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93192C1-5200-4557-8E08-5FDBD0C4CCB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199C5D4-DFEE-4408-B4F4-B27F2A4AB0BA}" type="datetimeFigureOut">
              <a:rPr lang="ru-RU" smtClean="0"/>
              <a:t>04.12.2012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4221088"/>
            <a:ext cx="4211960" cy="819472"/>
          </a:xfrm>
        </p:spPr>
        <p:txBody>
          <a:bodyPr/>
          <a:lstStyle/>
          <a:p>
            <a:r>
              <a:rPr lang="ru-RU" dirty="0" smtClean="0"/>
              <a:t>Мембрана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661248"/>
            <a:ext cx="4419600" cy="1066800"/>
          </a:xfrm>
        </p:spPr>
        <p:txBody>
          <a:bodyPr/>
          <a:lstStyle/>
          <a:p>
            <a:r>
              <a:rPr lang="ru-RU" dirty="0" smtClean="0"/>
              <a:t>виконала  учениця 10-А класу</a:t>
            </a:r>
          </a:p>
          <a:p>
            <a:r>
              <a:rPr lang="ru-RU" dirty="0" smtClean="0"/>
              <a:t>Александрова </a:t>
            </a:r>
            <a:r>
              <a:rPr lang="uk-UA" dirty="0" smtClean="0"/>
              <a:t>Ірина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7995890" cy="340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1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74440" cy="58018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КЛІТИННА МЕМБРАНА</a:t>
            </a:r>
            <a:r>
              <a:rPr lang="ru-RU" dirty="0"/>
              <a:t> (</a:t>
            </a:r>
            <a:r>
              <a:rPr lang="ru-RU" dirty="0" err="1"/>
              <a:t>син</a:t>
            </a:r>
            <a:r>
              <a:rPr lang="ru-RU" dirty="0"/>
              <a:t>.: </a:t>
            </a:r>
            <a:r>
              <a:rPr lang="ru-RU" dirty="0" err="1"/>
              <a:t>цитоплазматична</a:t>
            </a:r>
            <a:r>
              <a:rPr lang="ru-RU" dirty="0"/>
              <a:t> мембрана, </a:t>
            </a:r>
            <a:r>
              <a:rPr lang="ru-RU" dirty="0" err="1"/>
              <a:t>плазматична</a:t>
            </a:r>
            <a:r>
              <a:rPr lang="ru-RU" dirty="0"/>
              <a:t> мембрана, </a:t>
            </a:r>
            <a:r>
              <a:rPr lang="ru-RU" b="1" dirty="0" err="1"/>
              <a:t>плазмолема</a:t>
            </a:r>
            <a:r>
              <a:rPr lang="ru-RU" dirty="0"/>
              <a:t>, </a:t>
            </a:r>
            <a:r>
              <a:rPr lang="en-US" i="1" dirty="0" err="1"/>
              <a:t>cytolemma</a:t>
            </a:r>
            <a:r>
              <a:rPr lang="en-US" dirty="0"/>
              <a:t>, </a:t>
            </a:r>
            <a:r>
              <a:rPr lang="en-US" i="1" dirty="0" err="1"/>
              <a:t>plasm</a:t>
            </a:r>
            <a:r>
              <a:rPr lang="ru-RU" i="1" dirty="0"/>
              <a:t>а</a:t>
            </a:r>
            <a:r>
              <a:rPr lang="en-US" i="1" dirty="0"/>
              <a:t>lemma</a:t>
            </a:r>
            <a:r>
              <a:rPr lang="en-US" dirty="0"/>
              <a:t>) - </a:t>
            </a:r>
            <a:r>
              <a:rPr lang="ru-RU" dirty="0"/>
              <a:t>мембрана, яка </a:t>
            </a:r>
            <a:r>
              <a:rPr lang="ru-RU" dirty="0" err="1"/>
              <a:t>відокремлює</a:t>
            </a:r>
            <a:r>
              <a:rPr lang="ru-RU" dirty="0"/>
              <a:t> цитоплазму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(у </a:t>
            </a:r>
            <a:r>
              <a:rPr lang="ru-RU" dirty="0" err="1"/>
              <a:t>рослинних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 smtClean="0"/>
              <a:t>).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060848"/>
            <a:ext cx="6124814" cy="453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49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822"/>
            <a:ext cx="8229600" cy="11430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/>
              <a:t>Товщина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мембрани</a:t>
            </a:r>
            <a:r>
              <a:rPr lang="ru-RU" dirty="0"/>
              <a:t> - 7-10 </a:t>
            </a:r>
            <a:r>
              <a:rPr lang="ru-RU" dirty="0" err="1"/>
              <a:t>нм</a:t>
            </a:r>
            <a:r>
              <a:rPr lang="ru-RU" dirty="0"/>
              <a:t>.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мембрани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в </a:t>
            </a:r>
            <a:r>
              <a:rPr lang="ru-RU" dirty="0" err="1"/>
              <a:t>гранулярній</a:t>
            </a:r>
            <a:r>
              <a:rPr lang="ru-RU" dirty="0"/>
              <a:t> </a:t>
            </a:r>
            <a:r>
              <a:rPr lang="ru-RU" dirty="0" err="1"/>
              <a:t>ендоплазматичній</a:t>
            </a:r>
            <a:r>
              <a:rPr lang="ru-RU" dirty="0"/>
              <a:t> </a:t>
            </a:r>
            <a:r>
              <a:rPr lang="ru-RU" dirty="0" err="1"/>
              <a:t>сітці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модифікуються</a:t>
            </a:r>
            <a:r>
              <a:rPr lang="ru-RU" dirty="0"/>
              <a:t> в </a:t>
            </a:r>
            <a:r>
              <a:rPr lang="ru-RU" dirty="0" err="1"/>
              <a:t>комплексі</a:t>
            </a:r>
            <a:r>
              <a:rPr lang="ru-RU" dirty="0"/>
              <a:t> </a:t>
            </a:r>
            <a:r>
              <a:rPr lang="ru-RU" dirty="0" err="1"/>
              <a:t>Гольджі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88519"/>
            <a:ext cx="7219896" cy="341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81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0"/>
            <a:ext cx="7620000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uk-UA" dirty="0" smtClean="0"/>
              <a:t>Плазматична мембрана складається </a:t>
            </a:r>
            <a:r>
              <a:rPr lang="ru-RU" dirty="0" smtClean="0"/>
              <a:t>з </a:t>
            </a:r>
            <a:r>
              <a:rPr lang="ru-RU" dirty="0"/>
              <a:t>молекул </a:t>
            </a:r>
            <a:r>
              <a:rPr lang="ru-RU" dirty="0" err="1"/>
              <a:t>білків</a:t>
            </a:r>
            <a:r>
              <a:rPr lang="ru-RU" dirty="0"/>
              <a:t> і </a:t>
            </a:r>
            <a:r>
              <a:rPr lang="ru-RU" dirty="0" err="1" smtClean="0"/>
              <a:t>фосфоліпідів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36711"/>
            <a:ext cx="5112568" cy="407301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816131"/>
            <a:ext cx="3649588" cy="234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7620000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ru-RU" b="1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/>
              <a:t>фосфоліпідів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в два ряди - </a:t>
            </a:r>
            <a:r>
              <a:rPr lang="ru-RU" dirty="0" err="1"/>
              <a:t>гідрофобними</a:t>
            </a:r>
            <a:r>
              <a:rPr lang="ru-RU" dirty="0"/>
              <a:t> </a:t>
            </a:r>
            <a:r>
              <a:rPr lang="ru-RU" dirty="0" err="1"/>
              <a:t>кінцями</a:t>
            </a:r>
            <a:r>
              <a:rPr lang="ru-RU" dirty="0"/>
              <a:t> </a:t>
            </a:r>
            <a:r>
              <a:rPr lang="ru-RU" dirty="0" err="1"/>
              <a:t>всередину</a:t>
            </a:r>
            <a:r>
              <a:rPr lang="ru-RU" dirty="0"/>
              <a:t>, </a:t>
            </a:r>
            <a:r>
              <a:rPr lang="ru-RU" dirty="0" err="1"/>
              <a:t>гідрофільними</a:t>
            </a:r>
            <a:r>
              <a:rPr lang="ru-RU" dirty="0"/>
              <a:t> </a:t>
            </a:r>
            <a:r>
              <a:rPr lang="ru-RU" dirty="0" err="1"/>
              <a:t>голівками</a:t>
            </a:r>
            <a:r>
              <a:rPr lang="ru-RU" dirty="0"/>
              <a:t> до </a:t>
            </a:r>
            <a:r>
              <a:rPr lang="ru-RU" dirty="0" err="1"/>
              <a:t>внутрішнього</a:t>
            </a:r>
            <a:r>
              <a:rPr lang="ru-RU" dirty="0"/>
              <a:t> і </a:t>
            </a:r>
            <a:r>
              <a:rPr lang="ru-RU" dirty="0" err="1"/>
              <a:t>зовнішнього</a:t>
            </a:r>
            <a:r>
              <a:rPr lang="ru-RU" dirty="0"/>
              <a:t> водного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92294"/>
            <a:ext cx="6526353" cy="498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00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2012"/>
            <a:ext cx="7620000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ru-RU" dirty="0"/>
              <a:t>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біслой</a:t>
            </a:r>
            <a:r>
              <a:rPr lang="ru-RU" dirty="0"/>
              <a:t> (</a:t>
            </a:r>
            <a:r>
              <a:rPr lang="ru-RU" dirty="0" err="1"/>
              <a:t>подвійний</a:t>
            </a:r>
            <a:r>
              <a:rPr lang="ru-RU" dirty="0"/>
              <a:t> шар) </a:t>
            </a:r>
            <a:r>
              <a:rPr lang="ru-RU" dirty="0" err="1"/>
              <a:t>фосфоліпідів</a:t>
            </a:r>
            <a:r>
              <a:rPr lang="ru-RU" dirty="0"/>
              <a:t> </a:t>
            </a:r>
            <a:r>
              <a:rPr lang="ru-RU" dirty="0" err="1"/>
              <a:t>наскрізь</a:t>
            </a:r>
            <a:r>
              <a:rPr lang="ru-RU" dirty="0"/>
              <a:t> </a:t>
            </a:r>
            <a:r>
              <a:rPr lang="ru-RU" dirty="0" err="1"/>
              <a:t>пронизаний</a:t>
            </a:r>
            <a:r>
              <a:rPr lang="ru-RU" dirty="0"/>
              <a:t> </a:t>
            </a:r>
            <a:r>
              <a:rPr lang="ru-RU" dirty="0" err="1"/>
              <a:t>білковими</a:t>
            </a:r>
            <a:r>
              <a:rPr lang="ru-RU" dirty="0"/>
              <a:t> молекулами (</a:t>
            </a:r>
            <a:r>
              <a:rPr lang="ru-RU" dirty="0" err="1"/>
              <a:t>інтегральні</a:t>
            </a:r>
            <a:r>
              <a:rPr lang="ru-RU" dirty="0"/>
              <a:t> </a:t>
            </a:r>
            <a:r>
              <a:rPr lang="ru-RU" b="1" dirty="0" err="1"/>
              <a:t>білки</a:t>
            </a:r>
            <a:r>
              <a:rPr lang="ru-RU" dirty="0"/>
              <a:t>). </a:t>
            </a:r>
            <a:r>
              <a:rPr lang="ru-RU" dirty="0" err="1"/>
              <a:t>Усередині</a:t>
            </a:r>
            <a:r>
              <a:rPr lang="ru-RU" dirty="0"/>
              <a:t> таких </a:t>
            </a:r>
            <a:r>
              <a:rPr lang="ru-RU" dirty="0" err="1"/>
              <a:t>білкових</a:t>
            </a:r>
            <a:r>
              <a:rPr lang="ru-RU" dirty="0"/>
              <a:t> молекул є канали - пори,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водорозчинні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31855"/>
            <a:ext cx="6699040" cy="442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9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6632"/>
            <a:ext cx="7620000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білкові</a:t>
            </a:r>
            <a:r>
              <a:rPr lang="ru-RU" dirty="0"/>
              <a:t> </a:t>
            </a:r>
            <a:r>
              <a:rPr lang="ru-RU" b="1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пронизують</a:t>
            </a:r>
            <a:r>
              <a:rPr lang="ru-RU" dirty="0"/>
              <a:t> </a:t>
            </a:r>
            <a:r>
              <a:rPr lang="ru-RU" dirty="0" err="1"/>
              <a:t>біслой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 наполовину з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іншого</a:t>
            </a:r>
            <a:r>
              <a:rPr lang="ru-RU" dirty="0"/>
              <a:t> боку (</a:t>
            </a:r>
            <a:r>
              <a:rPr lang="ru-RU" dirty="0" err="1"/>
              <a:t>напівінтегральні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). На </a:t>
            </a:r>
            <a:r>
              <a:rPr lang="ru-RU" dirty="0" err="1"/>
              <a:t>поверхні</a:t>
            </a:r>
            <a:r>
              <a:rPr lang="ru-RU" dirty="0"/>
              <a:t> мембран </a:t>
            </a:r>
            <a:r>
              <a:rPr lang="ru-RU" dirty="0" err="1"/>
              <a:t>еукаріотичних</a:t>
            </a:r>
            <a:r>
              <a:rPr lang="ru-RU" dirty="0"/>
              <a:t> </a:t>
            </a:r>
            <a:r>
              <a:rPr lang="ru-RU" dirty="0" err="1" smtClean="0"/>
              <a:t>кліти</a:t>
            </a:r>
            <a:r>
              <a:rPr lang="ru-RU" dirty="0" err="1"/>
              <a:t>н</a:t>
            </a:r>
            <a:r>
              <a:rPr lang="ru-RU" dirty="0"/>
              <a:t> є </a:t>
            </a:r>
            <a:r>
              <a:rPr lang="ru-RU" dirty="0" err="1"/>
              <a:t>періферичні</a:t>
            </a:r>
            <a:r>
              <a:rPr lang="ru-RU" dirty="0"/>
              <a:t> </a:t>
            </a:r>
            <a:r>
              <a:rPr lang="ru-RU" dirty="0" err="1"/>
              <a:t>білки</a:t>
            </a:r>
            <a:r>
              <a:rPr lang="ru-RU" dirty="0"/>
              <a:t>. </a:t>
            </a:r>
          </a:p>
          <a:p>
            <a:pPr marL="114300" indent="0" algn="ctr">
              <a:buNone/>
            </a:pP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/>
              <a:t>ліпідів</a:t>
            </a:r>
            <a:r>
              <a:rPr lang="ru-RU" dirty="0"/>
              <a:t> і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утримуються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гідрофільно-гідрофобним</a:t>
            </a:r>
            <a:r>
              <a:rPr lang="ru-RU" dirty="0"/>
              <a:t> </a:t>
            </a:r>
            <a:r>
              <a:rPr lang="ru-RU" dirty="0" err="1"/>
              <a:t>взаємодіям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596808"/>
            <a:ext cx="7209028" cy="365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9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47"/>
            <a:ext cx="7620000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ru-RU" dirty="0"/>
              <a:t>До складу </a:t>
            </a:r>
            <a:r>
              <a:rPr lang="ru-RU" dirty="0" err="1"/>
              <a:t>плазматичної</a:t>
            </a:r>
            <a:r>
              <a:rPr lang="ru-RU" dirty="0"/>
              <a:t> </a:t>
            </a:r>
            <a:r>
              <a:rPr lang="ru-RU" dirty="0" err="1"/>
              <a:t>мембрани</a:t>
            </a:r>
            <a:r>
              <a:rPr lang="ru-RU" dirty="0"/>
              <a:t> </a:t>
            </a:r>
            <a:r>
              <a:rPr lang="ru-RU" dirty="0" err="1"/>
              <a:t>еукаріотичних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полісахариди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короткі</a:t>
            </a:r>
            <a:r>
              <a:rPr lang="ru-RU" dirty="0"/>
              <a:t>, сильно </a:t>
            </a:r>
            <a:r>
              <a:rPr lang="ru-RU" dirty="0" err="1"/>
              <a:t>розгалужені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білками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глікопротеїни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ліпідами</a:t>
            </a:r>
            <a:r>
              <a:rPr lang="ru-RU" dirty="0"/>
              <a:t> (</a:t>
            </a:r>
            <a:r>
              <a:rPr lang="ru-RU" dirty="0" err="1"/>
              <a:t>гліколіпіди</a:t>
            </a:r>
            <a:r>
              <a:rPr lang="ru-RU" dirty="0"/>
              <a:t>).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полісахаридів</a:t>
            </a:r>
            <a:r>
              <a:rPr lang="ru-RU" dirty="0"/>
              <a:t> в мембранах </a:t>
            </a:r>
            <a:r>
              <a:rPr lang="ru-RU" dirty="0" err="1"/>
              <a:t>складає</a:t>
            </a:r>
            <a:r>
              <a:rPr lang="ru-RU" dirty="0"/>
              <a:t> 2-10% по </a:t>
            </a:r>
            <a:r>
              <a:rPr lang="ru-RU" dirty="0" err="1"/>
              <a:t>масі</a:t>
            </a:r>
            <a:r>
              <a:rPr lang="ru-RU" dirty="0"/>
              <a:t>. </a:t>
            </a:r>
            <a:r>
              <a:rPr lang="ru-RU" dirty="0" err="1"/>
              <a:t>Полісахаридний</a:t>
            </a:r>
            <a:r>
              <a:rPr lang="ru-RU" dirty="0"/>
              <a:t> шар </a:t>
            </a:r>
            <a:r>
              <a:rPr lang="ru-RU" dirty="0" err="1"/>
              <a:t>завтовшки</a:t>
            </a:r>
            <a:r>
              <a:rPr lang="ru-RU" dirty="0"/>
              <a:t> 10-20 </a:t>
            </a:r>
            <a:r>
              <a:rPr lang="ru-RU" dirty="0" err="1"/>
              <a:t>нм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згори</a:t>
            </a:r>
            <a:r>
              <a:rPr lang="ru-RU" dirty="0"/>
              <a:t> </a:t>
            </a:r>
            <a:r>
              <a:rPr lang="ru-RU" dirty="0" err="1"/>
              <a:t>плазмалему</a:t>
            </a:r>
            <a:r>
              <a:rPr lang="ru-RU" dirty="0"/>
              <a:t> </a:t>
            </a:r>
            <a:r>
              <a:rPr lang="ru-RU" dirty="0" err="1"/>
              <a:t>тваринних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дістав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глікокаликс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08920"/>
            <a:ext cx="7920880" cy="389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6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</TotalTime>
  <Words>225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Мембрана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Мембрана</dc:title>
  <dc:creator>Sergey</dc:creator>
  <cp:lastModifiedBy>Sergey</cp:lastModifiedBy>
  <cp:revision>4</cp:revision>
  <dcterms:created xsi:type="dcterms:W3CDTF">2012-12-04T14:28:45Z</dcterms:created>
  <dcterms:modified xsi:type="dcterms:W3CDTF">2012-12-04T15:07:32Z</dcterms:modified>
</cp:coreProperties>
</file>