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4261" autoAdjust="0"/>
  </p:normalViewPr>
  <p:slideViewPr>
    <p:cSldViewPr>
      <p:cViewPr varScale="1">
        <p:scale>
          <a:sx n="73" d="100"/>
          <a:sy n="73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3D2E7-F386-4D29-9F11-6D83E83AA080}" type="datetimeFigureOut">
              <a:rPr lang="uk-UA" smtClean="0"/>
              <a:pPr/>
              <a:t>18.04.2014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47D54-A9EF-4FAA-854F-1469240B7C3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3D2E7-F386-4D29-9F11-6D83E83AA080}" type="datetimeFigureOut">
              <a:rPr lang="uk-UA" smtClean="0"/>
              <a:pPr/>
              <a:t>18.04.2014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47D54-A9EF-4FAA-854F-1469240B7C3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3D2E7-F386-4D29-9F11-6D83E83AA080}" type="datetimeFigureOut">
              <a:rPr lang="uk-UA" smtClean="0"/>
              <a:pPr/>
              <a:t>18.04.2014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47D54-A9EF-4FAA-854F-1469240B7C3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3D2E7-F386-4D29-9F11-6D83E83AA080}" type="datetimeFigureOut">
              <a:rPr lang="uk-UA" smtClean="0"/>
              <a:pPr/>
              <a:t>18.04.2014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47D54-A9EF-4FAA-854F-1469240B7C3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3D2E7-F386-4D29-9F11-6D83E83AA080}" type="datetimeFigureOut">
              <a:rPr lang="uk-UA" smtClean="0"/>
              <a:pPr/>
              <a:t>18.04.2014</a:t>
            </a:fld>
            <a:endParaRPr lang="uk-UA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47D54-A9EF-4FAA-854F-1469240B7C3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3D2E7-F386-4D29-9F11-6D83E83AA080}" type="datetimeFigureOut">
              <a:rPr lang="uk-UA" smtClean="0"/>
              <a:pPr/>
              <a:t>18.04.2014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47D54-A9EF-4FAA-854F-1469240B7C3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3D2E7-F386-4D29-9F11-6D83E83AA080}" type="datetimeFigureOut">
              <a:rPr lang="uk-UA" smtClean="0"/>
              <a:pPr/>
              <a:t>18.04.2014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47D54-A9EF-4FAA-854F-1469240B7C3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3D2E7-F386-4D29-9F11-6D83E83AA080}" type="datetimeFigureOut">
              <a:rPr lang="uk-UA" smtClean="0"/>
              <a:pPr/>
              <a:t>18.04.2014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47D54-A9EF-4FAA-854F-1469240B7C3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3D2E7-F386-4D29-9F11-6D83E83AA080}" type="datetimeFigureOut">
              <a:rPr lang="uk-UA" smtClean="0"/>
              <a:pPr/>
              <a:t>18.04.2014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47D54-A9EF-4FAA-854F-1469240B7C3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3D2E7-F386-4D29-9F11-6D83E83AA080}" type="datetimeFigureOut">
              <a:rPr lang="uk-UA" smtClean="0"/>
              <a:pPr/>
              <a:t>18.04.2014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47D54-A9EF-4FAA-854F-1469240B7C3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3D2E7-F386-4D29-9F11-6D83E83AA080}" type="datetimeFigureOut">
              <a:rPr lang="uk-UA" smtClean="0"/>
              <a:pPr/>
              <a:t>18.04.2014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47D54-A9EF-4FAA-854F-1469240B7C3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A03D2E7-F386-4D29-9F11-6D83E83AA080}" type="datetimeFigureOut">
              <a:rPr lang="uk-UA" smtClean="0"/>
              <a:pPr/>
              <a:t>18.04.2014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0F47D54-A9EF-4FAA-854F-1469240B7C34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i="1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Презентація на тему: «Білки, жири, вуглеводи»</a:t>
            </a:r>
            <a:endParaRPr lang="uk-UA" i="1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789040"/>
            <a:ext cx="4419600" cy="1066800"/>
          </a:xfrm>
        </p:spPr>
        <p:txBody>
          <a:bodyPr>
            <a:noAutofit/>
          </a:bodyPr>
          <a:lstStyle/>
          <a:p>
            <a:pPr algn="r"/>
            <a:endParaRPr lang="uk-UA" sz="19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146" name="Рисунок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449" y="2060848"/>
            <a:ext cx="3673031" cy="2880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85797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algn="just"/>
            <a:r>
              <a:rPr lang="uk-UA" sz="1800" dirty="0"/>
              <a:t>Для хімічної характеристики жирів й інших ліпідів визначаються температура плавлення й числа — йодне, омилення й кислотності.</a:t>
            </a:r>
          </a:p>
          <a:p>
            <a:pPr algn="just"/>
            <a:endParaRPr lang="uk-UA" sz="1800" dirty="0"/>
          </a:p>
          <a:p>
            <a:pPr algn="just"/>
            <a:r>
              <a:rPr lang="uk-UA" sz="1800" dirty="0"/>
              <a:t>Жири - важливий продукт харчування людини. Жири становлять головний компонент таких продуктів харчування, як вершкове масло, рослинні олії, маргарин, смалець. Багато жирів </a:t>
            </a:r>
            <a:r>
              <a:rPr lang="uk-UA" sz="1800" dirty="0" err="1"/>
              <a:t>містится</a:t>
            </a:r>
            <a:r>
              <a:rPr lang="uk-UA" sz="1800" dirty="0"/>
              <a:t> у </a:t>
            </a:r>
            <a:r>
              <a:rPr lang="uk-UA" sz="1800" dirty="0" err="1"/>
              <a:t>свиному</a:t>
            </a:r>
            <a:r>
              <a:rPr lang="uk-UA" sz="1800" dirty="0"/>
              <a:t> салі та у сирі.</a:t>
            </a:r>
          </a:p>
        </p:txBody>
      </p:sp>
      <p:pic>
        <p:nvPicPr>
          <p:cNvPr id="10242" name="Рисунок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852936"/>
            <a:ext cx="2952328" cy="2457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Рисунок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999" y="3717032"/>
            <a:ext cx="2635361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5997472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uk-UA" i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Вуглеводи</a:t>
            </a:r>
            <a:endParaRPr lang="uk-UA" i="1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uk-UA" sz="1800" dirty="0"/>
              <a:t>Вуглеводи — складова частина клітин усіх живих організмів.</a:t>
            </a:r>
          </a:p>
          <a:p>
            <a:pPr algn="just"/>
            <a:endParaRPr lang="uk-UA" sz="1800" dirty="0"/>
          </a:p>
          <a:p>
            <a:pPr algn="just"/>
            <a:r>
              <a:rPr lang="uk-UA" sz="1800" dirty="0"/>
              <a:t>Вуглеводи є </a:t>
            </a:r>
            <a:r>
              <a:rPr lang="uk-UA" sz="1800" dirty="0" err="1"/>
              <a:t>найпоширенійшими</a:t>
            </a:r>
            <a:r>
              <a:rPr lang="uk-UA" sz="1800" dirty="0"/>
              <a:t> органічними сполуками, що підтверджується тим фактом, що більше половини органічного вуглецю на Землі існує у формі вуглеводів.</a:t>
            </a:r>
          </a:p>
        </p:txBody>
      </p:sp>
      <p:pic>
        <p:nvPicPr>
          <p:cNvPr id="11266" name="Рисунок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578" b="99422" l="1441" r="97983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849" y="3085678"/>
            <a:ext cx="3016311" cy="30076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1763792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algn="just"/>
            <a:r>
              <a:rPr lang="uk-UA" sz="1800" dirty="0"/>
              <a:t>Здебільшого вуглеводи є сполуками рослинного походження — це продукти фотосинтезу і таким чином вони є базовою ланкою у трансформації сонячної енергії у хімічну для забезпечення життя на Землі.</a:t>
            </a:r>
          </a:p>
          <a:p>
            <a:pPr algn="just"/>
            <a:r>
              <a:rPr lang="uk-UA" sz="1800" dirty="0" smtClean="0"/>
              <a:t>Поряд </a:t>
            </a:r>
            <a:r>
              <a:rPr lang="uk-UA" sz="1800" dirty="0"/>
              <a:t>з білками і жирами, вуглеводи — важлива складова частина харчування людини і тварин, багато з них використовується як технічна продукція.</a:t>
            </a:r>
          </a:p>
          <a:p>
            <a:pPr algn="just"/>
            <a:r>
              <a:rPr lang="uk-UA" sz="1800" dirty="0" smtClean="0"/>
              <a:t>З </a:t>
            </a:r>
            <a:r>
              <a:rPr lang="uk-UA" sz="1800" dirty="0"/>
              <a:t>хімічної точки зору це є </a:t>
            </a:r>
            <a:r>
              <a:rPr lang="uk-UA" sz="1800" dirty="0" err="1"/>
              <a:t>полігідроксикарбонільні</a:t>
            </a:r>
            <a:r>
              <a:rPr lang="uk-UA" sz="1800" dirty="0"/>
              <a:t> сполуки та їхні похідні із загальною формулою С</a:t>
            </a:r>
            <a:r>
              <a:rPr lang="en-US" sz="1800" dirty="0"/>
              <a:t>nH</a:t>
            </a:r>
            <a:r>
              <a:rPr lang="en-US" sz="1200" dirty="0"/>
              <a:t>2</a:t>
            </a:r>
            <a:r>
              <a:rPr lang="en-US" sz="1800" dirty="0"/>
              <a:t>nOn.</a:t>
            </a:r>
            <a:endParaRPr lang="uk-UA" sz="1800" dirty="0"/>
          </a:p>
        </p:txBody>
      </p:sp>
      <p:pic>
        <p:nvPicPr>
          <p:cNvPr id="12290" name="Рисунок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591" y="3212976"/>
            <a:ext cx="3463585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440113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99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algn="just"/>
            <a:r>
              <a:rPr lang="uk-UA" sz="1800" dirty="0"/>
              <a:t>Низькомолекулярні вуглеводи відомі також як </a:t>
            </a:r>
            <a:r>
              <a:rPr lang="uk-UA" sz="1800" dirty="0" err="1"/>
              <a:t>цукри</a:t>
            </a:r>
            <a:r>
              <a:rPr lang="uk-UA" sz="1800" dirty="0"/>
              <a:t>.</a:t>
            </a:r>
          </a:p>
          <a:p>
            <a:pPr algn="just"/>
            <a:endParaRPr lang="uk-UA" sz="1800" dirty="0"/>
          </a:p>
          <a:p>
            <a:pPr algn="just"/>
            <a:r>
              <a:rPr lang="uk-UA" sz="1800" dirty="0"/>
              <a:t>Найбільш відомими представниками вуглеводів є целюлоза, крохмаль,</a:t>
            </a:r>
          </a:p>
        </p:txBody>
      </p:sp>
      <p:pic>
        <p:nvPicPr>
          <p:cNvPr id="13314" name="Рисунок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988840"/>
            <a:ext cx="1247515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Рисунок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060848"/>
            <a:ext cx="1224136" cy="2049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2245" y="2395627"/>
            <a:ext cx="911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1600" i="1" dirty="0" smtClean="0"/>
              <a:t>Глюкоза</a:t>
            </a:r>
            <a:endParaRPr lang="uk-UA" sz="1600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78509" y="2564904"/>
            <a:ext cx="10776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1600" i="1" dirty="0" smtClean="0"/>
              <a:t>Фруктоза</a:t>
            </a:r>
            <a:endParaRPr lang="uk-UA" sz="16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28558" y="6093296"/>
            <a:ext cx="25395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1600" i="1" dirty="0" smtClean="0"/>
              <a:t>Цукроза (звичайний цукор)</a:t>
            </a:r>
            <a:endParaRPr lang="uk-UA" sz="1600" i="1" dirty="0"/>
          </a:p>
        </p:txBody>
      </p:sp>
      <p:pic>
        <p:nvPicPr>
          <p:cNvPr id="13316" name="Рисунок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578" y="4437112"/>
            <a:ext cx="3619500" cy="1590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8409042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algn="just"/>
            <a:r>
              <a:rPr lang="uk-UA" sz="1800" dirty="0"/>
              <a:t>Вуглеводи поділяють на моносахариди, дисахариди, олігосахариди і полісахариди.</a:t>
            </a:r>
          </a:p>
          <a:p>
            <a:pPr algn="just"/>
            <a:endParaRPr lang="uk-UA" sz="1800" dirty="0"/>
          </a:p>
          <a:p>
            <a:pPr algn="just"/>
            <a:r>
              <a:rPr lang="uk-UA" sz="1800" dirty="0"/>
              <a:t>Поширена в природі група багатоатомних спиртів (</a:t>
            </a:r>
            <a:r>
              <a:rPr lang="uk-UA" sz="1800" dirty="0" err="1"/>
              <a:t>цукрів</a:t>
            </a:r>
            <a:r>
              <a:rPr lang="uk-UA" sz="1800" dirty="0"/>
              <a:t>, целюлози, крохмалю тощо). У вищих рослинах вуглеводів міститься більше, ніж інших речовин. Деревина, наприклад, містить понад 50% найбільш складних вуглеводів, до яких належить целюлоза, причому їй супроводжують менш складні прості вуглеводи, пектинові речовини й геміцелюлози</a:t>
            </a:r>
            <a:r>
              <a:rPr lang="uk-UA" sz="1800" dirty="0" smtClean="0"/>
              <a:t>.</a:t>
            </a:r>
            <a:endParaRPr lang="uk-UA" sz="1800" dirty="0"/>
          </a:p>
        </p:txBody>
      </p:sp>
      <p:pic>
        <p:nvPicPr>
          <p:cNvPr id="14338" name="Рисунок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789040"/>
            <a:ext cx="3284575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067944" y="5805264"/>
            <a:ext cx="10601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1600" i="1" dirty="0" smtClean="0"/>
              <a:t>Целюлоза</a:t>
            </a:r>
            <a:endParaRPr lang="uk-UA" sz="1600" i="1" dirty="0"/>
          </a:p>
        </p:txBody>
      </p:sp>
    </p:spTree>
    <p:extLst>
      <p:ext uri="{BB962C8B-B14F-4D97-AF65-F5344CB8AC3E}">
        <p14:creationId xmlns="" xmlns:p14="http://schemas.microsoft.com/office/powerpoint/2010/main" val="33792489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algn="just"/>
            <a:r>
              <a:rPr lang="uk-UA" sz="1800" dirty="0"/>
              <a:t>Прості вуглеводи. До цієї групи вуглеводів належать розчинні в холодній воді найпростіші моносахариди – гексози С</a:t>
            </a:r>
            <a:r>
              <a:rPr lang="uk-UA" sz="1100" dirty="0"/>
              <a:t>6</a:t>
            </a:r>
            <a:r>
              <a:rPr lang="uk-UA" sz="1800" dirty="0"/>
              <a:t>Н</a:t>
            </a:r>
            <a:r>
              <a:rPr lang="uk-UA" sz="1100" dirty="0"/>
              <a:t>12</a:t>
            </a:r>
            <a:r>
              <a:rPr lang="uk-UA" sz="1800" dirty="0"/>
              <a:t>О</a:t>
            </a:r>
            <a:r>
              <a:rPr lang="uk-UA" sz="1100" dirty="0"/>
              <a:t>6</a:t>
            </a:r>
            <a:r>
              <a:rPr lang="uk-UA" sz="1800" dirty="0"/>
              <a:t> і пентози С</a:t>
            </a:r>
            <a:r>
              <a:rPr lang="uk-UA" sz="1100" dirty="0"/>
              <a:t>5</a:t>
            </a:r>
            <a:r>
              <a:rPr lang="uk-UA" sz="1800" dirty="0"/>
              <a:t>Н</a:t>
            </a:r>
            <a:r>
              <a:rPr lang="uk-UA" sz="1100" dirty="0"/>
              <a:t>10</a:t>
            </a:r>
            <a:r>
              <a:rPr lang="uk-UA" sz="1800" dirty="0"/>
              <a:t>О</a:t>
            </a:r>
            <a:r>
              <a:rPr lang="uk-UA" sz="1100" dirty="0"/>
              <a:t>6</a:t>
            </a:r>
            <a:r>
              <a:rPr lang="uk-UA" sz="1800" dirty="0"/>
              <a:t>. Пентози поширені в рослинах, входять до складу речовини клітин.</a:t>
            </a:r>
          </a:p>
          <a:p>
            <a:pPr algn="just"/>
            <a:endParaRPr lang="uk-UA" sz="1800" dirty="0"/>
          </a:p>
          <a:p>
            <a:pPr algn="just"/>
            <a:r>
              <a:rPr lang="uk-UA" sz="1800" dirty="0"/>
              <a:t>Харчова енергетична цінність вуглеводів складає приблизно 4 </a:t>
            </a:r>
            <a:r>
              <a:rPr lang="uk-UA" sz="1800" dirty="0" err="1"/>
              <a:t>ККал</a:t>
            </a:r>
            <a:r>
              <a:rPr lang="uk-UA" sz="1800" dirty="0"/>
              <a:t>/грам Особлива група органічних </a:t>
            </a:r>
            <a:r>
              <a:rPr lang="uk-UA" sz="1800" dirty="0" smtClean="0"/>
              <a:t>сполук – це біологічно-активні </a:t>
            </a:r>
            <a:r>
              <a:rPr lang="uk-UA" sz="1800" dirty="0"/>
              <a:t>речовини. Вони впливають на процеси обміну речовин і перетворення енергії в живих </a:t>
            </a:r>
            <a:r>
              <a:rPr lang="uk-UA" sz="1800" dirty="0" smtClean="0"/>
              <a:t>організмах.</a:t>
            </a:r>
            <a:endParaRPr lang="uk-UA" sz="1800" dirty="0"/>
          </a:p>
        </p:txBody>
      </p:sp>
      <p:pic>
        <p:nvPicPr>
          <p:cNvPr id="15362" name="Рисунок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510909"/>
            <a:ext cx="3240360" cy="2438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8465501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uk-UA" i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Білки</a:t>
            </a:r>
            <a:endParaRPr lang="uk-UA" i="1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vi-VN" sz="1800" dirty="0"/>
              <a:t>Білки́ — складні високомолекулярні природні органічні речовини, що складаються з амінокислот, сполучених пептидними зв'язками. В однині (білок) термін найчастіше використовується для посилання на білок, як речовину, коли не важливий її конкретний склад, та на окремі молекули або типи білків, у множині (білки) — для посилання на деяку кількість білків, коли точний склад важливий.</a:t>
            </a:r>
            <a:endParaRPr lang="uk-UA" sz="1800" dirty="0"/>
          </a:p>
        </p:txBody>
      </p:sp>
      <p:pic>
        <p:nvPicPr>
          <p:cNvPr id="1026" name="Рисунок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3500" b="95333" l="4727" r="95091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019772"/>
            <a:ext cx="2487360" cy="27134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6000" y="5724545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i="1" dirty="0" err="1" smtClean="0"/>
              <a:t>Стрічкова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молекулярна</a:t>
            </a:r>
            <a:r>
              <a:rPr lang="ru-RU" sz="1600" i="1" dirty="0" smtClean="0"/>
              <a:t> модель </a:t>
            </a:r>
            <a:r>
              <a:rPr lang="ru-RU" sz="1600" i="1" dirty="0" err="1" smtClean="0"/>
              <a:t>білка</a:t>
            </a:r>
            <a:r>
              <a:rPr lang="ru-RU" sz="1600" i="1" dirty="0" smtClean="0"/>
              <a:t> — ядерного антигену </a:t>
            </a:r>
            <a:r>
              <a:rPr lang="ru-RU" sz="1600" i="1" dirty="0" err="1" smtClean="0"/>
              <a:t>проліферуючих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клітин</a:t>
            </a:r>
            <a:r>
              <a:rPr lang="ru-RU" sz="1600" i="1" dirty="0" smtClean="0"/>
              <a:t> (PCNA) </a:t>
            </a:r>
            <a:r>
              <a:rPr lang="ru-RU" sz="1600" i="1" dirty="0" err="1" smtClean="0"/>
              <a:t>людини</a:t>
            </a:r>
            <a:r>
              <a:rPr lang="ru-RU" sz="1600" i="1" dirty="0" smtClean="0"/>
              <a:t>.</a:t>
            </a:r>
            <a:endParaRPr lang="uk-UA" sz="1600" i="1" dirty="0"/>
          </a:p>
        </p:txBody>
      </p:sp>
    </p:spTree>
    <p:extLst>
      <p:ext uri="{BB962C8B-B14F-4D97-AF65-F5344CB8AC3E}">
        <p14:creationId xmlns="" xmlns:p14="http://schemas.microsoft.com/office/powerpoint/2010/main" val="18615477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20688"/>
            <a:ext cx="5266928" cy="5760640"/>
          </a:xfrm>
        </p:spPr>
        <p:txBody>
          <a:bodyPr>
            <a:normAutofit/>
          </a:bodyPr>
          <a:lstStyle/>
          <a:p>
            <a:pPr algn="just"/>
            <a:r>
              <a:rPr lang="uk-UA" sz="1800" dirty="0"/>
              <a:t>Зазвичай білки є лінійними полімерами — поліпептидами, хоча інколи мають більш складну структуру. Невеликі білкові молекули, тобто олігомери поліпептидів, називаються пептидами. Послідовність амінокислот у конкретному білку визначається відповідним геном і зашифрована генетичним кодом. Хоча генетичний код більшості організмів визначає лише 20 «стандартних» амінокислот, їх комбінування уможливлює створення великого </a:t>
            </a:r>
            <a:r>
              <a:rPr lang="uk-UA" sz="1800" dirty="0" err="1"/>
              <a:t>різномаїття</a:t>
            </a:r>
            <a:r>
              <a:rPr lang="uk-UA" sz="1800" dirty="0"/>
              <a:t> білків із різними властивостями. Крім того, амінокислоти у складі білка часто піддаються </a:t>
            </a:r>
            <a:r>
              <a:rPr lang="uk-UA" sz="1800" dirty="0" err="1"/>
              <a:t>посттрансляційним</a:t>
            </a:r>
            <a:r>
              <a:rPr lang="uk-UA" sz="1800" dirty="0"/>
              <a:t> модифікаціям, які можуть виникати і до того, як білок починає виконувати свою функцію, і під час його «роботи» в клітині. Для досягнення певної функції білки можуть діяти спільно, і часто зв'язуються, формуючи великі стабілізовані комплекси (наприклад, фотосинтетичний комплекс).</a:t>
            </a:r>
          </a:p>
        </p:txBody>
      </p:sp>
      <p:pic>
        <p:nvPicPr>
          <p:cNvPr id="2050" name="Рисунок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797" y="683865"/>
            <a:ext cx="2733675" cy="4905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742384" y="5733256"/>
            <a:ext cx="32941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 err="1" smtClean="0"/>
              <a:t>Рівні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структури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білків</a:t>
            </a:r>
            <a:r>
              <a:rPr lang="ru-RU" sz="1600" i="1" dirty="0" smtClean="0"/>
              <a:t>: 1- </a:t>
            </a:r>
            <a:r>
              <a:rPr lang="ru-RU" sz="1600" i="1" dirty="0" err="1" smtClean="0"/>
              <a:t>первинна</a:t>
            </a:r>
            <a:r>
              <a:rPr lang="ru-RU" sz="1600" i="1" dirty="0" smtClean="0"/>
              <a:t>, 2-вторинна, 3-третинна, 4- </a:t>
            </a:r>
            <a:r>
              <a:rPr lang="ru-RU" sz="1600" i="1" dirty="0" err="1" smtClean="0"/>
              <a:t>четвертинна</a:t>
            </a:r>
            <a:endParaRPr lang="uk-UA" sz="1600" i="1" dirty="0"/>
          </a:p>
        </p:txBody>
      </p:sp>
    </p:spTree>
    <p:extLst>
      <p:ext uri="{BB962C8B-B14F-4D97-AF65-F5344CB8AC3E}">
        <p14:creationId xmlns="" xmlns:p14="http://schemas.microsoft.com/office/powerpoint/2010/main" val="29748802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algn="just"/>
            <a:r>
              <a:rPr lang="uk-UA" sz="1800" dirty="0"/>
              <a:t>Функції білків в клітині різноманітніші, ніж функції інших біополімерів — полісахаридів і нуклеїнових кислот. Так, білки-ферменти </a:t>
            </a:r>
            <a:r>
              <a:rPr lang="uk-UA" sz="1800" dirty="0" err="1"/>
              <a:t>каталізують</a:t>
            </a:r>
            <a:r>
              <a:rPr lang="uk-UA" sz="1800" dirty="0"/>
              <a:t> протікання біохімічних реакцій і грають важливу роль в обміні речовин. Деякі білки виконують структурну або механічну функцію, утворюючи </a:t>
            </a:r>
            <a:r>
              <a:rPr lang="uk-UA" sz="1800" dirty="0" err="1"/>
              <a:t>цитоскелет</a:t>
            </a:r>
            <a:r>
              <a:rPr lang="uk-UA" sz="1800" dirty="0"/>
              <a:t>, що є важливим засобом підтримки форми клітин. Також білки грають важливу роль в сигнальних системах клітин, клітинній адгезії, імунній відповіді і клітинному циклі.</a:t>
            </a:r>
          </a:p>
        </p:txBody>
      </p:sp>
      <p:pic>
        <p:nvPicPr>
          <p:cNvPr id="3074" name="Рисунок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717032"/>
            <a:ext cx="7416824" cy="622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95736" y="4614227"/>
            <a:ext cx="49502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i="1" dirty="0" smtClean="0"/>
              <a:t>Схематичне зображення утворення пептидного зв'язку. Подібна реакція відбувається на рибосомі — молекулярній машині по збиранню білків.</a:t>
            </a:r>
            <a:endParaRPr lang="uk-UA" sz="1600" i="1" dirty="0"/>
          </a:p>
        </p:txBody>
      </p:sp>
    </p:spTree>
    <p:extLst>
      <p:ext uri="{BB962C8B-B14F-4D97-AF65-F5344CB8AC3E}">
        <p14:creationId xmlns="" xmlns:p14="http://schemas.microsoft.com/office/powerpoint/2010/main" val="24635211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algn="just"/>
            <a:r>
              <a:rPr lang="uk-UA" sz="1800" dirty="0"/>
              <a:t>Білки — важлива частина харчування тварин і людини, оскільки ці організми не можуть синтезувати повний набір амінокислот і повинні отримувати частину з них із білковою їжею. У процесі травлення </a:t>
            </a:r>
            <a:r>
              <a:rPr lang="uk-UA" sz="1800" dirty="0" err="1"/>
              <a:t>протелітичні</a:t>
            </a:r>
            <a:r>
              <a:rPr lang="uk-UA" sz="1800" dirty="0"/>
              <a:t> ферменти руйнують спожиті білки, розкладаючи їх до рівня амінокислот, які використовуються при біосинтезі білків організму або піддаються подальшому розпаду для отримання енергії.</a:t>
            </a:r>
          </a:p>
        </p:txBody>
      </p:sp>
      <p:pic>
        <p:nvPicPr>
          <p:cNvPr id="4098" name="Рисунок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564904"/>
            <a:ext cx="3273152" cy="25939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Рисунок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3501008"/>
            <a:ext cx="3360373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375695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algn="just"/>
            <a:r>
              <a:rPr lang="uk-UA" sz="1800" dirty="0"/>
              <a:t>Білки були вперше описані шведським хіміком </a:t>
            </a:r>
            <a:r>
              <a:rPr lang="uk-UA" sz="1800" dirty="0" err="1"/>
              <a:t>Єнсом</a:t>
            </a:r>
            <a:r>
              <a:rPr lang="uk-UA" sz="1800" dirty="0"/>
              <a:t> Якобом </a:t>
            </a:r>
            <a:r>
              <a:rPr lang="uk-UA" sz="1800" dirty="0" err="1"/>
              <a:t>Берцеліусом</a:t>
            </a:r>
            <a:r>
              <a:rPr lang="uk-UA" sz="1800" dirty="0"/>
              <a:t> в 1838 році, який і дав їм назву протеїни, від </a:t>
            </a:r>
            <a:r>
              <a:rPr lang="uk-UA" sz="1800" dirty="0" err="1"/>
              <a:t>грец</a:t>
            </a:r>
            <a:r>
              <a:rPr lang="uk-UA" sz="1800" dirty="0"/>
              <a:t>. </a:t>
            </a:r>
            <a:r>
              <a:rPr lang="el-GR" sz="1800" dirty="0"/>
              <a:t>πρώτα — «</a:t>
            </a:r>
            <a:r>
              <a:rPr lang="uk-UA" sz="1800" dirty="0"/>
              <a:t>першорядної важливості». Проте, їх центральна роль в життєдіяльності всіх живих організмів була виявлена лише у 1926 році, коли Джеймс </a:t>
            </a:r>
            <a:r>
              <a:rPr lang="uk-UA" sz="1800" dirty="0" err="1"/>
              <a:t>Самнер</a:t>
            </a:r>
            <a:r>
              <a:rPr lang="uk-UA" sz="1800" dirty="0"/>
              <a:t> показав, що фермент уреаза також є </a:t>
            </a:r>
            <a:r>
              <a:rPr lang="uk-UA" sz="1800" dirty="0" smtClean="0"/>
              <a:t>білком. </a:t>
            </a:r>
            <a:r>
              <a:rPr lang="uk-UA" sz="1800" dirty="0" err="1"/>
              <a:t>Секвенування</a:t>
            </a:r>
            <a:r>
              <a:rPr lang="uk-UA" sz="1800" dirty="0"/>
              <a:t> першого білка — інсуліну, тобто визначення його амінокислотної послідовності, принесло </a:t>
            </a:r>
            <a:r>
              <a:rPr lang="uk-UA" sz="1800" dirty="0" err="1"/>
              <a:t>Фредерику</a:t>
            </a:r>
            <a:r>
              <a:rPr lang="uk-UA" sz="1800" dirty="0"/>
              <a:t> Сенгеру Нобелівську премію з хімії 1958 року. Перші тривимірні структури білків гемоглобіну і міоглобіну були отримані за допомогою рентгеноструктурного аналізу, за що автори методу, Макс </a:t>
            </a:r>
            <a:r>
              <a:rPr lang="uk-UA" sz="1800" dirty="0" err="1"/>
              <a:t>Перуц</a:t>
            </a:r>
            <a:r>
              <a:rPr lang="uk-UA" sz="1800" dirty="0"/>
              <a:t> і Джон </a:t>
            </a:r>
            <a:r>
              <a:rPr lang="uk-UA" sz="1800" dirty="0" err="1"/>
              <a:t>Кендрю</a:t>
            </a:r>
            <a:r>
              <a:rPr lang="uk-UA" sz="1800" dirty="0"/>
              <a:t>, отримали Нобелівську премію з хімії 1962 </a:t>
            </a:r>
            <a:r>
              <a:rPr lang="uk-UA" sz="1800" dirty="0" smtClean="0"/>
              <a:t>року.</a:t>
            </a:r>
            <a:endParaRPr lang="uk-UA" sz="1800" dirty="0"/>
          </a:p>
        </p:txBody>
      </p:sp>
      <p:pic>
        <p:nvPicPr>
          <p:cNvPr id="5122" name="Рисунок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501008"/>
            <a:ext cx="2009552" cy="2348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10950" y="6093296"/>
            <a:ext cx="18462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1600" i="1" dirty="0" err="1" smtClean="0"/>
              <a:t>Єнс</a:t>
            </a:r>
            <a:r>
              <a:rPr lang="uk-UA" sz="1600" i="1" dirty="0" smtClean="0"/>
              <a:t> Якоб </a:t>
            </a:r>
            <a:r>
              <a:rPr lang="uk-UA" sz="1600" i="1" dirty="0" err="1" smtClean="0"/>
              <a:t>Берцеліус</a:t>
            </a:r>
            <a:endParaRPr lang="uk-UA" sz="1600" i="1" dirty="0"/>
          </a:p>
        </p:txBody>
      </p:sp>
    </p:spTree>
    <p:extLst>
      <p:ext uri="{BB962C8B-B14F-4D97-AF65-F5344CB8AC3E}">
        <p14:creationId xmlns="" xmlns:p14="http://schemas.microsoft.com/office/powerpoint/2010/main" val="34934299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uk-UA" i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Жири</a:t>
            </a:r>
            <a:endParaRPr lang="uk-UA" i="1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uk-UA" sz="1800" dirty="0"/>
              <a:t>Жири — це повні складні ефіри трьохатомного спирту гліцерину СН2ОН — </a:t>
            </a:r>
            <a:r>
              <a:rPr lang="uk-UA" sz="1800" dirty="0" err="1"/>
              <a:t>СНОН</a:t>
            </a:r>
            <a:r>
              <a:rPr lang="uk-UA" sz="1800" dirty="0"/>
              <a:t> — СН2ОН і різноманітних жирних кислот. Серед них можуть бути як насичені кислоти, наприклад пальмітинова С15Н31СООН і стеаринова С17Н35СООН, так і ненасичені кислоти (у тому разі з одним подвійним зв'язком - наприклад олеїнова кислота С17Н33СООН); з двома - </a:t>
            </a:r>
            <a:r>
              <a:rPr lang="uk-UA" sz="1800" dirty="0" err="1"/>
              <a:t>лінолева</a:t>
            </a:r>
            <a:r>
              <a:rPr lang="uk-UA" sz="1800" dirty="0"/>
              <a:t> кислота і з трьома ліноленова кислота подвійними зв'язками, а також з потрійним зв'язком, наприклад </a:t>
            </a:r>
            <a:r>
              <a:rPr lang="uk-UA" sz="1800" dirty="0" err="1"/>
              <a:t>тариринова</a:t>
            </a:r>
            <a:r>
              <a:rPr lang="uk-UA" sz="1800" dirty="0"/>
              <a:t> кислота С17Н31СООН).</a:t>
            </a:r>
          </a:p>
        </p:txBody>
      </p:sp>
      <p:pic>
        <p:nvPicPr>
          <p:cNvPr id="7170" name="Рисунок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663280"/>
            <a:ext cx="3432043" cy="2574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38059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algn="just"/>
            <a:r>
              <a:rPr lang="ru-RU" sz="1800" dirty="0"/>
              <a:t>У </a:t>
            </a:r>
            <a:r>
              <a:rPr lang="ru-RU" sz="1800" dirty="0" err="1"/>
              <a:t>рослинному</a:t>
            </a:r>
            <a:r>
              <a:rPr lang="ru-RU" sz="1800" dirty="0"/>
              <a:t> й </a:t>
            </a:r>
            <a:r>
              <a:rPr lang="ru-RU" sz="1800" dirty="0" err="1"/>
              <a:t>тваринному</a:t>
            </a:r>
            <a:r>
              <a:rPr lang="ru-RU" sz="1800" dirty="0"/>
              <a:t> </a:t>
            </a:r>
            <a:r>
              <a:rPr lang="ru-RU" sz="1800" dirty="0" err="1"/>
              <a:t>світі</a:t>
            </a:r>
            <a:r>
              <a:rPr lang="ru-RU" sz="1800" dirty="0"/>
              <a:t> </a:t>
            </a:r>
            <a:r>
              <a:rPr lang="ru-RU" sz="1800" dirty="0" err="1"/>
              <a:t>налічується</a:t>
            </a:r>
            <a:r>
              <a:rPr lang="ru-RU" sz="1800" dirty="0"/>
              <a:t> </a:t>
            </a:r>
            <a:r>
              <a:rPr lang="ru-RU" sz="1800" dirty="0" err="1"/>
              <a:t>близько</a:t>
            </a:r>
            <a:r>
              <a:rPr lang="ru-RU" sz="1800" dirty="0"/>
              <a:t> 1300 </a:t>
            </a:r>
            <a:r>
              <a:rPr lang="ru-RU" sz="1800" dirty="0" err="1"/>
              <a:t>видів</a:t>
            </a:r>
            <a:r>
              <a:rPr lang="ru-RU" sz="1800" dirty="0"/>
              <a:t> </a:t>
            </a:r>
            <a:r>
              <a:rPr lang="ru-RU" sz="1800" dirty="0" err="1"/>
              <a:t>жирів</a:t>
            </a:r>
            <a:r>
              <a:rPr lang="ru-RU" sz="1800" dirty="0"/>
              <a:t>, але </a:t>
            </a:r>
            <a:r>
              <a:rPr lang="ru-RU" sz="1800" dirty="0" err="1"/>
              <a:t>елементний</a:t>
            </a:r>
            <a:r>
              <a:rPr lang="ru-RU" sz="1800" dirty="0"/>
              <a:t> склад </a:t>
            </a:r>
            <a:r>
              <a:rPr lang="ru-RU" sz="1800" dirty="0" err="1"/>
              <a:t>їх</a:t>
            </a:r>
            <a:r>
              <a:rPr lang="ru-RU" sz="1800" dirty="0"/>
              <a:t> </a:t>
            </a:r>
            <a:r>
              <a:rPr lang="ru-RU" sz="1800" dirty="0" err="1"/>
              <a:t>відносно</a:t>
            </a:r>
            <a:r>
              <a:rPr lang="ru-RU" sz="1800" dirty="0"/>
              <a:t> мало </a:t>
            </a:r>
            <a:r>
              <a:rPr lang="ru-RU" sz="1800" dirty="0" err="1"/>
              <a:t>коливається</a:t>
            </a:r>
            <a:r>
              <a:rPr lang="ru-RU" sz="1800" dirty="0"/>
              <a:t> й </a:t>
            </a:r>
            <a:r>
              <a:rPr lang="ru-RU" sz="1800" dirty="0" err="1"/>
              <a:t>дорівнює</a:t>
            </a:r>
            <a:r>
              <a:rPr lang="ru-RU" sz="1800" dirty="0"/>
              <a:t> в </a:t>
            </a:r>
            <a:r>
              <a:rPr lang="ru-RU" sz="1800" dirty="0" err="1"/>
              <a:t>середньому</a:t>
            </a:r>
            <a:r>
              <a:rPr lang="ru-RU" sz="1800" dirty="0"/>
              <a:t>,%:</a:t>
            </a:r>
          </a:p>
          <a:p>
            <a:pPr algn="just"/>
            <a:endParaRPr lang="ru-RU" sz="1800" dirty="0"/>
          </a:p>
          <a:p>
            <a:pPr algn="just"/>
            <a:r>
              <a:rPr lang="ru-RU" sz="1800" dirty="0"/>
              <a:t>С — 76 — 79, Н — 11 — 13 і О — 10 — 12.</a:t>
            </a:r>
            <a:endParaRPr lang="uk-UA" sz="1800" dirty="0"/>
          </a:p>
        </p:txBody>
      </p:sp>
      <p:pic>
        <p:nvPicPr>
          <p:cNvPr id="8194" name="Рисунок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708920"/>
            <a:ext cx="2762250" cy="2762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492807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algn="just"/>
            <a:r>
              <a:rPr lang="ru-RU" sz="1800" dirty="0"/>
              <a:t>Шляхом </a:t>
            </a:r>
            <a:r>
              <a:rPr lang="ru-RU" sz="1800" dirty="0" err="1"/>
              <a:t>гідролізу</a:t>
            </a:r>
            <a:r>
              <a:rPr lang="ru-RU" sz="1800" dirty="0"/>
              <a:t> (</a:t>
            </a:r>
            <a:r>
              <a:rPr lang="ru-RU" sz="1800" dirty="0" err="1"/>
              <a:t>омилення</a:t>
            </a:r>
            <a:r>
              <a:rPr lang="ru-RU" sz="1800" dirty="0"/>
              <a:t>) </a:t>
            </a:r>
            <a:r>
              <a:rPr lang="ru-RU" sz="1800" dirty="0" err="1"/>
              <a:t>жири</a:t>
            </a:r>
            <a:r>
              <a:rPr lang="ru-RU" sz="1800" dirty="0"/>
              <a:t> легко </a:t>
            </a:r>
            <a:r>
              <a:rPr lang="ru-RU" sz="1800" dirty="0" err="1"/>
              <a:t>розщеплюються</a:t>
            </a:r>
            <a:r>
              <a:rPr lang="ru-RU" sz="1800" dirty="0"/>
              <a:t> на </a:t>
            </a:r>
            <a:r>
              <a:rPr lang="ru-RU" sz="1800" dirty="0" err="1"/>
              <a:t>гліцерин</a:t>
            </a:r>
            <a:r>
              <a:rPr lang="ru-RU" sz="1800" dirty="0"/>
              <a:t> і </a:t>
            </a:r>
            <a:r>
              <a:rPr lang="ru-RU" sz="1800" dirty="0" err="1"/>
              <a:t>жирні</a:t>
            </a:r>
            <a:r>
              <a:rPr lang="ru-RU" sz="1800" dirty="0"/>
              <a:t> </a:t>
            </a:r>
            <a:r>
              <a:rPr lang="ru-RU" sz="1800" dirty="0" err="1"/>
              <a:t>кислоти</a:t>
            </a:r>
            <a:r>
              <a:rPr lang="ru-RU" sz="1800" dirty="0"/>
              <a:t>, </a:t>
            </a:r>
            <a:r>
              <a:rPr lang="ru-RU" sz="1800" dirty="0" err="1"/>
              <a:t>причому</a:t>
            </a:r>
            <a:r>
              <a:rPr lang="ru-RU" sz="1800" dirty="0"/>
              <a:t> </a:t>
            </a:r>
            <a:r>
              <a:rPr lang="ru-RU" sz="1800" dirty="0" err="1"/>
              <a:t>різні</a:t>
            </a:r>
            <a:r>
              <a:rPr lang="ru-RU" sz="1800" dirty="0"/>
              <a:t> </a:t>
            </a:r>
            <a:r>
              <a:rPr lang="ru-RU" sz="1800" dirty="0" err="1"/>
              <a:t>кислоти</a:t>
            </a:r>
            <a:r>
              <a:rPr lang="ru-RU" sz="1800" dirty="0"/>
              <a:t> </a:t>
            </a:r>
            <a:r>
              <a:rPr lang="ru-RU" sz="1800" dirty="0" err="1"/>
              <a:t>проявляють</a:t>
            </a:r>
            <a:r>
              <a:rPr lang="ru-RU" sz="1800" dirty="0"/>
              <a:t> </a:t>
            </a:r>
            <a:r>
              <a:rPr lang="ru-RU" sz="1800" dirty="0" err="1"/>
              <a:t>неоднакову</a:t>
            </a:r>
            <a:r>
              <a:rPr lang="ru-RU" sz="1800" dirty="0"/>
              <a:t> </a:t>
            </a:r>
            <a:r>
              <a:rPr lang="ru-RU" sz="1800" dirty="0" err="1"/>
              <a:t>стійкість</a:t>
            </a:r>
            <a:r>
              <a:rPr lang="ru-RU" sz="1800" dirty="0"/>
              <a:t> до </a:t>
            </a:r>
            <a:r>
              <a:rPr lang="ru-RU" sz="1800" dirty="0" err="1"/>
              <a:t>дії</a:t>
            </a:r>
            <a:r>
              <a:rPr lang="ru-RU" sz="1800" dirty="0"/>
              <a:t> </a:t>
            </a:r>
            <a:r>
              <a:rPr lang="ru-RU" sz="1800" dirty="0" err="1"/>
              <a:t>високих</a:t>
            </a:r>
            <a:r>
              <a:rPr lang="ru-RU" sz="1800" dirty="0"/>
              <a:t> температур і </a:t>
            </a:r>
            <a:r>
              <a:rPr lang="ru-RU" sz="1800" dirty="0" err="1"/>
              <a:t>мікроорганізмів</a:t>
            </a:r>
            <a:r>
              <a:rPr lang="ru-RU" sz="1800" dirty="0"/>
              <a:t>. Так, </a:t>
            </a:r>
            <a:r>
              <a:rPr lang="ru-RU" sz="1800" dirty="0" err="1"/>
              <a:t>насичені</a:t>
            </a:r>
            <a:r>
              <a:rPr lang="ru-RU" sz="1800" dirty="0"/>
              <a:t> </a:t>
            </a:r>
            <a:r>
              <a:rPr lang="ru-RU" sz="1800" dirty="0" err="1"/>
              <a:t>жирні</a:t>
            </a:r>
            <a:r>
              <a:rPr lang="ru-RU" sz="1800" dirty="0"/>
              <a:t> </a:t>
            </a:r>
            <a:r>
              <a:rPr lang="ru-RU" sz="1800" dirty="0" err="1"/>
              <a:t>кислоти</a:t>
            </a:r>
            <a:r>
              <a:rPr lang="ru-RU" sz="1800" dirty="0"/>
              <a:t> </a:t>
            </a:r>
            <a:r>
              <a:rPr lang="ru-RU" sz="1800" dirty="0" err="1"/>
              <a:t>досить</a:t>
            </a:r>
            <a:r>
              <a:rPr lang="ru-RU" sz="1800" dirty="0"/>
              <a:t> </a:t>
            </a:r>
            <a:r>
              <a:rPr lang="ru-RU" sz="1800" dirty="0" err="1"/>
              <a:t>стійкі</a:t>
            </a:r>
            <a:r>
              <a:rPr lang="ru-RU" sz="1800" dirty="0"/>
              <a:t> не </a:t>
            </a:r>
            <a:r>
              <a:rPr lang="ru-RU" sz="1800" dirty="0" err="1"/>
              <a:t>тільки</a:t>
            </a:r>
            <a:r>
              <a:rPr lang="ru-RU" sz="1800" dirty="0"/>
              <a:t> при </a:t>
            </a:r>
            <a:r>
              <a:rPr lang="ru-RU" sz="1800" dirty="0" err="1"/>
              <a:t>звичайних</a:t>
            </a:r>
            <a:r>
              <a:rPr lang="ru-RU" sz="1800" dirty="0"/>
              <a:t> температурах, але й при </a:t>
            </a:r>
            <a:r>
              <a:rPr lang="ru-RU" sz="1800" dirty="0" err="1"/>
              <a:t>нагріванні</a:t>
            </a:r>
            <a:r>
              <a:rPr lang="ru-RU" sz="1800" dirty="0"/>
              <a:t> </a:t>
            </a:r>
            <a:r>
              <a:rPr lang="ru-RU" sz="1800" dirty="0" err="1"/>
              <a:t>навіть</a:t>
            </a:r>
            <a:r>
              <a:rPr lang="ru-RU" sz="1800" dirty="0"/>
              <a:t> до 400 °</a:t>
            </a:r>
            <a:r>
              <a:rPr lang="en-US" sz="1800" dirty="0"/>
              <a:t>C </a:t>
            </a:r>
            <a:r>
              <a:rPr lang="ru-RU" sz="1800" dirty="0"/>
              <a:t>вони </a:t>
            </a:r>
            <a:r>
              <a:rPr lang="ru-RU" sz="1800" dirty="0" err="1"/>
              <a:t>важко</a:t>
            </a:r>
            <a:r>
              <a:rPr lang="ru-RU" sz="1800" dirty="0"/>
              <a:t> </a:t>
            </a:r>
            <a:r>
              <a:rPr lang="ru-RU" sz="1800" dirty="0" err="1"/>
              <a:t>втрачають</a:t>
            </a:r>
            <a:r>
              <a:rPr lang="ru-RU" sz="1800" dirty="0"/>
              <a:t> свою </a:t>
            </a:r>
            <a:r>
              <a:rPr lang="ru-RU" sz="1800" dirty="0" err="1"/>
              <a:t>карбоксильну</a:t>
            </a:r>
            <a:r>
              <a:rPr lang="ru-RU" sz="1800" dirty="0"/>
              <a:t> </a:t>
            </a:r>
            <a:r>
              <a:rPr lang="ru-RU" sz="1800" dirty="0" err="1"/>
              <a:t>групу</a:t>
            </a:r>
            <a:r>
              <a:rPr lang="ru-RU" sz="1800" dirty="0"/>
              <a:t> й не </a:t>
            </a:r>
            <a:r>
              <a:rPr lang="ru-RU" sz="1800" dirty="0" err="1"/>
              <a:t>розкладаються</a:t>
            </a:r>
            <a:r>
              <a:rPr lang="ru-RU" sz="1800" dirty="0"/>
              <a:t>. </a:t>
            </a:r>
            <a:r>
              <a:rPr lang="ru-RU" sz="1800" dirty="0" err="1"/>
              <a:t>Досить</a:t>
            </a:r>
            <a:r>
              <a:rPr lang="ru-RU" sz="1800" dirty="0"/>
              <a:t> </a:t>
            </a:r>
            <a:r>
              <a:rPr lang="ru-RU" sz="1800" dirty="0" err="1"/>
              <a:t>стійкими</a:t>
            </a:r>
            <a:r>
              <a:rPr lang="ru-RU" sz="1800" dirty="0"/>
              <a:t> є й </a:t>
            </a:r>
            <a:r>
              <a:rPr lang="ru-RU" sz="1800" dirty="0" err="1"/>
              <a:t>ненасичені</a:t>
            </a:r>
            <a:r>
              <a:rPr lang="ru-RU" sz="1800" dirty="0"/>
              <a:t> </a:t>
            </a:r>
            <a:r>
              <a:rPr lang="ru-RU" sz="1800" dirty="0" err="1"/>
              <a:t>жирні</a:t>
            </a:r>
            <a:r>
              <a:rPr lang="ru-RU" sz="1800" dirty="0"/>
              <a:t> </a:t>
            </a:r>
            <a:r>
              <a:rPr lang="ru-RU" sz="1800" dirty="0" err="1"/>
              <a:t>кислоти</a:t>
            </a:r>
            <a:r>
              <a:rPr lang="ru-RU" sz="1800" dirty="0"/>
              <a:t> з одним </a:t>
            </a:r>
            <a:r>
              <a:rPr lang="ru-RU" sz="1800" dirty="0" err="1"/>
              <a:t>подвійним</a:t>
            </a:r>
            <a:r>
              <a:rPr lang="ru-RU" sz="1800" dirty="0"/>
              <a:t> </a:t>
            </a:r>
            <a:r>
              <a:rPr lang="ru-RU" sz="1800" dirty="0" err="1"/>
              <a:t>зв'язком</a:t>
            </a:r>
            <a:r>
              <a:rPr lang="ru-RU" sz="1800" dirty="0"/>
              <a:t> (типу </a:t>
            </a:r>
            <a:r>
              <a:rPr lang="ru-RU" sz="1800" dirty="0" err="1"/>
              <a:t>олеїнової</a:t>
            </a:r>
            <a:r>
              <a:rPr lang="ru-RU" sz="1800" dirty="0"/>
              <a:t>). </a:t>
            </a:r>
            <a:r>
              <a:rPr lang="ru-RU" sz="1800" dirty="0" err="1"/>
              <a:t>Ненасичені</a:t>
            </a:r>
            <a:r>
              <a:rPr lang="ru-RU" sz="1800" dirty="0"/>
              <a:t> </a:t>
            </a:r>
            <a:r>
              <a:rPr lang="ru-RU" sz="1800" dirty="0" err="1"/>
              <a:t>кислоти</a:t>
            </a:r>
            <a:r>
              <a:rPr lang="ru-RU" sz="1800" dirty="0"/>
              <a:t> </a:t>
            </a:r>
            <a:r>
              <a:rPr lang="ru-RU" sz="1800" dirty="0" err="1"/>
              <a:t>із</a:t>
            </a:r>
            <a:r>
              <a:rPr lang="ru-RU" sz="1800" dirty="0"/>
              <a:t> </a:t>
            </a:r>
            <a:r>
              <a:rPr lang="ru-RU" sz="1800" dirty="0" err="1"/>
              <a:t>двома</a:t>
            </a:r>
            <a:r>
              <a:rPr lang="ru-RU" sz="1800" dirty="0"/>
              <a:t> й </a:t>
            </a:r>
            <a:r>
              <a:rPr lang="ru-RU" sz="1800" dirty="0" err="1"/>
              <a:t>більшим</a:t>
            </a:r>
            <a:r>
              <a:rPr lang="ru-RU" sz="1800" dirty="0"/>
              <a:t> числом </a:t>
            </a:r>
            <a:r>
              <a:rPr lang="ru-RU" sz="1800" dirty="0" err="1"/>
              <a:t>подвійних</a:t>
            </a:r>
            <a:r>
              <a:rPr lang="ru-RU" sz="1800" dirty="0"/>
              <a:t> </a:t>
            </a:r>
            <a:r>
              <a:rPr lang="ru-RU" sz="1800" dirty="0" err="1"/>
              <a:t>зв'язків</a:t>
            </a:r>
            <a:r>
              <a:rPr lang="ru-RU" sz="1800" dirty="0"/>
              <a:t> </a:t>
            </a:r>
            <a:r>
              <a:rPr lang="ru-RU" sz="1800" dirty="0" err="1"/>
              <a:t>менш</a:t>
            </a:r>
            <a:r>
              <a:rPr lang="ru-RU" sz="1800" dirty="0"/>
              <a:t> </a:t>
            </a:r>
            <a:r>
              <a:rPr lang="ru-RU" sz="1800" dirty="0" err="1"/>
              <a:t>стійкі</a:t>
            </a:r>
            <a:r>
              <a:rPr lang="ru-RU" sz="1800" dirty="0"/>
              <a:t>. Вони легко </a:t>
            </a:r>
            <a:r>
              <a:rPr lang="ru-RU" sz="1800" dirty="0" err="1"/>
              <a:t>окисляються</a:t>
            </a:r>
            <a:r>
              <a:rPr lang="ru-RU" sz="1800" dirty="0"/>
              <a:t> й </a:t>
            </a:r>
            <a:r>
              <a:rPr lang="ru-RU" sz="1800" dirty="0" err="1"/>
              <a:t>полімеризуються</a:t>
            </a:r>
            <a:r>
              <a:rPr lang="ru-RU" sz="1800" dirty="0"/>
              <a:t>, а при </a:t>
            </a:r>
            <a:r>
              <a:rPr lang="ru-RU" sz="1800" dirty="0" err="1"/>
              <a:t>нагріванні</a:t>
            </a:r>
            <a:r>
              <a:rPr lang="ru-RU" sz="1800" dirty="0"/>
              <a:t> до 300 °</a:t>
            </a:r>
            <a:r>
              <a:rPr lang="en-US" sz="1800" dirty="0"/>
              <a:t>C </a:t>
            </a:r>
            <a:r>
              <a:rPr lang="ru-RU" sz="1800" dirty="0" err="1"/>
              <a:t>розпадаються</a:t>
            </a:r>
            <a:r>
              <a:rPr lang="ru-RU" sz="1800" dirty="0"/>
              <a:t> з </a:t>
            </a:r>
            <a:r>
              <a:rPr lang="ru-RU" sz="1800" dirty="0" err="1"/>
              <a:t>розривом</a:t>
            </a:r>
            <a:r>
              <a:rPr lang="ru-RU" sz="1800" dirty="0"/>
              <a:t> </a:t>
            </a:r>
            <a:r>
              <a:rPr lang="ru-RU" sz="1800" dirty="0" err="1"/>
              <a:t>вуглецевого</a:t>
            </a:r>
            <a:r>
              <a:rPr lang="ru-RU" sz="1800" dirty="0"/>
              <a:t> </a:t>
            </a:r>
            <a:r>
              <a:rPr lang="ru-RU" sz="1800" dirty="0" err="1"/>
              <a:t>ланцюга</a:t>
            </a:r>
            <a:r>
              <a:rPr lang="ru-RU" sz="1800" dirty="0"/>
              <a:t> й </a:t>
            </a:r>
            <a:r>
              <a:rPr lang="ru-RU" sz="1800" dirty="0" err="1"/>
              <a:t>утворенням</a:t>
            </a:r>
            <a:r>
              <a:rPr lang="ru-RU" sz="1800" dirty="0"/>
              <a:t> </a:t>
            </a:r>
            <a:r>
              <a:rPr lang="ru-RU" sz="1800" dirty="0" err="1"/>
              <a:t>суміші</a:t>
            </a:r>
            <a:r>
              <a:rPr lang="ru-RU" sz="1800" dirty="0"/>
              <a:t> </a:t>
            </a:r>
            <a:r>
              <a:rPr lang="ru-RU" sz="1800" dirty="0" err="1"/>
              <a:t>насичених</a:t>
            </a:r>
            <a:r>
              <a:rPr lang="ru-RU" sz="1800" dirty="0"/>
              <a:t> і </a:t>
            </a:r>
            <a:r>
              <a:rPr lang="ru-RU" sz="1800" dirty="0" err="1"/>
              <a:t>ненасичених</a:t>
            </a:r>
            <a:r>
              <a:rPr lang="ru-RU" sz="1800" dirty="0"/>
              <a:t> </a:t>
            </a:r>
            <a:r>
              <a:rPr lang="ru-RU" sz="1800" dirty="0" err="1"/>
              <a:t>вуглеводнів</a:t>
            </a:r>
            <a:r>
              <a:rPr lang="ru-RU" sz="1800" dirty="0"/>
              <a:t> жирного ряду.</a:t>
            </a:r>
            <a:endParaRPr lang="uk-UA" sz="1800" dirty="0"/>
          </a:p>
        </p:txBody>
      </p:sp>
      <p:pic>
        <p:nvPicPr>
          <p:cNvPr id="9218" name="Рисунок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861048"/>
            <a:ext cx="4381500" cy="2085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045129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Базовы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45</TotalTime>
  <Words>1029</Words>
  <Application>Microsoft Office PowerPoint</Application>
  <PresentationFormat>Экран (4:3)</PresentationFormat>
  <Paragraphs>40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Паркет</vt:lpstr>
      <vt:lpstr>Презентація на тему: «Білки, жири, вуглеводи»</vt:lpstr>
      <vt:lpstr>Білки</vt:lpstr>
      <vt:lpstr>Слайд 3</vt:lpstr>
      <vt:lpstr>Слайд 4</vt:lpstr>
      <vt:lpstr>Слайд 5</vt:lpstr>
      <vt:lpstr>Слайд 6</vt:lpstr>
      <vt:lpstr>Жири</vt:lpstr>
      <vt:lpstr>Слайд 8</vt:lpstr>
      <vt:lpstr>Слайд 9</vt:lpstr>
      <vt:lpstr>Слайд 10</vt:lpstr>
      <vt:lpstr>Вуглеводи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на тему: «Білки, жири, вуглеводи»</dc:title>
  <dc:creator>Janek</dc:creator>
  <cp:lastModifiedBy>киця</cp:lastModifiedBy>
  <cp:revision>17</cp:revision>
  <dcterms:created xsi:type="dcterms:W3CDTF">2009-05-20T17:16:27Z</dcterms:created>
  <dcterms:modified xsi:type="dcterms:W3CDTF">2014-04-18T13:27:13Z</dcterms:modified>
</cp:coreProperties>
</file>