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291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2" r:id="rId23"/>
    <p:sldId id="283" r:id="rId24"/>
    <p:sldId id="285" r:id="rId25"/>
    <p:sldId id="286" r:id="rId26"/>
    <p:sldId id="287" r:id="rId27"/>
    <p:sldId id="288" r:id="rId28"/>
    <p:sldId id="290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4B"/>
    <a:srgbClr val="AD136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15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932-B78E-4EF0-B43A-BAC18C7EEEC4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C73F-5013-4D19-AAC8-77007357D88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26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A53C54-3F63-4CF2-9679-98FE60A3748C}" type="datetimeFigureOut">
              <a:rPr lang="uk-UA" smtClean="0"/>
              <a:pPr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572000" y="3786190"/>
            <a:ext cx="4143404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vernadsky сиди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7338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785794"/>
            <a:ext cx="41136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Іванович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Вернадський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929330"/>
            <a:ext cx="573426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dirty="0" err="1" smtClean="0"/>
              <a:t>“Царство</a:t>
            </a:r>
            <a:r>
              <a:rPr lang="uk-UA" sz="3200" dirty="0" smtClean="0"/>
              <a:t> моїх ідей попереду…”</a:t>
            </a:r>
            <a:endParaRPr lang="uk-UA" sz="3200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1 моковский ун-тет 1880 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1"/>
            <a:ext cx="4897707" cy="31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643314"/>
          <a:ext cx="8572560" cy="3017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/>
                <a:gridCol w="7000924"/>
              </a:tblGrid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4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643182"/>
            <a:ext cx="2539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/>
              <a:t>Московський університет, </a:t>
            </a:r>
          </a:p>
          <a:p>
            <a:r>
              <a:rPr lang="uk-UA" sz="1600" dirty="0" smtClean="0"/>
              <a:t>фото 1880-ті роки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 rot="2179662">
            <a:off x="785786" y="1000108"/>
            <a:ext cx="677108" cy="16766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Наукова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253325">
            <a:off x="7786710" y="1000108"/>
            <a:ext cx="677108" cy="1908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діяльність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6"/>
          <a:ext cx="8572560" cy="64556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2" cy="64668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О.I. Герцена.</a:t>
                      </a:r>
                      <a:endParaRPr lang="uk-UA" sz="1600" dirty="0"/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- 1914. - N 1. - С. 1-23.</a:t>
                      </a:r>
                      <a:endParaRPr lang="uk-UA" sz="1600" dirty="0"/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наук. Сер. 6. - 915. - 15 с.</a:t>
                      </a:r>
                      <a:endParaRPr lang="uk-UA" dirty="0"/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208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колі сім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14356"/>
            <a:ext cx="36168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22 діти георгій і ні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2071702" cy="22276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28 25 років подружнього житт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571480"/>
            <a:ext cx="1849351" cy="2709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v31 з дочкою ніною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2500306"/>
            <a:ext cx="1950258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v32 з дружиною та дочкою 1921рі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786190"/>
            <a:ext cx="3291863" cy="2286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38 з дочкою та внучкою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4714884"/>
            <a:ext cx="1173290" cy="19473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39 вернадські 1940 рі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3857628"/>
            <a:ext cx="3167740" cy="2591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714488"/>
            <a:ext cx="14082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син – Георгій </a:t>
            </a:r>
          </a:p>
          <a:p>
            <a:r>
              <a:rPr lang="uk-UA" sz="1600" i="1" dirty="0" smtClean="0"/>
              <a:t>дочка - Ніна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714620"/>
            <a:ext cx="15520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/>
              <a:t>25 років разом</a:t>
            </a:r>
          </a:p>
          <a:p>
            <a:pPr algn="ctr"/>
            <a:r>
              <a:rPr lang="uk-UA" sz="1600" i="1" dirty="0" smtClean="0"/>
              <a:t>1911 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27676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дружиною та дочкою, 1921</a:t>
            </a:r>
            <a:endParaRPr lang="uk-UA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072206"/>
            <a:ext cx="9700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1940 рік</a:t>
            </a:r>
            <a:endParaRPr lang="uk-U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0129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дочкою</a:t>
            </a:r>
            <a:endParaRPr lang="uk-UA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6072206"/>
            <a:ext cx="116871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uk-UA" sz="1600" i="1" dirty="0" smtClean="0"/>
              <a:t>З внучкою </a:t>
            </a:r>
          </a:p>
          <a:p>
            <a:r>
              <a:rPr lang="uk-UA" sz="1600" i="1" dirty="0" smtClean="0"/>
              <a:t>Тетяною 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rcRect t="23504" r="73544" b="42151"/>
          <a:stretch>
            <a:fillRect/>
          </a:stretch>
        </p:blipFill>
        <p:spPr>
          <a:xfrm>
            <a:off x="357158" y="571480"/>
            <a:ext cx="242889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8579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Гео́ргій (Джордж) Володи́мирович Верна́дський</a:t>
            </a:r>
            <a:r>
              <a:rPr lang="vi-VN" dirty="0" smtClean="0"/>
              <a:t> (* </a:t>
            </a:r>
            <a:r>
              <a:rPr lang="vi-VN" b="1" dirty="0" smtClean="0"/>
              <a:t>20 серпня 1887</a:t>
            </a:r>
            <a:r>
              <a:rPr lang="vi-VN" dirty="0" smtClean="0"/>
              <a:t>, Санкт-Петербург — † </a:t>
            </a:r>
            <a:r>
              <a:rPr lang="vi-VN" b="1" dirty="0" smtClean="0"/>
              <a:t>12 червня 1973</a:t>
            </a:r>
            <a:r>
              <a:rPr lang="vi-VN" dirty="0" smtClean="0"/>
              <a:t>, Нью-Гевен, штат Коннектікут, США) — російський і американський історик</a:t>
            </a:r>
            <a:r>
              <a:rPr lang="uk-UA" dirty="0" smtClean="0"/>
              <a:t> </a:t>
            </a:r>
            <a:r>
              <a:rPr lang="vi-VN" dirty="0" smtClean="0"/>
              <a:t>українського походження. Фахівець у галузі історії Русі і Росії.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428868"/>
            <a:ext cx="57864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, </a:t>
            </a:r>
            <a:r>
              <a:rPr lang="ru-RU" dirty="0" err="1" smtClean="0"/>
              <a:t>онук</a:t>
            </a:r>
            <a:r>
              <a:rPr lang="ru-RU" dirty="0" smtClean="0"/>
              <a:t> 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масонству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II.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Берлінському</a:t>
            </a:r>
            <a:r>
              <a:rPr lang="ru-RU" dirty="0" smtClean="0"/>
              <a:t> та </a:t>
            </a:r>
            <a:r>
              <a:rPr lang="ru-RU" dirty="0" err="1" smtClean="0"/>
              <a:t>Фрайбурзькому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1917—1918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Пермського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у 1918—1920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Таврійського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Сімферополі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1920 року —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1922—1927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у 1927—1956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Єльського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прибічником</a:t>
            </a:r>
            <a:r>
              <a:rPr lang="ru-RU" dirty="0" smtClean="0"/>
              <a:t> </a:t>
            </a:r>
            <a:r>
              <a:rPr lang="ru-RU" dirty="0" err="1" smtClean="0"/>
              <a:t>євразійської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2син 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2836930" cy="32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2 з дружиною та дочкою 1921рік.jpg"/>
          <p:cNvPicPr>
            <a:picLocks noChangeAspect="1"/>
          </p:cNvPicPr>
          <p:nvPr/>
        </p:nvPicPr>
        <p:blipFill>
          <a:blip r:embed="rId3"/>
          <a:srcRect r="66896" b="45652"/>
          <a:stretch>
            <a:fillRect/>
          </a:stretch>
        </p:blipFill>
        <p:spPr>
          <a:xfrm>
            <a:off x="428596" y="500042"/>
            <a:ext cx="23810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429000"/>
            <a:ext cx="835821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dirty="0" smtClean="0"/>
              <a:t>В роки</a:t>
            </a:r>
            <a:r>
              <a:rPr lang="uk-UA" sz="1600" dirty="0" smtClean="0"/>
              <a:t> </a:t>
            </a:r>
            <a:r>
              <a:rPr lang="en-US" sz="1600" dirty="0" smtClean="0"/>
              <a:t>I</a:t>
            </a:r>
            <a:r>
              <a:rPr lang="uk-UA" sz="1600" dirty="0" smtClean="0"/>
              <a:t> світової</a:t>
            </a:r>
            <a:r>
              <a:rPr lang="en-US" sz="1600" dirty="0" smtClean="0"/>
              <a:t> </a:t>
            </a:r>
            <a:r>
              <a:rPr lang="vi-VN" sz="1600" dirty="0" smtClean="0"/>
              <a:t> війни жила з батьками в Україні. В 1922 р. переїжджає до </a:t>
            </a:r>
            <a:r>
              <a:rPr lang="uk-UA" sz="1600" dirty="0" smtClean="0"/>
              <a:t>Чехословаччини</a:t>
            </a:r>
            <a:r>
              <a:rPr lang="vi-VN" sz="1600" dirty="0" smtClean="0"/>
              <a:t>, закінчила там медичний факультет </a:t>
            </a:r>
            <a:r>
              <a:rPr lang="uk-UA" sz="1600" dirty="0" smtClean="0"/>
              <a:t>Празького</a:t>
            </a:r>
            <a:r>
              <a:rPr lang="en-US" sz="1600" dirty="0" smtClean="0"/>
              <a:t> </a:t>
            </a:r>
            <a:r>
              <a:rPr lang="vi-VN" sz="1600" dirty="0" smtClean="0"/>
              <a:t>Карлового університету. Працювала в представництві Російського червоного хреста в Празі. В 1926 році вийшла заміж за М.П.Толя</a:t>
            </a:r>
            <a:r>
              <a:rPr lang="vi-VN" sz="1600" baseline="30000" dirty="0" smtClean="0"/>
              <a:t>[1]</a:t>
            </a:r>
            <a:r>
              <a:rPr lang="vi-VN" sz="1600" dirty="0" smtClean="0"/>
              <a:t>.</a:t>
            </a:r>
          </a:p>
          <a:p>
            <a:r>
              <a:rPr lang="vi-VN" sz="1600" b="1" dirty="0" smtClean="0"/>
              <a:t>В 1929 році народжується дочка Тетяна.</a:t>
            </a:r>
          </a:p>
          <a:p>
            <a:r>
              <a:rPr lang="vi-VN" sz="1600" dirty="0" smtClean="0"/>
              <a:t>В 1939 році вони переїхали в США, де в 1940-1953 рр. Ніна працювала в психіатричній клініці недалеко від міста Бостона.</a:t>
            </a:r>
          </a:p>
          <a:p>
            <a:r>
              <a:rPr lang="vi-VN" sz="1600" dirty="0" smtClean="0"/>
              <a:t>[ред.] Примітки</a:t>
            </a:r>
          </a:p>
          <a:p>
            <a:r>
              <a:rPr lang="vi-VN" sz="1600" b="1" dirty="0" smtClean="0"/>
              <a:t>↑</a:t>
            </a:r>
            <a:r>
              <a:rPr lang="vi-VN" sz="1600" dirty="0" smtClean="0"/>
              <a:t> </a:t>
            </a:r>
            <a:r>
              <a:rPr lang="vi-VN" sz="1600" b="1" dirty="0" smtClean="0"/>
              <a:t>Толь Микола Петрович</a:t>
            </a:r>
            <a:r>
              <a:rPr lang="vi-VN" sz="1600" dirty="0" smtClean="0"/>
              <a:t> </a:t>
            </a:r>
            <a:r>
              <a:rPr lang="vi-VN" sz="1600" b="1" dirty="0" smtClean="0"/>
              <a:t>(1894 — 1975) </a:t>
            </a:r>
            <a:r>
              <a:rPr lang="vi-VN" sz="1600" dirty="0" smtClean="0"/>
              <a:t>— археолог, чоловік дочки  Вернадського, Ніни Володимирівни. Доктор філософії Карлового університету (Прага), співробітник Кондаковського інституту, потім в США - співробітник </a:t>
            </a:r>
            <a:r>
              <a:rPr lang="en-US" sz="1600" dirty="0" smtClean="0"/>
              <a:t>Art School </a:t>
            </a:r>
            <a:r>
              <a:rPr lang="vi-VN" sz="1600" dirty="0" smtClean="0"/>
              <a:t>Йельского університету</a:t>
            </a:r>
            <a:r>
              <a:rPr lang="uk-UA" sz="1600" dirty="0" smtClean="0"/>
              <a:t>.</a:t>
            </a:r>
            <a:endParaRPr lang="vi-VN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07209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Толь (Верна́дська) Ні́на Володи́мирівна</a:t>
            </a:r>
            <a:r>
              <a:rPr lang="vi-VN" dirty="0" smtClean="0"/>
              <a:t> </a:t>
            </a:r>
            <a:r>
              <a:rPr lang="vi-VN" b="1" dirty="0" smtClean="0"/>
              <a:t>(1898 — 198</a:t>
            </a:r>
            <a:r>
              <a:rPr lang="en-US" b="1" dirty="0" smtClean="0"/>
              <a:t>6</a:t>
            </a:r>
            <a:r>
              <a:rPr lang="vi-VN" b="1" dirty="0" smtClean="0"/>
              <a:t>) </a:t>
            </a:r>
            <a:r>
              <a:rPr lang="vi-VN" dirty="0" smtClean="0"/>
              <a:t>— лікар-психіатр, виїхала з Росії у 1922 р., жила і працювала у Чехословаччині</a:t>
            </a:r>
            <a:r>
              <a:rPr lang="en-US" dirty="0" smtClean="0"/>
              <a:t> </a:t>
            </a:r>
            <a:r>
              <a:rPr lang="vi-VN" dirty="0" smtClean="0"/>
              <a:t>(1922 — 1939), США (1939 — 1986), донька Володимира Вернадського.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424" y="80678"/>
            <a:ext cx="53075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Радянський період життя і творчості </a:t>
            </a:r>
            <a:endParaRPr lang="uk-UA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44837"/>
          <a:ext cx="8572560" cy="58864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8826"/>
                <a:gridCol w="6643734"/>
              </a:tblGrid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виробленню законопроекту по створенню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України, обраний першим Президентом Всеукраїнської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Тимчасового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Української держави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К.: Друк. А.I.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Гросмана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1918. - 16 с.;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заснування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промова акад. В.I. Вернадського //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Збiрник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праць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вироблення законопроекту про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Українськоi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К.: 1919. - С. 5-8.</a:t>
                      </a:r>
                      <a:endParaRPr lang="uk-UA" sz="1600" b="0" dirty="0"/>
                    </a:p>
                  </a:txBody>
                  <a:tcPr/>
                </a:tc>
              </a:tr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Переїжджає до Петрограду, починає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робiт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бiогеохiмiї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музеїв, створює метеоритний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музеях,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живої речовини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вивченню виробничих сил.</a:t>
                      </a:r>
                      <a:endParaRPr lang="uk-UA" sz="1600" dirty="0"/>
                    </a:p>
                  </a:txBody>
                  <a:tcPr/>
                </a:tc>
              </a:tr>
              <a:tr h="3619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Радiєвого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Iнституту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Чеської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Югославської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Американського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iсторiї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археологiї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Бiосфера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хим-техн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из-во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1926. - 232 с.).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91956"/>
              </p:ext>
            </p:extLst>
          </p:nvPr>
        </p:nvGraphicFramePr>
        <p:xfrm>
          <a:off x="323528" y="109285"/>
          <a:ext cx="8643998" cy="67487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5950"/>
                <a:gridCol w="6858048"/>
              </a:tblGrid>
              <a:tr h="349322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Паризької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- 1929. - XII. - 232 p.</a:t>
                      </a:r>
                      <a:endParaRPr lang="uk-UA" sz="1600" dirty="0"/>
                    </a:p>
                  </a:txBody>
                  <a:tcPr/>
                </a:tc>
              </a:tr>
              <a:tr h="89014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Чехословацького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президентом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Ленiнградського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 СРСР</a:t>
                      </a:r>
                      <a:endParaRPr lang="uk-UA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вiце-президентом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781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почесним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бiологiчної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Iндiї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метеоритах;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членом-кореспондентом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Організував і очолив комісію по ізотопах. Обраний членом 3-х</a:t>
                      </a:r>
                      <a:r>
                        <a:rPr lang="uk-UA" sz="1600" baseline="0" dirty="0" smtClean="0"/>
                        <a:t> відділень АН СРСР: геолого-географічних,  хімічних і фізико-математичних наук. 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1940</a:t>
                      </a:r>
                      <a:endParaRPr lang="uk-U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Початок роботи над проблемою </a:t>
                      </a:r>
                      <a:r>
                        <a:rPr lang="uk-UA" sz="1600" dirty="0" err="1" smtClean="0"/>
                        <a:t>“Життя</a:t>
                      </a:r>
                      <a:r>
                        <a:rPr lang="uk-UA" sz="1600" dirty="0" smtClean="0"/>
                        <a:t> в </a:t>
                      </a:r>
                      <a:r>
                        <a:rPr lang="uk-UA" sz="1600" dirty="0" err="1" smtClean="0"/>
                        <a:t>космосі”</a:t>
                      </a:r>
                      <a:r>
                        <a:rPr lang="uk-UA" sz="1600" dirty="0" smtClean="0"/>
                        <a:t>. Участь в роботі наукових конференцій по порівняльній фізіології та по проблемах пегматитів (Київ).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1941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Евакуація в санаторій Борове Кокчетавської</a:t>
                      </a:r>
                      <a:r>
                        <a:rPr lang="uk-UA" sz="1600" baseline="0" dirty="0" smtClean="0"/>
                        <a:t> області Казахстану.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Нагороджений Державною (Сталінською)</a:t>
                      </a:r>
                      <a:r>
                        <a:rPr lang="uk-UA" sz="1600" baseline="0" dirty="0" smtClean="0"/>
                        <a:t> премією СРСР за багаторічну роботу в області науки і техніки. Нагороджений орденом Трудового Червоного Прапору за заслуги в розвитку геохімії і генетичної мінералогії.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_vernad_2 в робочому кабінеті 1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97264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20вернадський з асистентами в т.ч. ферс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4155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36 вернадський 1931 рі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07" y="3786190"/>
            <a:ext cx="39492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41одне з останніх фото вернадськог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071702" cy="34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000372"/>
            <a:ext cx="3977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З асистентами (</a:t>
            </a:r>
            <a:r>
              <a:rPr lang="uk-UA" sz="1600" b="1" i="1" dirty="0" err="1" smtClean="0"/>
              <a:t>Ферсман</a:t>
            </a:r>
            <a:r>
              <a:rPr lang="uk-UA" sz="1600" b="1" i="1" dirty="0" smtClean="0"/>
              <a:t> О.Є. стоїть) 1911</a:t>
            </a:r>
            <a:endParaRPr lang="uk-UA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500306"/>
            <a:ext cx="2564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 робочому кабінеті  1921</a:t>
            </a:r>
            <a:endParaRPr lang="uk-UA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1930</a:t>
            </a:r>
            <a:endParaRPr lang="uk-UA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20288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Одне з останніх фото</a:t>
            </a:r>
            <a:endParaRPr lang="uk-UA" sz="1600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4929223" cy="50902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2306"/>
                <a:gridCol w="3696917"/>
              </a:tblGrid>
              <a:tr h="792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Смерть дружини.</a:t>
                      </a:r>
                      <a:r>
                        <a:rPr lang="uk-UA" sz="1800" b="0" baseline="0" dirty="0" smtClean="0"/>
                        <a:t> Повернення із евакуації до Москви. </a:t>
                      </a:r>
                      <a:endParaRPr lang="uk-UA" sz="1800" b="0" dirty="0"/>
                    </a:p>
                  </a:txBody>
                  <a:tcPr/>
                </a:tc>
              </a:tr>
              <a:tr h="281790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працю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“Несколько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ноосфере”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современной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- 1944. - Т. 18.,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 - С. 113-120; обраний почесним членом Всесоюзного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Д.I.Менделєєва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Затверджений членом комісії АН СРСР з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історії біологічних наук в Росії.</a:t>
                      </a:r>
                      <a:endParaRPr lang="uk-UA" dirty="0"/>
                    </a:p>
                  </a:txBody>
                  <a:tcPr/>
                </a:tc>
              </a:tr>
              <a:tr h="13902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1945 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сiчня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Помер 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5-й годині дня на 82 році життя від крововиливу в мозок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похований на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Новодiвичому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цвинтарi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водевичье кладбище. Могила Владимира Вернадского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500462" cy="466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5429264"/>
            <a:ext cx="23054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на могилі </a:t>
            </a:r>
          </a:p>
          <a:p>
            <a:r>
              <a:rPr lang="uk-UA" b="1" i="1" dirty="0" smtClean="0"/>
              <a:t>В.І.Вернадського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/>
                </a:solidFill>
              </a:rPr>
              <a:t>План: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7281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Дитинство і родина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Юність, студентські  роки</a:t>
            </a:r>
          </a:p>
          <a:p>
            <a:pPr marL="342900" indent="-342900">
              <a:buAutoNum type="arabicPeriod"/>
            </a:pPr>
            <a:r>
              <a:rPr lang="uk-UA" dirty="0" smtClean="0"/>
              <a:t>Братство</a:t>
            </a:r>
          </a:p>
          <a:p>
            <a:pPr marL="342900" indent="-342900">
              <a:buAutoNum type="arabicPeriod"/>
            </a:pPr>
            <a:r>
              <a:rPr lang="uk-UA" dirty="0" smtClean="0"/>
              <a:t>Наукова діяльність</a:t>
            </a:r>
          </a:p>
          <a:p>
            <a:pPr marL="342900" indent="-342900">
              <a:buAutoNum type="arabicPeriod"/>
            </a:pPr>
            <a:r>
              <a:rPr lang="uk-UA" dirty="0" smtClean="0"/>
              <a:t>Радянський період життя</a:t>
            </a:r>
          </a:p>
          <a:p>
            <a:pPr marL="342900" indent="-342900">
              <a:buAutoNum type="arabicPeriod"/>
            </a:pPr>
            <a:r>
              <a:rPr lang="uk-UA" dirty="0" smtClean="0"/>
              <a:t>Вернадський і Україна </a:t>
            </a:r>
          </a:p>
          <a:p>
            <a:pPr marL="342900" indent="-342900">
              <a:buAutoNum type="arabicPeriod"/>
            </a:pPr>
            <a:r>
              <a:rPr lang="uk-UA" dirty="0" smtClean="0"/>
              <a:t>Вшанування </a:t>
            </a:r>
            <a:r>
              <a:rPr lang="uk-UA" dirty="0" err="1" smtClean="0"/>
              <a:t>памяті</a:t>
            </a:r>
            <a:r>
              <a:rPr lang="uk-UA" dirty="0" smtClean="0"/>
              <a:t> Володимира Вернадського</a:t>
            </a:r>
          </a:p>
        </p:txBody>
      </p:sp>
    </p:spTree>
    <p:extLst>
      <p:ext uri="{BB962C8B-B14F-4D97-AF65-F5344CB8AC3E}">
        <p14:creationId xmlns:p14="http://schemas.microsoft.com/office/powerpoint/2010/main" val="2273244067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3594702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В.І.Вернадський і Україна</a:t>
            </a:r>
            <a:endParaRPr lang="uk-UA" sz="2400" b="1" dirty="0"/>
          </a:p>
        </p:txBody>
      </p:sp>
      <p:pic>
        <p:nvPicPr>
          <p:cNvPr id="4" name="Рисунок 3" descr="26-5-2 великі шиша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94669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4038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В.І.Вернадський (у центрі) з родиною </a:t>
            </a:r>
          </a:p>
          <a:p>
            <a:r>
              <a:rPr lang="uk-UA" sz="1600" b="1" i="1" dirty="0" smtClean="0"/>
              <a:t>у Великих Шишаках (Полтавщина). 1916 р.</a:t>
            </a:r>
            <a:endParaRPr lang="uk-UA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000108"/>
            <a:ext cx="35686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Багато років життя Вернадського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язані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 Україною. У Харкові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минули його перші десять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щасливих літ. На Полтавщині в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селі Великі Шишаки Вернадські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мали садибу, куди майже щороку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приїздили на літо всією родиною.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Батько багато розповідав Володі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 історію та культуру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українсь-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кого народу, про походження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роду Вернадських. Один з предків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 батьковій лінії належав до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запорізької старшини, воював 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війську Богдана Хмельницького. </a:t>
            </a:r>
          </a:p>
          <a:p>
            <a:r>
              <a:rPr lang="uk-UA" i="1" dirty="0" err="1" smtClean="0">
                <a:solidFill>
                  <a:srgbClr val="C00000"/>
                </a:solidFill>
              </a:rPr>
              <a:t>“Завжди</a:t>
            </a:r>
            <a:r>
              <a:rPr lang="uk-UA" i="1" dirty="0" smtClean="0">
                <a:solidFill>
                  <a:srgbClr val="C00000"/>
                </a:solidFill>
              </a:rPr>
              <a:t>, коли починаю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справу, у мене в голові </a:t>
            </a:r>
            <a:r>
              <a:rPr lang="uk-UA" i="1" dirty="0" err="1" smtClean="0">
                <a:solidFill>
                  <a:srgbClr val="C00000"/>
                </a:solidFill>
              </a:rPr>
              <a:t>проноси-</a:t>
            </a:r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err="1" smtClean="0">
                <a:solidFill>
                  <a:srgbClr val="C00000"/>
                </a:solidFill>
              </a:rPr>
              <a:t>ться</a:t>
            </a:r>
            <a:r>
              <a:rPr lang="uk-UA" i="1" dirty="0" smtClean="0">
                <a:solidFill>
                  <a:srgbClr val="C00000"/>
                </a:solidFill>
              </a:rPr>
              <a:t> запорізька приказка: </a:t>
            </a:r>
          </a:p>
          <a:p>
            <a:r>
              <a:rPr lang="uk-UA" b="1" i="1" dirty="0" err="1" smtClean="0">
                <a:solidFill>
                  <a:srgbClr val="C00000"/>
                </a:solidFill>
              </a:rPr>
              <a:t>“або</a:t>
            </a:r>
            <a:r>
              <a:rPr lang="uk-UA" b="1" i="1" dirty="0" smtClean="0">
                <a:solidFill>
                  <a:srgbClr val="C00000"/>
                </a:solidFill>
              </a:rPr>
              <a:t> збуду, або вдома не буду!”,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з якою вони кидалися на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важку </a:t>
            </a:r>
            <a:r>
              <a:rPr lang="uk-UA" i="1" dirty="0" err="1" smtClean="0">
                <a:solidFill>
                  <a:srgbClr val="C00000"/>
                </a:solidFill>
              </a:rPr>
              <a:t>справу.”</a:t>
            </a:r>
            <a:r>
              <a:rPr lang="uk-UA" i="1" dirty="0" smtClean="0">
                <a:solidFill>
                  <a:srgbClr val="C00000"/>
                </a:solidFill>
              </a:rPr>
              <a:t> (з листа, 1886 р.)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 кни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2084390" cy="30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7792468_veonadskijj кни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1905004" cy="27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g книг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357562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-99-9zFpFuкнига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786190"/>
            <a:ext cx="2198688" cy="2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806823_5250книга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429000"/>
            <a:ext cx="2222788" cy="30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047286">
            <a:off x="3086661" y="1121319"/>
            <a:ext cx="310142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</a:rPr>
              <a:t>Роботи Вернадського,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сучасні видання: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1" y="285728"/>
            <a:ext cx="83441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Вшанування </a:t>
            </a:r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яті Володимира Івановича Вернадського</a:t>
            </a:r>
            <a:endParaRPr lang="uk-UA" sz="2400" b="1" dirty="0"/>
          </a:p>
        </p:txBody>
      </p:sp>
      <p:pic>
        <p:nvPicPr>
          <p:cNvPr id="3" name="Рисунок 2" descr="v42 проспект в москв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25" y="4095518"/>
            <a:ext cx="4843675" cy="26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v44 проспект в києв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7" y="1404726"/>
            <a:ext cx="4122509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35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Проспекти ім. Вернадського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у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i="1" dirty="0" smtClean="0"/>
              <a:t>Києві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6392" y="439837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та Москві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0b8_84ca6aa2_L радієвий і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774291" cy="503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7меморіальна дошка 2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572012" cy="34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63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Меморіальні дошки Вернадському на будівлях Радієвого інституту  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(Москва) та готелю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“Вікторія”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(Кременчук)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ятники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Вернадському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 Києві та Кременчуці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36194" cy="60722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450px-Пам'ятник_Володимиру_Вернадському_Киї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4286262" cy="571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5інститут геохімії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500042"/>
            <a:ext cx="372049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409246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Таврійський Національний Університет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(Сімферополь)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929198"/>
            <a:ext cx="2028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Інститут геохімії та</a:t>
            </a:r>
          </a:p>
          <a:p>
            <a:pPr algn="ctr"/>
            <a:r>
              <a:rPr lang="uk-UA" b="1" i="1" dirty="0" smtClean="0"/>
              <a:t>аналітичної  хімії </a:t>
            </a:r>
          </a:p>
          <a:p>
            <a:pPr algn="ctr"/>
            <a:r>
              <a:rPr lang="uk-UA" b="1" i="1" dirty="0" smtClean="0"/>
              <a:t>ім. Вернадського</a:t>
            </a:r>
          </a:p>
          <a:p>
            <a:pPr algn="ctr"/>
            <a:r>
              <a:rPr lang="uk-UA" b="1" i="1" dirty="0" smtClean="0"/>
              <a:t>РАН, Москва</a:t>
            </a:r>
            <a:endParaRPr lang="uk-UA" b="1" i="1" dirty="0"/>
          </a:p>
        </p:txBody>
      </p:sp>
      <p:pic>
        <p:nvPicPr>
          <p:cNvPr id="7" name="Рисунок 6" descr="building таврійський ун-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4" y="714356"/>
            <a:ext cx="50006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7584національна бібліотека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2821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13997_7174ddea бібліоте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71546"/>
            <a:ext cx="329186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643446"/>
            <a:ext cx="340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Національна бібліотека України 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м. Київ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st042станція ім. вернадського в антарктид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1615"/>
            <a:ext cx="8786842" cy="65747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413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Антарктична науково-дослідна </a:t>
            </a:r>
          </a:p>
          <a:p>
            <a:pPr algn="ctr"/>
            <a:r>
              <a:rPr lang="uk-UA" b="1" i="1" dirty="0" smtClean="0"/>
              <a:t>станція  </a:t>
            </a:r>
            <a:r>
              <a:rPr lang="uk-UA" b="1" i="1" dirty="0" err="1" smtClean="0"/>
              <a:t>“Академік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Вернадський”</a:t>
            </a:r>
            <a:endParaRPr lang="uk-UA" b="1" i="1" dirty="0" smtClean="0"/>
          </a:p>
          <a:p>
            <a:pPr algn="ctr"/>
            <a:r>
              <a:rPr lang="uk-UA" b="1" i="1" dirty="0" smtClean="0"/>
              <a:t>65</a:t>
            </a:r>
            <a:r>
              <a:rPr lang="en-US" b="1" i="1" dirty="0" smtClean="0"/>
              <a:t>º</a:t>
            </a:r>
            <a:r>
              <a:rPr lang="uk-UA" b="1" i="1" dirty="0" smtClean="0"/>
              <a:t>15´пд.ш., 64</a:t>
            </a:r>
            <a:r>
              <a:rPr lang="en-US" b="1" i="1" dirty="0" smtClean="0"/>
              <a:t>º</a:t>
            </a:r>
            <a:r>
              <a:rPr lang="uk-UA" b="1" i="1" dirty="0" smtClean="0"/>
              <a:t>16´зах.д. – о. </a:t>
            </a:r>
            <a:r>
              <a:rPr lang="uk-UA" b="1" i="1" dirty="0" err="1" smtClean="0"/>
              <a:t>Галіндез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17693"/>
            <a:ext cx="55721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 метою відзначення вчених за видатні досягнення в галузі природничих, технічних та </a:t>
            </a:r>
            <a:r>
              <a:rPr lang="uk-UA" dirty="0" err="1" smtClean="0">
                <a:solidFill>
                  <a:srgbClr val="7030A0"/>
                </a:solidFill>
              </a:rPr>
              <a:t>соціогуманітарних</a:t>
            </a:r>
            <a:r>
              <a:rPr lang="uk-UA" dirty="0" smtClean="0">
                <a:solidFill>
                  <a:srgbClr val="7030A0"/>
                </a:solidFill>
              </a:rPr>
              <a:t> наук, наукові праці, відкриття та винаходи, що мають важливе наукове й практичне значення та утверджують авторитет української науки, на честь першого президента Української академії наук – видатного вченого, академіка Володимира Івановича Вернадського, а також з нагоди святкування  85-річчя створення Академії у 2003 році Президією НАН України засновано золоту медаль імені В.І.Вернадського Національної академії наук України.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Золота медаль імені В.І.Вернадського є найвищою відзнакою НАН України</a:t>
            </a:r>
            <a:r>
              <a:rPr lang="uk-UA" dirty="0" smtClean="0">
                <a:solidFill>
                  <a:srgbClr val="7030A0"/>
                </a:solidFill>
              </a:rPr>
              <a:t>, яка присуджується щорічно до дня народження академіка В.І.Вернадського (12 березня) двом вченим – одному вітчизняному і одному зарубіжному.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Одна </a:t>
            </a:r>
            <a:r>
              <a:rPr lang="uk-UA" dirty="0" smtClean="0">
                <a:solidFill>
                  <a:srgbClr val="7030A0"/>
                </a:solidFill>
              </a:rPr>
              <a:t>і та ж особа не може бути нагороджена медаллю більше одного разу.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не присуджується посмертно, окрім випадку, коли лауреат помер після прийняття рішення про його нагородження.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gold_me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2135"/>
            <a:ext cx="2727743" cy="63151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53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Дитинство і родина майбутнього вченого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Вернадські_Володимир_Ольга_Катерина_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000108"/>
            <a:ext cx="2714644" cy="42524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Вернадська_Ганна_Петрівна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71546"/>
            <a:ext cx="1990975" cy="27477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2968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Батько  - Іван Васильович</a:t>
            </a:r>
            <a:endParaRPr lang="en-US" b="1" dirty="0" smtClean="0"/>
          </a:p>
          <a:p>
            <a:pPr algn="ctr"/>
            <a:r>
              <a:rPr lang="en-US" b="1" dirty="0" smtClean="0"/>
              <a:t>1821 - 1884</a:t>
            </a:r>
            <a:endParaRPr lang="uk-UA" b="1" dirty="0" smtClean="0"/>
          </a:p>
          <a:p>
            <a:pPr algn="ctr"/>
            <a:r>
              <a:rPr lang="uk-UA" i="1" u="sng" dirty="0" smtClean="0"/>
              <a:t>Посади:</a:t>
            </a:r>
            <a:r>
              <a:rPr lang="uk-UA" i="1" dirty="0" smtClean="0"/>
              <a:t> зав. кафедрою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олітекономії в Київському,</a:t>
            </a:r>
          </a:p>
          <a:p>
            <a:pPr algn="ctr"/>
            <a:r>
              <a:rPr lang="uk-UA" i="1" dirty="0"/>
              <a:t>в</a:t>
            </a:r>
            <a:r>
              <a:rPr lang="uk-UA" i="1" dirty="0" smtClean="0"/>
              <a:t>икладач політекономії та </a:t>
            </a:r>
          </a:p>
          <a:p>
            <a:pPr algn="ctr"/>
            <a:r>
              <a:rPr lang="uk-UA" i="1" dirty="0"/>
              <a:t>с</a:t>
            </a:r>
            <a:r>
              <a:rPr lang="uk-UA" i="1" dirty="0" smtClean="0"/>
              <a:t>татистики в Московському</a:t>
            </a:r>
          </a:p>
          <a:p>
            <a:pPr algn="ctr"/>
            <a:r>
              <a:rPr lang="uk-UA" i="1" dirty="0" smtClean="0"/>
              <a:t>університетах ;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рофесор Головного </a:t>
            </a:r>
          </a:p>
          <a:p>
            <a:pPr algn="ctr"/>
            <a:r>
              <a:rPr lang="uk-UA" i="1" dirty="0" smtClean="0"/>
              <a:t>педагогічного  інституту  в</a:t>
            </a:r>
          </a:p>
          <a:p>
            <a:pPr algn="ctr"/>
            <a:r>
              <a:rPr lang="uk-UA" i="1" dirty="0" smtClean="0"/>
              <a:t>Петербурзі  </a:t>
            </a:r>
            <a:endParaRPr lang="uk-U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000504"/>
            <a:ext cx="2881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Мати – Ганна Петрівна </a:t>
            </a:r>
          </a:p>
          <a:p>
            <a:pPr algn="ctr"/>
            <a:r>
              <a:rPr lang="uk-UA" b="1" dirty="0" err="1" smtClean="0"/>
              <a:t>Константинович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1837 - 1898</a:t>
            </a:r>
            <a:endParaRPr lang="uk-UA" b="1" dirty="0" smtClean="0"/>
          </a:p>
          <a:p>
            <a:pPr algn="ctr"/>
            <a:r>
              <a:rPr lang="uk-UA" dirty="0" smtClean="0"/>
              <a:t>(друга дружина батька)</a:t>
            </a:r>
          </a:p>
          <a:p>
            <a:pPr algn="ctr"/>
            <a:r>
              <a:rPr lang="uk-UA" i="1" dirty="0" smtClean="0"/>
              <a:t>Учителька музики та співів</a:t>
            </a:r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572140"/>
            <a:ext cx="341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Володя</a:t>
            </a:r>
            <a:r>
              <a:rPr lang="uk-UA" dirty="0" smtClean="0"/>
              <a:t> з молодшими сестрами: </a:t>
            </a:r>
          </a:p>
          <a:p>
            <a:pPr algn="ctr"/>
            <a:r>
              <a:rPr lang="uk-UA" dirty="0" smtClean="0"/>
              <a:t>Катериною та Ольгою</a:t>
            </a:r>
            <a:endParaRPr lang="en-US" dirty="0" smtClean="0"/>
          </a:p>
          <a:p>
            <a:pPr algn="ctr"/>
            <a:r>
              <a:rPr lang="en-US" b="1" dirty="0" smtClean="0"/>
              <a:t>1868 </a:t>
            </a:r>
            <a:r>
              <a:rPr lang="uk-UA" b="1" dirty="0" smtClean="0"/>
              <a:t> рік</a:t>
            </a:r>
            <a:endParaRPr lang="uk-UA" b="1" dirty="0"/>
          </a:p>
        </p:txBody>
      </p:sp>
      <p:pic>
        <p:nvPicPr>
          <p:cNvPr id="10" name="Рисунок 9" descr="Вернадський_Іван_Васильович_1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5" y="904051"/>
            <a:ext cx="1972269" cy="273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06вернадському 4 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228317" cy="39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09 вернадський 18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762589" cy="402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272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4 роки 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295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12 років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786322"/>
          <a:ext cx="8501122" cy="1857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112"/>
                <a:gridCol w="7040010"/>
              </a:tblGrid>
              <a:tr h="53799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12.03</a:t>
                      </a:r>
                      <a:r>
                        <a:rPr lang="uk-UA" sz="1800" baseline="0" dirty="0" smtClean="0"/>
                        <a:t> 1863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Народився у </a:t>
                      </a:r>
                      <a:r>
                        <a:rPr kumimoji="0" lang="uk-UA" sz="1800" kern="1200" dirty="0" err="1" smtClean="0"/>
                        <a:t>Петербурзi</a:t>
                      </a:r>
                      <a:r>
                        <a:rPr kumimoji="0" lang="uk-UA" sz="1800" kern="12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1868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Переїхав з родиною до Харкова.</a:t>
                      </a:r>
                      <a:endParaRPr lang="uk-UA" sz="16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1873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Навчався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Харкiвськiй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1570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1876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Повернувся з родиною до Петербургу, продовжив навчання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Петербурзькiй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23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</a:t>
            </a:r>
            <a:r>
              <a:rPr lang="uk-UA" sz="2400" b="1" dirty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олодимира, студентські роки 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v13 вернадський 1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28918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4286256"/>
            <a:ext cx="13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1886 рік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3195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Навчався В.І.Вернадський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Петербурзькому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фізико-математичному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факультеті (1881 – 1885)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-Beketov-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643314"/>
            <a:ext cx="2514706" cy="3071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mendele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10" y="785795"/>
            <a:ext cx="1896393" cy="3000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58докучаев в.в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928670"/>
            <a:ext cx="2143140" cy="25820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11воейков а.и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000504"/>
            <a:ext cx="2046173" cy="2683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14810" y="2928934"/>
            <a:ext cx="1417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Докучаєв В.В.</a:t>
            </a:r>
          </a:p>
          <a:p>
            <a:r>
              <a:rPr lang="uk-UA" sz="1600" b="1" dirty="0" smtClean="0"/>
              <a:t>1846 - 1903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14879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Мендєлєєв Д.І.</a:t>
            </a:r>
          </a:p>
          <a:p>
            <a:r>
              <a:rPr lang="uk-UA" sz="1600" b="1" dirty="0" smtClean="0"/>
              <a:t>1834 - 1907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6072206"/>
            <a:ext cx="1334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err="1" smtClean="0"/>
              <a:t>Бекетов</a:t>
            </a:r>
            <a:r>
              <a:rPr lang="uk-UA" sz="1600" b="1" dirty="0" smtClean="0"/>
              <a:t> А.М.</a:t>
            </a:r>
          </a:p>
          <a:p>
            <a:r>
              <a:rPr lang="uk-UA" sz="1600" b="1" dirty="0" smtClean="0"/>
              <a:t>1825 - 1902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400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Воєйков</a:t>
            </a:r>
            <a:r>
              <a:rPr lang="uk-UA" sz="1600" b="1" dirty="0" smtClean="0"/>
              <a:t> О.І.</a:t>
            </a:r>
          </a:p>
          <a:p>
            <a:r>
              <a:rPr lang="uk-UA" sz="1600" b="1" dirty="0" smtClean="0"/>
              <a:t>1842 - 1916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1428736"/>
            <a:ext cx="553998" cy="47123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Володимира Вернадського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 с.петербур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4383696" cy="2143140"/>
          </a:xfrm>
          <a:prstGeom prst="roundRect">
            <a:avLst>
              <a:gd name="adj" fmla="val 12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714620"/>
          <a:ext cx="8501122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465"/>
                <a:gridCol w="6508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1881-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Навчався в Петербурзькому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участь у 1884 р.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професора В. Докучаєва по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дослiдженню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 Нижньогородської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губернiї</a:t>
                      </a:r>
                      <a:endParaRPr lang="uk-UA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Закiнчив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залишений для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пiдготовки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професорського звання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хранителем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Петербурзького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Петербурзького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Вiдряджений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кордон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Iталiя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Нiмеччина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для продовження навчання;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Вiльного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[О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3. - С. 84-85; 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11 - С. 263-294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1736" y="214290"/>
            <a:ext cx="31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БРАТСТВО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870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Під час навчання в університеті В.І.Вернадський увійшов до одного з народницьких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гуртків – науково-літературного товариства.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19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 надр товариства виникло у 1885 році Братство, діяльність якого прийняла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науково-етичний характер. Члени Братства за власні кошти видавали книги для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народу, відкрили в Петербурзі народні читальні, вели просвітницьку роботу.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790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Внутрішнє життя Братства впорядковувалось трьома основними правилами: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працюй якомога більше,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споживай (для себе) якнайменше,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на чужі біди дивись, як на свої.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50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Братство проіснувало 35 років. Друзі листувалися, щороку 30 грудня зустрічалися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сім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проводили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разом літні канікули. 30 грудня 1921 року в останній раз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зібралось разом братство.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18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 Коли в 1942 році Вернадський одержав Сталінську премію (200 тис. руб.), то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100 тис. руб. він передав на оборону країни, а решту розділив між друзями 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вдовами померлих друзів, собі не залишивши нічого. 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215082"/>
            <a:ext cx="461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Ядро Братства (разом з дружинами) склали: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овский_Дмитрий_Иванович 1861-1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42852"/>
            <a:ext cx="2000264" cy="3113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41-015 корнилов а.а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643314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Krasnov-Andrej-Nikolajevich-1.PNG 1862 - 19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428999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m_22050 гревс и.м.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429000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Oldenburgсергей федорович 1863 -193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ris8-1вернадський 1890 ро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1615827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Шаховський Д.І.</a:t>
            </a:r>
          </a:p>
          <a:p>
            <a:pPr algn="ctr"/>
            <a:r>
              <a:rPr lang="uk-UA" sz="1600" dirty="0" smtClean="0"/>
              <a:t>(1861 – 1939),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428868"/>
            <a:ext cx="161384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Ольденбург</a:t>
            </a:r>
            <a:r>
              <a:rPr lang="uk-UA" sz="1600" dirty="0" smtClean="0"/>
              <a:t> С.Ф.</a:t>
            </a:r>
          </a:p>
          <a:p>
            <a:pPr algn="ctr"/>
            <a:r>
              <a:rPr lang="uk-UA" sz="1600" dirty="0" smtClean="0"/>
              <a:t>(1863 – 1934), </a:t>
            </a:r>
          </a:p>
          <a:p>
            <a:pPr algn="ctr"/>
            <a:r>
              <a:rPr lang="uk-UA" sz="1600" dirty="0" smtClean="0"/>
              <a:t>індолог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715016"/>
            <a:ext cx="1523559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Гревс</a:t>
            </a:r>
            <a:r>
              <a:rPr lang="uk-UA" sz="1600" dirty="0" smtClean="0"/>
              <a:t> І.М.</a:t>
            </a:r>
          </a:p>
          <a:p>
            <a:pPr algn="ctr"/>
            <a:r>
              <a:rPr lang="uk-UA" sz="1600" dirty="0" smtClean="0"/>
              <a:t>(1860 – 1941),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5643578"/>
            <a:ext cx="1589602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Корнілов О.О.</a:t>
            </a:r>
          </a:p>
          <a:p>
            <a:pPr algn="ctr"/>
            <a:r>
              <a:rPr lang="uk-UA" sz="1600" dirty="0" smtClean="0"/>
              <a:t>(1862 – 1925), 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1523301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Краснов А.М.</a:t>
            </a:r>
          </a:p>
          <a:p>
            <a:pPr algn="ctr"/>
            <a:r>
              <a:rPr lang="uk-UA" sz="1600" dirty="0" smtClean="0"/>
              <a:t>(1862 – 1914),</a:t>
            </a:r>
          </a:p>
          <a:p>
            <a:pPr algn="ctr"/>
            <a:r>
              <a:rPr lang="uk-UA" sz="1600" dirty="0" smtClean="0"/>
              <a:t>ботанік</a:t>
            </a:r>
            <a:endParaRPr lang="uk-U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Вернадський В.І.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4080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AD136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1886 році Вернадський одружується…</a:t>
            </a:r>
            <a:endParaRPr lang="uk-UA" sz="2800" b="1" dirty="0">
              <a:ln w="11430"/>
              <a:solidFill>
                <a:srgbClr val="AD136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VERN1 1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32972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RN2 1886 друж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38" y="1142984"/>
            <a:ext cx="300658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8157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Наталією Єгорівною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Старицькою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(1861 – 1942) Володимир Іванович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прожив, за його словами,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“душа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і думка в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думку”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майже 56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років</a:t>
            </a:r>
            <a:endParaRPr lang="uk-UA" sz="20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4|2.4|2.3|2|2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0.4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1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5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6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7|2.4|1.9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1.5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4.1|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6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4.4|1.3|2.3|1.9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4|2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2698</TotalTime>
  <Words>1975</Words>
  <Application>Microsoft Office PowerPoint</Application>
  <PresentationFormat>Экран (4:3)</PresentationFormat>
  <Paragraphs>270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Vika</cp:lastModifiedBy>
  <cp:revision>297</cp:revision>
  <dcterms:created xsi:type="dcterms:W3CDTF">2010-07-07T10:32:46Z</dcterms:created>
  <dcterms:modified xsi:type="dcterms:W3CDTF">2013-12-25T15:06:58Z</dcterms:modified>
</cp:coreProperties>
</file>