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5" r:id="rId4"/>
    <p:sldId id="269" r:id="rId5"/>
    <p:sldId id="260" r:id="rId6"/>
    <p:sldId id="273" r:id="rId7"/>
    <p:sldId id="278" r:id="rId8"/>
    <p:sldId id="277" r:id="rId9"/>
    <p:sldId id="265" r:id="rId10"/>
    <p:sldId id="280" r:id="rId11"/>
    <p:sldId id="267" r:id="rId12"/>
    <p:sldId id="258" r:id="rId13"/>
    <p:sldId id="264" r:id="rId14"/>
    <p:sldId id="281" r:id="rId15"/>
    <p:sldId id="270" r:id="rId16"/>
    <p:sldId id="276" r:id="rId17"/>
    <p:sldId id="271" r:id="rId18"/>
    <p:sldId id="259" r:id="rId19"/>
    <p:sldId id="272" r:id="rId20"/>
    <p:sldId id="26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3" d="100"/>
          <a:sy n="43" d="100"/>
        </p:scale>
        <p:origin x="-126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AD7E-1C3C-4771-B71B-1D7A6C4480AF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F89A-3582-4338-8839-334C85C5C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AD7E-1C3C-4771-B71B-1D7A6C4480AF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F89A-3582-4338-8839-334C85C5C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AD7E-1C3C-4771-B71B-1D7A6C4480AF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F89A-3582-4338-8839-334C85C5C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AD7E-1C3C-4771-B71B-1D7A6C4480AF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F89A-3582-4338-8839-334C85C5C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AD7E-1C3C-4771-B71B-1D7A6C4480AF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F89A-3582-4338-8839-334C85C5C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AD7E-1C3C-4771-B71B-1D7A6C4480AF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F89A-3582-4338-8839-334C85C5C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AD7E-1C3C-4771-B71B-1D7A6C4480AF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F89A-3582-4338-8839-334C85C5C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AD7E-1C3C-4771-B71B-1D7A6C4480AF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F89A-3582-4338-8839-334C85C5C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AD7E-1C3C-4771-B71B-1D7A6C4480AF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F89A-3582-4338-8839-334C85C5C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AD7E-1C3C-4771-B71B-1D7A6C4480AF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F89A-3582-4338-8839-334C85C5C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AD7E-1C3C-4771-B71B-1D7A6C4480AF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F89A-3582-4338-8839-334C85C5C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EAD7E-1C3C-4771-B71B-1D7A6C4480AF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7F89A-3582-4338-8839-334C85C5C3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k.wikipedia.org/wiki/%D0%A4%D0%B0%D0%B9%D0%BB:Leech_blutegel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14942" y="785794"/>
            <a:ext cx="3571900" cy="3214710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Коротко про те, чого ми не знаємо про </a:t>
            </a:r>
            <a:r>
              <a:rPr lang="ru-RU" sz="66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п'явок</a:t>
            </a:r>
            <a:endParaRPr lang="ru-RU" sz="66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3554" name="Picture 2" descr="Leech blutege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857232"/>
            <a:ext cx="4071966" cy="51061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50720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	 П'явки можуть довго переслідувати свою жертву за запахом. Саме завдяки існуванню такого стимулу, вони обходяться без їжі майже шість місяців. Тепло тіла жертви є кінцевою метою для кровопивці. </a:t>
            </a:r>
          </a:p>
          <a:p>
            <a:pPr>
              <a:buNone/>
            </a:pPr>
            <a:r>
              <a:rPr lang="uk-UA" dirty="0" smtClean="0"/>
              <a:t>	  Рот п'явки має три щелепи                                        і триста зубів, які з легкістю                                 впиваються в шкіру, а                                             завдяки еластичній будові                                         свого тіла під час прийому їжі,                            п'явка здатна збільшуватися в розмірі.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Живлення п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’</a:t>
            </a:r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явок</a:t>
            </a:r>
            <a:endParaRPr lang="uk-UA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5" name="Рисунок 4" descr="pijavk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3526156"/>
            <a:ext cx="2643206" cy="232602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000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  Довжина найбільшої у світі черепашачої п'явки досягає 30 см. </a:t>
            </a:r>
          </a:p>
          <a:p>
            <a:pPr>
              <a:buNone/>
            </a:pPr>
            <a:r>
              <a:rPr lang="uk-UA" dirty="0" smtClean="0"/>
              <a:t>	  Кров із ранки після укусу                                               п'явки може йти декілька                                                 годин, іноді - добу. </a:t>
            </a:r>
          </a:p>
          <a:p>
            <a:pPr>
              <a:buNone/>
            </a:pPr>
            <a:r>
              <a:rPr lang="uk-UA" dirty="0" smtClean="0"/>
              <a:t>	  У минулому збір п'явок проводився дуже простим способом: босоногі люди бродили по воді, потім знімали з себе черв'яків, що присмокталися, і клали їх у посудину.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Цікаво, але факт</a:t>
            </a:r>
            <a:endParaRPr kumimoji="0" lang="uk-UA" sz="4400" b="1" i="0" u="none" strike="noStrike" kern="1200" cap="none" spc="0" normalizeH="0" baseline="0" noProof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 descr="e9b4a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69" y="1928802"/>
            <a:ext cx="2235649" cy="2071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 smtClean="0"/>
              <a:t>	  П</a:t>
            </a:r>
            <a:r>
              <a:rPr lang="en-US" dirty="0" smtClean="0"/>
              <a:t>’</a:t>
            </a:r>
            <a:r>
              <a:rPr lang="ru-RU" dirty="0" smtClean="0"/>
              <a:t>явки, я</a:t>
            </a:r>
            <a:r>
              <a:rPr lang="uk-UA" dirty="0" smtClean="0"/>
              <a:t>к і решта кільчастих </a:t>
            </a:r>
            <a:r>
              <a:rPr lang="uk-UA" dirty="0" err="1" smtClean="0"/>
              <a:t>червів</a:t>
            </a:r>
            <a:r>
              <a:rPr lang="uk-UA" dirty="0" smtClean="0"/>
              <a:t> мають поясок</a:t>
            </a:r>
            <a:r>
              <a:rPr lang="en-US" dirty="0" smtClean="0"/>
              <a:t>,</a:t>
            </a:r>
            <a:r>
              <a:rPr lang="uk-UA" dirty="0" smtClean="0"/>
              <a:t> де формуються яйця. Вони - гермафродити. </a:t>
            </a:r>
          </a:p>
          <a:p>
            <a:pPr>
              <a:buNone/>
            </a:pPr>
            <a:r>
              <a:rPr lang="ru-RU" dirty="0" smtClean="0"/>
              <a:t>	  </a:t>
            </a:r>
            <a:r>
              <a:rPr lang="ru-RU" dirty="0" err="1" smtClean="0"/>
              <a:t>Ще</a:t>
            </a:r>
            <a:r>
              <a:rPr lang="ru-RU" dirty="0" smtClean="0"/>
              <a:t> в 40-х </a:t>
            </a:r>
            <a:r>
              <a:rPr lang="ru-RU" dirty="0" err="1" smtClean="0"/>
              <a:t>рр</a:t>
            </a:r>
            <a:r>
              <a:rPr lang="ru-RU" dirty="0" smtClean="0"/>
              <a:t>. ХХ ст. </a:t>
            </a:r>
            <a:r>
              <a:rPr lang="ru-RU" dirty="0" err="1" smtClean="0"/>
              <a:t>було</a:t>
            </a:r>
            <a:r>
              <a:rPr lang="ru-RU" dirty="0" smtClean="0"/>
              <a:t> доведено,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один гермафродит </a:t>
            </a:r>
            <a:r>
              <a:rPr lang="ru-RU" dirty="0" err="1" smtClean="0"/>
              <a:t>виконує</a:t>
            </a:r>
            <a:r>
              <a:rPr lang="ru-RU" dirty="0" smtClean="0"/>
              <a:t> роль самки, а друга </a:t>
            </a:r>
            <a:r>
              <a:rPr lang="ru-RU" dirty="0" err="1" smtClean="0"/>
              <a:t>особина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як </a:t>
            </a:r>
            <a:r>
              <a:rPr lang="ru-RU" dirty="0" err="1" smtClean="0"/>
              <a:t>самець</a:t>
            </a:r>
            <a:r>
              <a:rPr lang="ru-RU" dirty="0" smtClean="0"/>
              <a:t>; у другому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 smtClean="0"/>
              <a:t>гермафродити</a:t>
            </a:r>
            <a:r>
              <a:rPr lang="ru-RU" dirty="0" smtClean="0"/>
              <a:t> </a:t>
            </a:r>
            <a:r>
              <a:rPr lang="ru-RU" dirty="0" err="1" smtClean="0"/>
              <a:t>поводяться</a:t>
            </a:r>
            <a:r>
              <a:rPr lang="ru-RU" dirty="0" smtClean="0"/>
              <a:t> </a:t>
            </a:r>
            <a:r>
              <a:rPr lang="ru-RU" dirty="0" err="1" smtClean="0"/>
              <a:t>відразу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як </a:t>
            </a:r>
            <a:r>
              <a:rPr lang="ru-RU" dirty="0" err="1" smtClean="0"/>
              <a:t>самець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як</a:t>
            </a:r>
            <a:r>
              <a:rPr lang="ru-RU" dirty="0" smtClean="0"/>
              <a:t> самка, </a:t>
            </a:r>
            <a:r>
              <a:rPr lang="ru-RU" dirty="0" err="1" smtClean="0"/>
              <a:t>взаємно</a:t>
            </a:r>
            <a:r>
              <a:rPr lang="ru-RU" dirty="0" smtClean="0"/>
              <a:t> </a:t>
            </a:r>
            <a:r>
              <a:rPr lang="ru-RU" dirty="0" err="1" smtClean="0"/>
              <a:t>запліднивши</a:t>
            </a:r>
            <a:r>
              <a:rPr lang="ru-RU" dirty="0" smtClean="0"/>
              <a:t> один одного.</a:t>
            </a:r>
            <a:r>
              <a:rPr lang="uk-UA" u="sng" dirty="0" smtClean="0"/>
              <a:t> 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  Статеве дозрівання у них з 3 років, шлюбний період</a:t>
            </a:r>
            <a:r>
              <a:rPr lang="uk-UA" i="1" dirty="0" smtClean="0"/>
              <a:t> –</a:t>
            </a:r>
            <a:r>
              <a:rPr lang="uk-UA" dirty="0" smtClean="0"/>
              <a:t> літо, кількість яєць - 5-15 </a:t>
            </a:r>
            <a:r>
              <a:rPr lang="uk-UA" dirty="0" err="1" smtClean="0"/>
              <a:t>яєць</a:t>
            </a:r>
            <a:r>
              <a:rPr lang="uk-UA" dirty="0" smtClean="0"/>
              <a:t> у коконі. </a:t>
            </a:r>
            <a:br>
              <a:rPr lang="uk-UA" dirty="0" smtClean="0"/>
            </a:br>
            <a:r>
              <a:rPr lang="uk-UA" dirty="0" smtClean="0"/>
              <a:t>Інкубаційний період 4-10 тижнів. 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Розмноження </a:t>
            </a:r>
            <a:r>
              <a:rPr kumimoji="0" lang="uk-UA" sz="4400" b="1" i="0" u="none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</a:t>
            </a:r>
            <a:r>
              <a:rPr kumimoji="0" lang="en-US" sz="4400" b="1" i="0" u="none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’</a:t>
            </a:r>
            <a:r>
              <a:rPr kumimoji="0" lang="uk-UA" sz="4400" b="1" i="0" u="none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явок</a:t>
            </a:r>
            <a:endParaRPr kumimoji="0" lang="uk-UA" sz="4400" b="1" i="0" u="none" strike="noStrike" kern="1200" cap="none" spc="0" normalizeH="0" baseline="0" noProof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5000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  </a:t>
            </a:r>
            <a:r>
              <a:rPr lang="ru-RU" dirty="0" smtClean="0"/>
              <a:t> </a:t>
            </a:r>
            <a:r>
              <a:rPr lang="uk-UA" dirty="0" smtClean="0"/>
              <a:t>Із всіх відомих видів п</a:t>
            </a:r>
            <a:r>
              <a:rPr lang="en-US" dirty="0" smtClean="0"/>
              <a:t>’</a:t>
            </a:r>
            <a:r>
              <a:rPr lang="uk-UA" dirty="0" smtClean="0"/>
              <a:t>явок тільки один з них можна використовувати для лікування - це медична п'явка, яка живе у прісних водоймищах із застійною                                            водою біля місць, куди на                                       водопій приходять тварини,                                       в основному велика                                       рогата худоба - головне                                     джерело її їжі.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Із історії медичних </a:t>
            </a:r>
            <a:r>
              <a:rPr kumimoji="0" lang="uk-UA" sz="4400" b="1" i="0" u="none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</a:t>
            </a:r>
            <a:r>
              <a:rPr kumimoji="0" lang="en-US" sz="4400" b="1" i="0" u="none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’</a:t>
            </a:r>
            <a:r>
              <a:rPr kumimoji="0" lang="uk-UA" sz="4400" b="1" i="0" u="none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явок</a:t>
            </a:r>
            <a:endParaRPr kumimoji="0" lang="uk-UA" sz="4400" b="1" i="0" u="none" strike="noStrike" kern="1200" cap="none" spc="0" normalizeH="0" baseline="0" noProof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Рисунок 8" descr="230909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85756">
            <a:off x="4794247" y="4652283"/>
            <a:ext cx="2428892" cy="176517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0_2c2ea_9ad3ba86_X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005160">
            <a:off x="6465654" y="2915382"/>
            <a:ext cx="1969524" cy="225182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0006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	 У минулому була поширена думка, що кровопускання - панацея від усіх хвороб. Лікарі пускали своїм пацієнтам кров, використовуючи медичних п'явок. У стародавніх мовах поняття                                              </a:t>
            </a:r>
            <a:r>
              <a:rPr lang="uk-UA" dirty="0" err="1" smtClean="0"/>
              <a:t>„лікар</a:t>
            </a:r>
            <a:r>
              <a:rPr lang="uk-UA" dirty="0" smtClean="0"/>
              <a:t>" і </a:t>
            </a:r>
            <a:r>
              <a:rPr lang="uk-UA" dirty="0" err="1" smtClean="0"/>
              <a:t>„п'явка</a:t>
            </a:r>
            <a:r>
              <a:rPr lang="uk-UA" dirty="0" smtClean="0"/>
              <a:t>" нерідко                                       позначалися одним словом.                                 Тому жоден лікар не йшов з                                          візитом до хворого без банки                                         з п'явками. </a:t>
            </a:r>
          </a:p>
          <a:p>
            <a:pPr>
              <a:buNone/>
            </a:pPr>
            <a:r>
              <a:rPr lang="uk-UA" dirty="0" smtClean="0"/>
              <a:t>	  У </a:t>
            </a:r>
            <a:r>
              <a:rPr lang="en-US" dirty="0" smtClean="0"/>
              <a:t>XIX </a:t>
            </a:r>
            <a:r>
              <a:rPr lang="uk-UA" dirty="0" smtClean="0"/>
              <a:t>ст. попит на медичних                                           п'явок збільшився настільки, що вид опинився                                                на межі вимирання. П'явок врятував прогрес в області медицини. </a:t>
            </a:r>
            <a:endParaRPr lang="uk-UA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Із історії медичних </a:t>
            </a:r>
            <a:r>
              <a:rPr kumimoji="0" lang="uk-UA" sz="4400" b="1" i="0" u="none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</a:t>
            </a:r>
            <a:r>
              <a:rPr kumimoji="0" lang="en-US" sz="4400" b="1" i="0" u="none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’</a:t>
            </a:r>
            <a:r>
              <a:rPr kumimoji="0" lang="uk-UA" sz="4400" b="1" i="0" u="none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явок</a:t>
            </a:r>
            <a:endParaRPr kumimoji="0" lang="uk-UA" sz="4400" b="1" i="0" u="none" strike="noStrike" kern="1200" cap="none" spc="0" normalizeH="0" baseline="0" noProof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250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2928934"/>
            <a:ext cx="2019300" cy="22860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358246" cy="51435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b="1" dirty="0" smtClean="0"/>
              <a:t>	  </a:t>
            </a:r>
            <a:r>
              <a:rPr lang="uk-UA" dirty="0" smtClean="0"/>
              <a:t>Тіло</a:t>
            </a:r>
            <a:r>
              <a:rPr lang="uk-UA" b="1" dirty="0" smtClean="0"/>
              <a:t> </a:t>
            </a:r>
            <a:r>
              <a:rPr lang="uk-UA" dirty="0" smtClean="0"/>
              <a:t>довге, злегка сплощене, оливково-зелене з червоно-коричневими смугами. Черево зелене або зеленувато-жовте.  </a:t>
            </a:r>
            <a:br>
              <a:rPr lang="uk-UA" dirty="0" smtClean="0"/>
            </a:br>
            <a:r>
              <a:rPr lang="uk-UA" dirty="0" smtClean="0"/>
              <a:t>   Вони повзають по субстрату                                       крокуючим способом за                                               допомогою присосок: спочатку                                               п'явка закріплюється задньою                                          </a:t>
            </a:r>
            <a:r>
              <a:rPr lang="uk-UA" dirty="0" err="1" smtClean="0"/>
              <a:t>присоскою</a:t>
            </a:r>
            <a:r>
              <a:rPr lang="uk-UA" dirty="0" smtClean="0"/>
              <a:t> і витягається вперед, потім присмоктується у потрібному місці навколоротовою </a:t>
            </a:r>
            <a:r>
              <a:rPr lang="uk-UA" dirty="0" err="1" smtClean="0"/>
              <a:t>присоскою</a:t>
            </a:r>
            <a:r>
              <a:rPr lang="uk-UA" dirty="0" smtClean="0"/>
              <a:t>, звільняє задню присоску, і вигинається у вигляді лука, підтягаючись вперед. </a:t>
            </a:r>
            <a:endParaRPr lang="uk-UA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Медична </a:t>
            </a:r>
            <a:r>
              <a:rPr kumimoji="0" lang="uk-UA" sz="4400" b="1" i="0" u="none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</a:t>
            </a:r>
            <a:r>
              <a:rPr kumimoji="0" lang="en-US" sz="4400" b="1" i="0" u="none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’</a:t>
            </a:r>
            <a:r>
              <a:rPr kumimoji="0" lang="uk-UA" sz="4400" b="1" i="0" u="none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явка</a:t>
            </a:r>
            <a:endParaRPr kumimoji="0" lang="uk-UA" sz="4400" b="1" i="0" u="none" strike="noStrike" kern="1200" cap="none" spc="0" normalizeH="0" baseline="0" noProof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 descr="tIJ3mSMQa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2285992"/>
            <a:ext cx="2190752" cy="20227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0006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  Медична п'явка має 3 щелепні пластини, всіяні безліччю гострих зубчиків, якими і прокушує шкіру. Щелепи дуже сильні, бо складаються з товстих м'язів.</a:t>
            </a:r>
          </a:p>
          <a:p>
            <a:pPr>
              <a:buNone/>
            </a:pPr>
            <a:r>
              <a:rPr lang="uk-UA" dirty="0" smtClean="0"/>
              <a:t>	  Після укусу п'явки на тілі жертви                              залишається характерний                                        трипроменевий слід.   </a:t>
            </a:r>
          </a:p>
          <a:p>
            <a:pPr>
              <a:buNone/>
            </a:pPr>
            <a:r>
              <a:rPr lang="uk-UA" dirty="0" smtClean="0"/>
              <a:t>	  Весь кишковий канал з його відростками можна розглядати як шлунок, який при смоктанні дуже швидко наповняється кров’ю, причому об’єм п’явки відповідно збільшується. 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Медична </a:t>
            </a:r>
            <a:r>
              <a:rPr kumimoji="0" lang="uk-UA" sz="4400" b="1" i="0" u="none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</a:t>
            </a:r>
            <a:r>
              <a:rPr kumimoji="0" lang="en-US" sz="4400" b="1" i="0" u="none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’</a:t>
            </a:r>
            <a:r>
              <a:rPr kumimoji="0" lang="uk-UA" sz="4400" b="1" i="0" u="none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явка</a:t>
            </a:r>
            <a:endParaRPr kumimoji="0" lang="uk-UA" sz="4400" b="1" i="0" u="none" strike="noStrike" kern="1200" cap="none" spc="0" normalizeH="0" baseline="0" noProof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L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2786058"/>
            <a:ext cx="1420866" cy="17145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92922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  Лікувальні п'явки вирощується в умовах спеціальних біологічних ферм, де дотримуються певних умов. </a:t>
            </a:r>
          </a:p>
          <a:p>
            <a:pPr>
              <a:buNone/>
            </a:pPr>
            <a:r>
              <a:rPr lang="uk-UA" dirty="0" smtClean="0"/>
              <a:t>	  Використовуються п'явки, як                                              і шприци, одноразово: після                                       процедури їх знищують, тобто                                               вони рятують нам з вами                                             здоров'я ціною свого життя.</a:t>
            </a:r>
          </a:p>
          <a:p>
            <a:pPr>
              <a:buNone/>
            </a:pPr>
            <a:r>
              <a:rPr lang="uk-UA" dirty="0" smtClean="0"/>
              <a:t>	  Лікувальний секрет п'явки - це повна таблиця Д.Менделєєва за змістом активних біологічних речовин.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Медична п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’</a:t>
            </a:r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явка</a:t>
            </a:r>
            <a:endParaRPr lang="uk-UA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6" name="Рисунок 5" descr="post-3-1303225727508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2571744"/>
            <a:ext cx="2922463" cy="19288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0006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uk-UA" dirty="0" smtClean="0"/>
              <a:t>  Слина медичної п'явки містить близько 100 корисних для людського організму біологічно активних речовин. Та першорядне значення має фермент </a:t>
            </a:r>
            <a:r>
              <a:rPr lang="uk-UA" dirty="0" err="1" smtClean="0"/>
              <a:t>гірудин</a:t>
            </a:r>
            <a:r>
              <a:rPr lang="uk-UA" dirty="0" smtClean="0"/>
              <a:t>, який перешкоджає згортанню крові. Він не тільки допомагає п'явці висмоктати якомога більше «поганої» крові, а також, розріджує кров, роблячи її більш здатною швидше постачати кисень клітинам. </a:t>
            </a:r>
          </a:p>
          <a:p>
            <a:pPr>
              <a:buNone/>
            </a:pPr>
            <a:r>
              <a:rPr lang="uk-UA" dirty="0" smtClean="0"/>
              <a:t>	  Слина п'явки має протизапальну, знеболюючу, </a:t>
            </a:r>
            <a:r>
              <a:rPr lang="uk-UA" dirty="0" err="1" smtClean="0"/>
              <a:t>протинабрякову</a:t>
            </a:r>
            <a:r>
              <a:rPr lang="uk-UA" dirty="0" smtClean="0"/>
              <a:t> дію, а також покращує </a:t>
            </a:r>
            <a:r>
              <a:rPr lang="uk-UA" dirty="0" err="1" smtClean="0"/>
              <a:t>мікроциркуляцію</a:t>
            </a:r>
            <a:r>
              <a:rPr lang="uk-UA" dirty="0" smtClean="0"/>
              <a:t> і активізує імунну систему.</a:t>
            </a:r>
            <a:endParaRPr lang="uk-UA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Слина медичної </a:t>
            </a:r>
            <a:r>
              <a:rPr kumimoji="0" lang="uk-UA" sz="4400" b="1" i="0" u="none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</a:t>
            </a:r>
            <a:r>
              <a:rPr kumimoji="0" lang="en-US" sz="4400" b="1" i="0" u="none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’</a:t>
            </a:r>
            <a:r>
              <a:rPr kumimoji="0" lang="uk-UA" sz="4400" b="1" i="0" u="none" strike="noStrike" kern="1200" cap="none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явки</a:t>
            </a:r>
            <a:endParaRPr kumimoji="0" lang="uk-UA" sz="4400" b="1" i="0" u="none" strike="noStrike" kern="1200" cap="none" spc="0" normalizeH="0" baseline="0" noProof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358246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/>
              <a:t>	  </a:t>
            </a:r>
            <a:r>
              <a:rPr lang="uk-UA" dirty="0" smtClean="0"/>
              <a:t>Гірудотерапія - лікування п'явками - передова ланка сучасної медицини, один з напрямів нетрадиційної медицини, який в даний час набуває все більшого значення. </a:t>
            </a:r>
            <a:br>
              <a:rPr lang="uk-UA" dirty="0" smtClean="0"/>
            </a:br>
            <a:r>
              <a:rPr lang="uk-UA" dirty="0" smtClean="0"/>
              <a:t>  П'явка «відчуває» хворобу і вибирає місце укусу. Під впливом речовин,                                         що виділяються п'явкою,                                       усуваються застійні явища в                                       тканинах, які в більшості випадків і служать причиною розвитку патологічного процесу.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Гірудотерапія </a:t>
            </a:r>
            <a:endParaRPr lang="uk-UA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7" name="Рисунок 6" descr="729628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3857628"/>
            <a:ext cx="2932533" cy="142716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/>
              <a:t>	  </a:t>
            </a:r>
            <a:r>
              <a:rPr lang="uk-UA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П'явки</a:t>
            </a:r>
            <a:r>
              <a:rPr lang="uk-UA" dirty="0" smtClean="0"/>
              <a:t> </a:t>
            </a:r>
            <a:r>
              <a:rPr lang="en-US" dirty="0" smtClean="0"/>
              <a:t>-</a:t>
            </a:r>
            <a:r>
              <a:rPr lang="uk-UA" dirty="0" smtClean="0"/>
              <a:t> клас безхребетних тварин типу Кільчасті черви. Тіло завдовжки 15-20 см, що поділяється на 34 сегменти. </a:t>
            </a:r>
          </a:p>
          <a:p>
            <a:pPr>
              <a:buNone/>
            </a:pPr>
            <a:r>
              <a:rPr lang="uk-UA" dirty="0" smtClean="0"/>
              <a:t>	  Існують прісноводні, морські та сухопутні види. Тривалість їхнього життя, ймовірно, до 20 років. 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Тип Кільчасті черви: п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’</a:t>
            </a:r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явки</a:t>
            </a:r>
            <a:endParaRPr lang="uk-UA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6" name="Рисунок 5" descr="8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98920">
            <a:off x="5431789" y="4366209"/>
            <a:ext cx="2738430" cy="19169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3724-origina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586259">
            <a:off x="2557794" y="4468942"/>
            <a:ext cx="2500330" cy="17502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57158" y="1785926"/>
            <a:ext cx="5214974" cy="8683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all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Дякую</a:t>
            </a:r>
            <a:r>
              <a:rPr kumimoji="0" lang="uk-UA" sz="4000" b="1" i="0" u="none" strike="noStrike" kern="1200" cap="all" spc="0" normalizeH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за увагу!</a:t>
            </a:r>
            <a:r>
              <a:rPr kumimoji="0" lang="uk-UA" sz="4000" b="1" i="0" u="none" strike="noStrike" kern="1200" cap="all" spc="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uk-UA" sz="4000" b="1" i="0" u="none" strike="noStrike" kern="1200" cap="all" spc="0" normalizeH="0" baseline="0" noProof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98be35af702e8f_bi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1142984"/>
            <a:ext cx="2579488" cy="41371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7"/>
            <a:ext cx="8358246" cy="37147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  В Україні нараховують понад 25 видів, які поширені у прісних стоячих водах ставків, боліт, на мулистому дні, у трясовині. </a:t>
            </a:r>
          </a:p>
          <a:p>
            <a:pPr>
              <a:buNone/>
            </a:pPr>
            <a:r>
              <a:rPr lang="uk-UA" dirty="0" smtClean="0"/>
              <a:t>	  Якщо їх вийняти з води, вони вмирають, як тільки висохне їхня поверхня, хоча вони і захищаються від цього, рясно виділяючи слиз. </a:t>
            </a:r>
          </a:p>
          <a:p>
            <a:pPr>
              <a:buNone/>
            </a:pPr>
            <a:endParaRPr lang="uk-UA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Тип Кільчасті черви: п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’</a:t>
            </a:r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явки</a:t>
            </a:r>
            <a:endParaRPr lang="uk-UA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4" name="Рисунок 3" descr="natur24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4643446"/>
            <a:ext cx="3816550" cy="18573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8577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i="1" dirty="0" smtClean="0"/>
              <a:t>	  </a:t>
            </a:r>
            <a:r>
              <a:rPr lang="uk-UA" dirty="0" smtClean="0"/>
              <a:t>П'явки ведуть в основному водний спосіб життя або, принаймні, знаходяться у вологому середовищі. Плавати в товщі води ці черв</a:t>
            </a:r>
            <a:r>
              <a:rPr lang="en-US" dirty="0" smtClean="0"/>
              <a:t>’</a:t>
            </a:r>
            <a:r>
              <a:rPr lang="uk-UA" dirty="0" smtClean="0"/>
              <a:t>яки можуть недовго. </a:t>
            </a:r>
          </a:p>
          <a:p>
            <a:pPr>
              <a:buNone/>
            </a:pPr>
            <a:r>
              <a:rPr lang="uk-UA" dirty="0" smtClean="0"/>
              <a:t>	  Існують морські п'явки, проте більшість видів віддають перевагу прісним водоймищам. </a:t>
            </a:r>
          </a:p>
          <a:p>
            <a:pPr>
              <a:buNone/>
            </a:pPr>
            <a:r>
              <a:rPr lang="uk-UA" dirty="0" smtClean="0"/>
              <a:t>	  Крім водних видів                                                      існують ще земноводні і                                            наземні види. 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Спосіб життя п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’</a:t>
            </a:r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явок</a:t>
            </a:r>
            <a:endParaRPr lang="uk-UA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6" name="Рисунок 5" descr="0_57834_4001345f_X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9029" y="4357694"/>
            <a:ext cx="3033898" cy="16989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358246" cy="478634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	  Насправді, п'явки - дуже цікаві істоти і славу злісних кровопивців мають незаслужено, напевно, через неусвідомлену гидливість деяких людей до них. </a:t>
            </a:r>
          </a:p>
          <a:p>
            <a:pPr>
              <a:buNone/>
            </a:pPr>
            <a:r>
              <a:rPr lang="uk-UA" dirty="0" smtClean="0"/>
              <a:t>	  Ці маленькі кровососи мають величезну кількість чутливих рецепторів.                                          Їх тіло покрите клітинами, за                                  допомогою яких вони здатні                                          вловлювати будь-який рух і                                       чіплятися за будь-яку поверхню.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Спосіб життя п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’</a:t>
            </a:r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явок</a:t>
            </a:r>
            <a:endParaRPr lang="uk-UA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5" name="Рисунок 4" descr="Girudoterapiy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3929066"/>
            <a:ext cx="2301358" cy="17145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33575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  </a:t>
            </a:r>
            <a:r>
              <a:rPr lang="ru-RU" dirty="0" err="1" smtClean="0"/>
              <a:t>Тіло</a:t>
            </a:r>
            <a:r>
              <a:rPr lang="ru-RU" dirty="0" smtClean="0"/>
              <a:t> </a:t>
            </a:r>
            <a:r>
              <a:rPr lang="ru-RU" dirty="0" err="1" smtClean="0"/>
              <a:t>п'явки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кільчасту</a:t>
            </a:r>
            <a:r>
              <a:rPr lang="ru-RU" dirty="0" smtClean="0"/>
              <a:t> </a:t>
            </a:r>
            <a:r>
              <a:rPr lang="ru-RU" dirty="0" err="1" smtClean="0"/>
              <a:t>будову</a:t>
            </a:r>
            <a:r>
              <a:rPr lang="ru-RU" dirty="0" smtClean="0"/>
              <a:t>,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сплющене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дощового</a:t>
            </a:r>
            <a:r>
              <a:rPr lang="ru-RU" dirty="0" smtClean="0"/>
              <a:t> черв</a:t>
            </a:r>
            <a:r>
              <a:rPr lang="en-US" dirty="0" smtClean="0"/>
              <a:t>’</a:t>
            </a:r>
            <a:r>
              <a:rPr lang="ru-RU" dirty="0" smtClean="0"/>
              <a:t>яка, а </a:t>
            </a:r>
            <a:r>
              <a:rPr lang="ru-RU" dirty="0" err="1" smtClean="0"/>
              <a:t>кільцеві</a:t>
            </a:r>
            <a:r>
              <a:rPr lang="ru-RU" dirty="0" smtClean="0"/>
              <a:t> </a:t>
            </a:r>
            <a:r>
              <a:rPr lang="ru-RU" dirty="0" err="1" smtClean="0"/>
              <a:t>сегменти</a:t>
            </a:r>
            <a:r>
              <a:rPr lang="ru-RU" dirty="0" smtClean="0"/>
              <a:t> </a:t>
            </a:r>
            <a:r>
              <a:rPr lang="ru-RU" dirty="0" err="1" smtClean="0"/>
              <a:t>проявляються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.</a:t>
            </a:r>
            <a:r>
              <a:rPr lang="uk-UA" dirty="0" smtClean="0"/>
              <a:t> Головна лопать, </a:t>
            </a:r>
            <a:r>
              <a:rPr lang="uk-UA" dirty="0" err="1" smtClean="0"/>
              <a:t>злившися</a:t>
            </a:r>
            <a:r>
              <a:rPr lang="uk-UA" dirty="0" smtClean="0"/>
              <a:t>                                          з ротом, утворила так звану </a:t>
            </a:r>
            <a:r>
              <a:rPr lang="uk-UA" dirty="0" err="1" smtClean="0"/>
              <a:t>присмоктувальну</a:t>
            </a:r>
            <a:r>
              <a:rPr lang="uk-UA" dirty="0" smtClean="0"/>
              <a:t> луночку. </a:t>
            </a: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Будова тіла п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’</a:t>
            </a:r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явки</a:t>
            </a:r>
            <a:endParaRPr lang="uk-UA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5" name="Picture 2" descr="http://www.zoolog.com.ua/naiprost/pi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574577">
            <a:off x="6034103" y="3610974"/>
            <a:ext cx="2068801" cy="25717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 descr="0_63494_7bc5421d_X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06549">
            <a:off x="2165151" y="4608377"/>
            <a:ext cx="3143272" cy="17707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358246" cy="50006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  Під шкірою п'явок розташовуються кільцеві і подовжні м'язи, завдяки яким вони можуть повзати і згортатися в клубок. </a:t>
            </a:r>
          </a:p>
          <a:p>
            <a:pPr>
              <a:buNone/>
            </a:pPr>
            <a:r>
              <a:rPr lang="uk-UA" dirty="0" smtClean="0"/>
              <a:t>	  Присоски використовуються для прикріплення до каменів, водних рослин і іншого субстрату.   З їхньою допомогою п'явка також може пересуватися: спочатку вона закріплюється переднім кінцем, потім згинається і підтягає задній кінець тіла вперед, присмоктується ним і звільняє навколоротову присоску. Потім рухи повторюються. </a:t>
            </a: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Переміщення п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’</a:t>
            </a:r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явок</a:t>
            </a:r>
            <a:endParaRPr lang="uk-UA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429684" cy="521497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  П</a:t>
            </a:r>
            <a:r>
              <a:rPr lang="en-US" dirty="0" smtClean="0"/>
              <a:t>’</a:t>
            </a:r>
            <a:r>
              <a:rPr lang="uk-UA" dirty="0" smtClean="0"/>
              <a:t>явки в основному паразити, що харчуються кров'ю і тканинними рідинами молюсків, хребетних тварин, земноводних і великих ссавців, зокрема людини. </a:t>
            </a:r>
          </a:p>
          <a:p>
            <a:pPr>
              <a:buNone/>
            </a:pPr>
            <a:r>
              <a:rPr lang="uk-UA" dirty="0" smtClean="0"/>
              <a:t>	  Існує немало хижих п'явок,                                              які активно полюють і поїдають                                        дрібних безхребетних. До їх                                             числа належить п'явка, яка живе                                         у струмках і полює на личинок комах.  </a:t>
            </a:r>
          </a:p>
          <a:p>
            <a:pPr>
              <a:buNone/>
            </a:pPr>
            <a:r>
              <a:rPr lang="uk-UA" dirty="0" smtClean="0"/>
              <a:t>	  Вони здатні поглинати величезну кількість їжі, при цьому збільшуючись у розмірах до п'яти разів. </a:t>
            </a: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Живлення п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’</a:t>
            </a:r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явок</a:t>
            </a:r>
            <a:endParaRPr lang="uk-UA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5" name="Рисунок 4" descr="img42-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072198" y="2714620"/>
            <a:ext cx="2372004" cy="1643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86808" cy="50006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	 Ротовий апарат риб'ячої п'явки діє на зразок шприца і дозволяє його власниці паразитувати на рибах. Ця п'явка чудово плаває, накидаючись на кісткових риб і безщелепних, що пропливають мимо. 					Присмоктавшись до 					жертви, вона прокушує її 				шкіру і смокче тканинні 				рідини. Наївшись вдосталь, риб'яча п'явка відпускає рибу і прикріпляється до водоростей. </a:t>
            </a:r>
            <a:endParaRPr lang="uk-UA" dirty="0"/>
          </a:p>
        </p:txBody>
      </p:sp>
      <p:pic>
        <p:nvPicPr>
          <p:cNvPr id="1026" name="Picture 2" descr="http://www.zoolog.com.ua/naiprost/pia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571876"/>
            <a:ext cx="2295525" cy="15240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Живлення п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’</a:t>
            </a:r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явок</a:t>
            </a:r>
            <a:endParaRPr lang="uk-UA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</TotalTime>
  <Words>97</Words>
  <Application>Microsoft Office PowerPoint</Application>
  <PresentationFormat>Экран (4:3)</PresentationFormat>
  <Paragraphs>56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Коротко про те, чого ми не знаємо про п'явок</vt:lpstr>
      <vt:lpstr>Тип Кільчасті черви: п’явки</vt:lpstr>
      <vt:lpstr>Тип Кільчасті черви: п’явки</vt:lpstr>
      <vt:lpstr>Спосіб життя п’явок</vt:lpstr>
      <vt:lpstr>Спосіб життя п’явок</vt:lpstr>
      <vt:lpstr>Будова тіла п’явки</vt:lpstr>
      <vt:lpstr>Переміщення п’явок</vt:lpstr>
      <vt:lpstr>Живлення п’явок</vt:lpstr>
      <vt:lpstr>Живлення п’явок</vt:lpstr>
      <vt:lpstr>Живлення п’явок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Медична п’явка</vt:lpstr>
      <vt:lpstr>Презентация PowerPoint</vt:lpstr>
      <vt:lpstr>Гірудотерапія 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П'явки</dc:title>
  <dc:creator>Павленко</dc:creator>
  <cp:lastModifiedBy>GYPNORION</cp:lastModifiedBy>
  <cp:revision>164</cp:revision>
  <dcterms:modified xsi:type="dcterms:W3CDTF">2014-04-16T08:51:22Z</dcterms:modified>
</cp:coreProperties>
</file>