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8%D1%89%D0%B5%D0%B2%D1%8B%D0%B5_%D0%B4%D0%BE%D0%B1%D0%B0%D0%B2%D0%BA%D0%B8" TargetMode="External"/><Relationship Id="rId2" Type="http://schemas.openxmlformats.org/officeDocument/2006/relationships/hyperlink" Target="http://ru.wikipedia.org/wiki/%C2%E8%F2%E0%EC%E8%ED%F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r.com.ua/referats/Other/4691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543800" cy="1524000"/>
          </a:xfrm>
        </p:spPr>
        <p:txBody>
          <a:bodyPr/>
          <a:lstStyle/>
          <a:p>
            <a:pPr algn="ctr"/>
            <a:r>
              <a:rPr lang="uk-UA" dirty="0" smtClean="0"/>
              <a:t>Вітаміни та харчові добавки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76256" y="6237312"/>
            <a:ext cx="2267744" cy="617240"/>
          </a:xfrm>
        </p:spPr>
        <p:txBody>
          <a:bodyPr/>
          <a:lstStyle/>
          <a:p>
            <a:r>
              <a:rPr lang="uk-UA" dirty="0" err="1" smtClean="0"/>
              <a:t>Шніт</a:t>
            </a:r>
            <a:r>
              <a:rPr lang="uk-UA" dirty="0" smtClean="0"/>
              <a:t> 11-А</a:t>
            </a:r>
            <a:endParaRPr lang="uk-UA" dirty="0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12976"/>
            <a:ext cx="3872646" cy="28310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3751314"/>
            <a:ext cx="864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(</a:t>
            </a:r>
            <a:r>
              <a:rPr lang="ru-RU" sz="1200" dirty="0" err="1" smtClean="0"/>
              <a:t>Пляшка</a:t>
            </a:r>
            <a:r>
              <a:rPr lang="en-US" sz="1200" dirty="0" smtClean="0"/>
              <a:t> </a:t>
            </a:r>
            <a:r>
              <a:rPr lang="ru-RU" sz="1200" dirty="0" smtClean="0"/>
              <a:t>з </a:t>
            </a:r>
            <a:r>
              <a:rPr lang="ru-RU" sz="1200" dirty="0" err="1"/>
              <a:t>високою</a:t>
            </a:r>
            <a:r>
              <a:rPr lang="ru-RU" sz="1200" dirty="0"/>
              <a:t> </a:t>
            </a:r>
            <a:r>
              <a:rPr lang="ru-RU" sz="1200" dirty="0" err="1"/>
              <a:t>активністю</a:t>
            </a:r>
            <a:r>
              <a:rPr lang="ru-RU" sz="1200" dirty="0"/>
              <a:t> </a:t>
            </a:r>
            <a:r>
              <a:rPr lang="ru-RU" sz="1200" dirty="0" smtClean="0"/>
              <a:t>В-</a:t>
            </a:r>
            <a:r>
              <a:rPr lang="ru-RU" sz="1200" dirty="0" err="1" smtClean="0"/>
              <a:t>комплексних</a:t>
            </a:r>
            <a:r>
              <a:rPr lang="ru-RU" sz="1200" dirty="0" smtClean="0"/>
              <a:t> таблеток, </a:t>
            </a:r>
            <a:r>
              <a:rPr lang="ru-RU" sz="1200" dirty="0" err="1"/>
              <a:t>вітамінні</a:t>
            </a:r>
            <a:r>
              <a:rPr lang="ru-RU" sz="1200" dirty="0"/>
              <a:t> </a:t>
            </a:r>
            <a:r>
              <a:rPr lang="ru-RU" sz="1200" dirty="0" smtClean="0"/>
              <a:t>добавки).</a:t>
            </a:r>
            <a:endParaRPr lang="uk-UA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533675"/>
            <a:ext cx="3173338" cy="218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2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60" y="1119729"/>
            <a:ext cx="6589340" cy="4942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8091" y="620688"/>
            <a:ext cx="252028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Вітамін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200" dirty="0"/>
              <a:t>(лат. </a:t>
            </a:r>
            <a:r>
              <a:rPr lang="en-US" sz="2200" dirty="0"/>
              <a:t>vitae — </a:t>
            </a:r>
            <a:r>
              <a:rPr lang="vi-VN" sz="2200" dirty="0"/>
              <a:t>життя і "амін" — азотиста речовина, що містить </a:t>
            </a:r>
            <a:r>
              <a:rPr lang="en-US" sz="2200" b="1" u="sng" dirty="0"/>
              <a:t>NH2</a:t>
            </a:r>
            <a:r>
              <a:rPr lang="en-US" sz="2200" dirty="0"/>
              <a:t>) — </a:t>
            </a:r>
            <a:r>
              <a:rPr lang="vi-VN" sz="2200" dirty="0"/>
              <a:t>низькомолекулярні органічні сполуки різної хімічної природи, з високою біологічною дією, необхідні для нормального обміну речовин і життєдіяльності живих організмів в дуже малій кількості.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1693073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315416"/>
            <a:ext cx="6781800" cy="1368152"/>
          </a:xfrm>
        </p:spPr>
        <p:txBody>
          <a:bodyPr/>
          <a:lstStyle/>
          <a:p>
            <a:pPr algn="ctr"/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uk-UA" dirty="0" smtClean="0"/>
              <a:t>існують</a:t>
            </a:r>
            <a:endParaRPr lang="uk-UA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350163"/>
              </p:ext>
            </p:extLst>
          </p:nvPr>
        </p:nvGraphicFramePr>
        <p:xfrm>
          <a:off x="755576" y="1052736"/>
          <a:ext cx="75438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5616624">
                <a:tc>
                  <a:txBody>
                    <a:bodyPr/>
                    <a:lstStyle/>
                    <a:p>
                      <a:r>
                        <a:rPr lang="uk-UA" sz="18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Антивітаміни</a:t>
                      </a:r>
                      <a:r>
                        <a:rPr lang="uk-UA" sz="1400" dirty="0" smtClean="0"/>
                        <a:t> </a:t>
                      </a:r>
                      <a:r>
                        <a:rPr lang="uk-UA" sz="1600" b="0" dirty="0" smtClean="0"/>
                        <a:t>( </a:t>
                      </a:r>
                      <a:r>
                        <a:rPr lang="uk-UA" sz="1600" b="0" dirty="0" err="1" smtClean="0"/>
                        <a:t>грец</a:t>
                      </a:r>
                      <a:r>
                        <a:rPr lang="uk-UA" sz="1600" b="0" dirty="0" smtClean="0"/>
                        <a:t>. </a:t>
                      </a:r>
                      <a:r>
                        <a:rPr lang="el-GR" sz="1600" b="0" dirty="0" smtClean="0"/>
                        <a:t>ἀντί  - </a:t>
                      </a:r>
                      <a:r>
                        <a:rPr lang="uk-UA" sz="1600" b="0" dirty="0" smtClean="0"/>
                        <a:t>проти, лат.  </a:t>
                      </a:r>
                      <a:r>
                        <a:rPr lang="en-US" sz="1600" b="0" dirty="0" smtClean="0"/>
                        <a:t>vita  - </a:t>
                      </a:r>
                      <a:r>
                        <a:rPr lang="uk-UA" sz="1600" b="0" dirty="0" smtClean="0"/>
                        <a:t>життя) - група органічних сполук , що пригнічують біологічну активність вітамінів.</a:t>
                      </a:r>
                    </a:p>
                    <a:p>
                      <a:r>
                        <a:rPr lang="uk-UA" sz="1600" b="0" dirty="0" smtClean="0"/>
                        <a:t>Це сполуки, близькі до вітамінів за хімічною будовою, але володіють протилежним біологічною дією. При попаданні в організм антивітаміни включаються замість вітамінів у реакції обміну речовин і гальмують або порушують їх нормальний перебіг. Це веде до вітамінної недостатності навіть у тих випадках, коли відповідний вітамін надходить з їжею в достатній кількості або утворюється в самому організмі. Антивітаміни відомі майже для всіх вітамінів. Наприклад, Антивітаміном вітаміну </a:t>
                      </a:r>
                      <a:r>
                        <a:rPr lang="en-US" sz="1600" b="0" dirty="0" smtClean="0"/>
                        <a:t>B1 (</a:t>
                      </a:r>
                      <a:r>
                        <a:rPr lang="uk-UA" sz="1600" b="0" dirty="0" smtClean="0"/>
                        <a:t>тіаміну) є </a:t>
                      </a:r>
                      <a:r>
                        <a:rPr lang="uk-UA" sz="1600" b="0" dirty="0" err="1" smtClean="0"/>
                        <a:t>пірітіамін</a:t>
                      </a:r>
                      <a:r>
                        <a:rPr lang="uk-UA" sz="1600" b="0" dirty="0" smtClean="0"/>
                        <a:t> , що викликає явища поліневриту.</a:t>
                      </a:r>
                      <a:endParaRPr lang="uk-UA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Полівітаміни</a:t>
                      </a:r>
                      <a:r>
                        <a:rPr lang="uk-UA" sz="1450" b="0" dirty="0" smtClean="0"/>
                        <a:t> ( </a:t>
                      </a:r>
                      <a:r>
                        <a:rPr lang="uk-UA" sz="1450" b="0" dirty="0" err="1" smtClean="0"/>
                        <a:t>грец</a:t>
                      </a:r>
                      <a:r>
                        <a:rPr lang="uk-UA" sz="1450" b="0" dirty="0" smtClean="0"/>
                        <a:t>. </a:t>
                      </a:r>
                      <a:r>
                        <a:rPr lang="el-GR" sz="1450" b="0" dirty="0" smtClean="0"/>
                        <a:t>πολύ  - </a:t>
                      </a:r>
                      <a:r>
                        <a:rPr lang="uk-UA" sz="1450" b="0" dirty="0" smtClean="0"/>
                        <a:t>багато, лат.  </a:t>
                      </a:r>
                      <a:r>
                        <a:rPr lang="en-US" sz="1450" b="0" dirty="0" smtClean="0"/>
                        <a:t>vita  - </a:t>
                      </a:r>
                      <a:r>
                        <a:rPr lang="uk-UA" sz="1450" b="0" dirty="0" smtClean="0"/>
                        <a:t>життя) - фармакологічні препарати або природні багатокомпонентні полідисперсні речовини, що містять у своєму складі комплекс вітамінів і мінеральні сполуки.</a:t>
                      </a:r>
                    </a:p>
                    <a:p>
                      <a:r>
                        <a:rPr lang="uk-UA" sz="1450" b="0" dirty="0" smtClean="0"/>
                        <a:t>Єдиним натуральним харчовим полівітаміном є грудне молоко , в якому міститься цінний набір з багатьох </a:t>
                      </a:r>
                      <a:r>
                        <a:rPr lang="uk-UA" sz="1450" b="0" dirty="0" err="1" smtClean="0"/>
                        <a:t>есенціальних</a:t>
                      </a:r>
                      <a:r>
                        <a:rPr lang="uk-UA" sz="1450" b="0" dirty="0" smtClean="0"/>
                        <a:t> вітамінів. Для профілактики гіповітамінозів, особливо у дітей, рекомендується використовувати комплексні вітамінні препарати. Полівітамінні препарати застосовуються не тільки для профілактики і лікування гіповітамінозів, але і в комплексній терапії таких розладів харчування, як гіпотрофія або </a:t>
                      </a:r>
                      <a:r>
                        <a:rPr lang="uk-UA" sz="1450" b="0" dirty="0" err="1" smtClean="0"/>
                        <a:t>паратрофія</a:t>
                      </a:r>
                      <a:r>
                        <a:rPr lang="uk-UA" sz="1450" b="0" dirty="0" smtClean="0"/>
                        <a:t> .</a:t>
                      </a:r>
                    </a:p>
                    <a:p>
                      <a:r>
                        <a:rPr lang="uk-UA" sz="1450" b="0" dirty="0" smtClean="0"/>
                        <a:t>Високий рівень метаболізму у дітей, не тільки підтримує життєдіяльність , але і забезпечує ріст і розвиток дитячого організму , вимагає достатнього і регулярного надходження не тільки вітамінів, а й мінералів . На думку вітчизняних вчених, для російських дітей і підлітків дуже актуальне застосування вітамінно-мінеральних комплексів.</a:t>
                      </a:r>
                      <a:endParaRPr lang="uk-UA" sz="145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07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" name="Объект 9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88640"/>
            <a:ext cx="8929839" cy="6552728"/>
          </a:xfrm>
        </p:spPr>
      </p:pic>
    </p:spTree>
    <p:extLst>
      <p:ext uri="{BB962C8B-B14F-4D97-AF65-F5344CB8AC3E}">
        <p14:creationId xmlns:p14="http://schemas.microsoft.com/office/powerpoint/2010/main" val="382691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8013376" cy="5303185"/>
          </a:xfrm>
        </p:spPr>
      </p:pic>
    </p:spTree>
    <p:extLst>
      <p:ext uri="{BB962C8B-B14F-4D97-AF65-F5344CB8AC3E}">
        <p14:creationId xmlns:p14="http://schemas.microsoft.com/office/powerpoint/2010/main" val="2160428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332" y="1806579"/>
            <a:ext cx="4952668" cy="3447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14401"/>
            <a:ext cx="6781800" cy="1126367"/>
          </a:xfrm>
        </p:spPr>
        <p:txBody>
          <a:bodyPr/>
          <a:lstStyle/>
          <a:p>
            <a:pPr algn="ctr"/>
            <a:r>
              <a:rPr lang="ru-RU" dirty="0" smtClean="0"/>
              <a:t>Харчо</a:t>
            </a:r>
            <a:r>
              <a:rPr lang="uk-UA" dirty="0" err="1" smtClean="0"/>
              <a:t>ві</a:t>
            </a:r>
            <a:r>
              <a:rPr lang="uk-UA" dirty="0" smtClean="0"/>
              <a:t> добавки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4875" y="1772816"/>
            <a:ext cx="4818112" cy="3823320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Харчові </a:t>
            </a:r>
            <a:r>
              <a:rPr lang="uk-UA" b="1" dirty="0" smtClean="0">
                <a:solidFill>
                  <a:schemeClr val="tx1"/>
                </a:solidFill>
              </a:rPr>
              <a:t>добавки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(</a:t>
            </a:r>
            <a:r>
              <a:rPr lang="uk-UA" dirty="0" err="1">
                <a:solidFill>
                  <a:schemeClr val="tx1"/>
                </a:solidFill>
              </a:rPr>
              <a:t>адитиви</a:t>
            </a:r>
            <a:r>
              <a:rPr lang="uk-UA" dirty="0">
                <a:solidFill>
                  <a:schemeClr val="tx1"/>
                </a:solidFill>
              </a:rPr>
              <a:t>) — природні, ідентичні природнім або штучно синтезовані речовини, які додають у їжу як інгредієнт з технологічних міркувань: подовжити термін зберігання (консерванти), перетворити їжу в відношенні кольору, смаку (щоб зберегти і підвищити смак), текстури, консистенції, зовнішнього вигляду і поживної цінності.</a:t>
            </a:r>
          </a:p>
        </p:txBody>
      </p:sp>
    </p:spTree>
    <p:extLst>
      <p:ext uri="{BB962C8B-B14F-4D97-AF65-F5344CB8AC3E}">
        <p14:creationId xmlns:p14="http://schemas.microsoft.com/office/powerpoint/2010/main" val="111691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340768"/>
            <a:ext cx="4242048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u="sng" dirty="0"/>
              <a:t>Харчові добавки використовуються з метою:</a:t>
            </a:r>
          </a:p>
          <a:p>
            <a:endParaRPr lang="uk-UA" sz="2000" dirty="0"/>
          </a:p>
          <a:p>
            <a:r>
              <a:rPr lang="uk-UA" sz="2000" dirty="0"/>
              <a:t>- збереження поживних властивостей харчових продуктів;</a:t>
            </a:r>
          </a:p>
          <a:p>
            <a:pPr marL="0" indent="0">
              <a:buNone/>
            </a:pPr>
            <a:r>
              <a:rPr lang="uk-UA" sz="2000" dirty="0" smtClean="0"/>
              <a:t>    - </a:t>
            </a:r>
            <a:r>
              <a:rPr lang="uk-UA" sz="2000" dirty="0"/>
              <a:t>надання харчовим продуктам більш привабливого вигляду;</a:t>
            </a:r>
          </a:p>
          <a:p>
            <a:pPr marL="0" indent="0">
              <a:buNone/>
            </a:pPr>
            <a:r>
              <a:rPr lang="uk-UA" sz="2000" dirty="0" smtClean="0"/>
              <a:t>    - </a:t>
            </a:r>
            <a:r>
              <a:rPr lang="uk-UA" sz="2000" dirty="0"/>
              <a:t>збільшення терміну зберігання харчових продуктів;</a:t>
            </a:r>
          </a:p>
          <a:p>
            <a:pPr marL="0" indent="0">
              <a:buNone/>
            </a:pPr>
            <a:r>
              <a:rPr lang="uk-UA" sz="2000" dirty="0" smtClean="0"/>
              <a:t>    - </a:t>
            </a:r>
            <a:r>
              <a:rPr lang="uk-UA" sz="2000" dirty="0"/>
              <a:t>полегшення технологічної обробки продовольчої сировини;</a:t>
            </a:r>
          </a:p>
          <a:p>
            <a:pPr marL="0" indent="0">
              <a:buNone/>
            </a:pPr>
            <a:r>
              <a:rPr lang="uk-UA" sz="2000" dirty="0" smtClean="0"/>
              <a:t>    - </a:t>
            </a:r>
            <a:r>
              <a:rPr lang="uk-UA" sz="2000" dirty="0"/>
              <a:t>здешевлення та скорочення технологічного процесу.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235" y="1700808"/>
            <a:ext cx="5689024" cy="3785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7741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8640"/>
            <a:ext cx="6407677" cy="6597352"/>
          </a:xfrm>
        </p:spPr>
      </p:pic>
    </p:spTree>
    <p:extLst>
      <p:ext uri="{BB962C8B-B14F-4D97-AF65-F5344CB8AC3E}">
        <p14:creationId xmlns:p14="http://schemas.microsoft.com/office/powerpoint/2010/main" val="417898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781800" cy="1600200"/>
          </a:xfrm>
        </p:spPr>
        <p:txBody>
          <a:bodyPr/>
          <a:lstStyle/>
          <a:p>
            <a:pPr algn="ctr"/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r>
              <a:rPr lang="ru-RU" dirty="0" smtClean="0"/>
              <a:t>!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0200" y="4920613"/>
            <a:ext cx="3733800" cy="19350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400" dirty="0" err="1" smtClean="0"/>
              <a:t>Джерела</a:t>
            </a:r>
            <a:r>
              <a:rPr lang="ru-RU" sz="1400" dirty="0" smtClean="0"/>
              <a:t>:</a:t>
            </a:r>
          </a:p>
          <a:p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://ru.wikipedia.org/wiki/%</a:t>
            </a:r>
            <a:r>
              <a:rPr lang="en-US" sz="1400" dirty="0" smtClean="0">
                <a:hlinkClick r:id="rId2"/>
              </a:rPr>
              <a:t>C2%E8%F2%E0%EC%E8%ED%FB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://ru.wikipedia.org/wiki/%D0%9F%D0%B8%D1%89%D0%B5%D0%B2%D1%8B%D0%B5_%</a:t>
            </a:r>
            <a:r>
              <a:rPr lang="en-US" sz="1400" dirty="0" smtClean="0">
                <a:hlinkClick r:id="rId3"/>
              </a:rPr>
              <a:t>D0%B4%D0%BE%D0%B1%D0%B0%D0%B2%D0%BA%D0%B8</a:t>
            </a:r>
            <a:endParaRPr lang="ru-RU" sz="1400" dirty="0" smtClean="0"/>
          </a:p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www.br.com.ua/referats/Other/4691.htm</a:t>
            </a:r>
            <a:endParaRPr lang="ru-RU" sz="1400" dirty="0" smtClean="0"/>
          </a:p>
          <a:p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279878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55</TotalTime>
  <Words>440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Вітаміни та харчові добавки</vt:lpstr>
      <vt:lpstr>Презентация PowerPoint</vt:lpstr>
      <vt:lpstr>Також існують</vt:lpstr>
      <vt:lpstr>Презентация PowerPoint</vt:lpstr>
      <vt:lpstr>Презентация PowerPoint</vt:lpstr>
      <vt:lpstr>Харчові добавки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Вітаміни та харчові добавки</dc:title>
  <dc:creator>Валерия</dc:creator>
  <cp:lastModifiedBy>Валерия</cp:lastModifiedBy>
  <cp:revision>8</cp:revision>
  <dcterms:created xsi:type="dcterms:W3CDTF">2013-11-04T14:35:13Z</dcterms:created>
  <dcterms:modified xsi:type="dcterms:W3CDTF">2013-11-12T21:37:28Z</dcterms:modified>
</cp:coreProperties>
</file>