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8" r:id="rId3"/>
    <p:sldId id="269" r:id="rId4"/>
    <p:sldId id="270" r:id="rId5"/>
    <p:sldId id="277" r:id="rId6"/>
    <p:sldId id="271" r:id="rId7"/>
    <p:sldId id="272" r:id="rId8"/>
    <p:sldId id="276" r:id="rId9"/>
    <p:sldId id="273" r:id="rId10"/>
    <p:sldId id="278" r:id="rId11"/>
    <p:sldId id="275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5324" autoAdjust="0"/>
  </p:normalViewPr>
  <p:slideViewPr>
    <p:cSldViewPr snapToGrid="0">
      <p:cViewPr>
        <p:scale>
          <a:sx n="100" d="100"/>
          <a:sy n="100" d="100"/>
        </p:scale>
        <p:origin x="-744" y="-4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800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чевые белые облака на фоне синего неб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Крупный план цветк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Рисунок 10" descr="Крупный план зеленых насаждений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5523" y="2627821"/>
            <a:ext cx="4846320" cy="23876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Силурійський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6229" y="4764378"/>
            <a:ext cx="4846320" cy="448056"/>
          </a:xfrm>
        </p:spPr>
        <p:txBody>
          <a:bodyPr>
            <a:noAutofit/>
          </a:bodyPr>
          <a:lstStyle/>
          <a:p>
            <a:r>
              <a:rPr lang="uk-UA" sz="5400" dirty="0" smtClean="0"/>
              <a:t>період</a:t>
            </a:r>
            <a:endParaRPr lang="uk-UA" sz="5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2243" y="1365665"/>
            <a:ext cx="7749757" cy="5332018"/>
          </a:xfrm>
          <a:prstGeom prst="rect">
            <a:avLst/>
          </a:prstGeom>
        </p:spPr>
      </p:pic>
      <p:pic>
        <p:nvPicPr>
          <p:cNvPr id="4" name="Рисунок 3" descr="sil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17" y="157822"/>
            <a:ext cx="5099465" cy="42835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>
                <a:alpha val="45000"/>
              </a:srgbClr>
            </a:gs>
            <a:gs pos="25000">
              <a:srgbClr val="21D6E0">
                <a:alpha val="20000"/>
              </a:srgbClr>
            </a:gs>
            <a:gs pos="75000">
              <a:srgbClr val="0087E6">
                <a:alpha val="40000"/>
              </a:srgbClr>
            </a:gs>
            <a:gs pos="100000">
              <a:srgbClr val="005CBF">
                <a:alpha val="25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otland-beautiful-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33379"/>
            <a:ext cx="4787900" cy="3175395"/>
          </a:xfrm>
          <a:prstGeom prst="rect">
            <a:avLst/>
          </a:prstGeom>
        </p:spPr>
      </p:pic>
      <p:pic>
        <p:nvPicPr>
          <p:cNvPr id="5" name="Рисунок 4" descr="скандин гор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8249"/>
            <a:ext cx="4826000" cy="2714625"/>
          </a:xfrm>
          <a:prstGeom prst="rect">
            <a:avLst/>
          </a:prstGeom>
        </p:spPr>
      </p:pic>
      <p:pic>
        <p:nvPicPr>
          <p:cNvPr id="7" name="Рисунок 6" descr="кемб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3889" y="1218028"/>
            <a:ext cx="5018111" cy="327777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775" y="0"/>
            <a:ext cx="12087225" cy="1761857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Наприкінці силуру відбуваються процеси, внаслідок яких утворилися Скандинавські,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Кембрійскі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гори, і навіть гори Південної Шотландії та Східної Гренландії. На місці Сибіру утворився великий материк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Ангарида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, частково </a:t>
            </a:r>
            <a:r>
              <a:rPr lang="uk-UA" sz="2800" dirty="0" smtClean="0"/>
              <a:t>сформувалися Кордильєри.</a:t>
            </a:r>
            <a:endParaRPr lang="uk-UA" sz="2800" dirty="0"/>
          </a:p>
        </p:txBody>
      </p:sp>
      <p:pic>
        <p:nvPicPr>
          <p:cNvPr id="8" name="Рисунок 7" descr="ff65660683fb4b9f5df9379f0270096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6161" y="4010024"/>
            <a:ext cx="5025839" cy="2847976"/>
          </a:xfrm>
          <a:prstGeom prst="rect">
            <a:avLst/>
          </a:prstGeom>
        </p:spPr>
      </p:pic>
      <p:pic>
        <p:nvPicPr>
          <p:cNvPr id="4" name="Рисунок 3" descr="3882_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0248" y="2000249"/>
            <a:ext cx="4826001" cy="3619501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048" y="249382"/>
            <a:ext cx="11356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Силурійський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період</a:t>
            </a:r>
            <a:r>
              <a:rPr lang="ru-RU" sz="3200" dirty="0" smtClean="0"/>
              <a:t> — </a:t>
            </a:r>
            <a:r>
              <a:rPr lang="ru-RU" sz="3200" dirty="0" err="1" smtClean="0"/>
              <a:t>третій</a:t>
            </a:r>
            <a:r>
              <a:rPr lang="ru-RU" sz="3200" dirty="0" smtClean="0"/>
              <a:t> </a:t>
            </a:r>
            <a:r>
              <a:rPr lang="ru-RU" sz="3200" dirty="0" err="1" smtClean="0"/>
              <a:t>період</a:t>
            </a:r>
            <a:r>
              <a:rPr lang="ru-RU" sz="3200" dirty="0" smtClean="0"/>
              <a:t> </a:t>
            </a:r>
            <a:r>
              <a:rPr lang="ru-RU" sz="3200" dirty="0" err="1" smtClean="0"/>
              <a:t>палеозойської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ери</a:t>
            </a:r>
            <a:r>
              <a:rPr lang="ru-RU" sz="3200" dirty="0" smtClean="0"/>
              <a:t>. Настав 440 </a:t>
            </a:r>
            <a:r>
              <a:rPr lang="ru-RU" sz="3200" dirty="0" err="1" smtClean="0"/>
              <a:t>млн</a:t>
            </a:r>
            <a:r>
              <a:rPr lang="ru-RU" sz="3200" dirty="0" smtClean="0"/>
              <a:t>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 тому, </a:t>
            </a:r>
            <a:r>
              <a:rPr lang="ru-RU" sz="3200" dirty="0" err="1" smtClean="0"/>
              <a:t>тривав</a:t>
            </a:r>
            <a:r>
              <a:rPr lang="ru-RU" sz="3200" dirty="0" smtClean="0"/>
              <a:t> 30 </a:t>
            </a:r>
            <a:r>
              <a:rPr lang="ru-RU" sz="3200" dirty="0" err="1" smtClean="0"/>
              <a:t>млн</a:t>
            </a:r>
            <a:r>
              <a:rPr lang="ru-RU" sz="3200" dirty="0" smtClean="0"/>
              <a:t>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7" name="Рисунок 6" descr="р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6516" y="1543792"/>
            <a:ext cx="7505603" cy="502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26289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  <a:alpha val="5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962" y="176772"/>
            <a:ext cx="11998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Геологічний період, який слідує після </a:t>
            </a:r>
            <a:r>
              <a:rPr lang="uk-UA" sz="2400" dirty="0" err="1" smtClean="0"/>
              <a:t>ордовика</a:t>
            </a:r>
            <a:r>
              <a:rPr lang="uk-UA" sz="2400" dirty="0" smtClean="0"/>
              <a:t>, перед девоном. Нижня межа силуру визначається за значним вимиранням, в результаті якого зникло близько 60% видів морських організмів, це так зване </a:t>
            </a:r>
            <a:r>
              <a:rPr lang="uk-UA" sz="2400" dirty="0" err="1" smtClean="0"/>
              <a:t>ордовикско-силурійське</a:t>
            </a:r>
            <a:r>
              <a:rPr lang="uk-UA" sz="2400" dirty="0" smtClean="0"/>
              <a:t> вимирання.</a:t>
            </a:r>
            <a:endParaRPr lang="uk-UA" sz="2400" dirty="0"/>
          </a:p>
        </p:txBody>
      </p:sp>
      <p:pic>
        <p:nvPicPr>
          <p:cNvPr id="5" name="Рисунок 4" descr="1195921867_zdenek_burian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1589" y="1705223"/>
            <a:ext cx="7198675" cy="492389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t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7809" y="1153612"/>
            <a:ext cx="8705604" cy="549063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259" y="139803"/>
            <a:ext cx="11479480" cy="13870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  Для </a:t>
            </a:r>
            <a:r>
              <a:rPr lang="ru-RU" sz="2800" dirty="0" err="1" smtClean="0">
                <a:solidFill>
                  <a:schemeClr val="tx1">
                    <a:lumMod val="50000"/>
                  </a:schemeClr>
                </a:solidFill>
              </a:rPr>
              <a:t>силурійського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</a:schemeClr>
                </a:solidFill>
              </a:rPr>
              <a:t>періоду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 характерно </a:t>
            </a:r>
            <a:r>
              <a:rPr lang="ru-RU" sz="2800" dirty="0" err="1" smtClean="0">
                <a:solidFill>
                  <a:schemeClr val="tx1">
                    <a:lumMod val="50000"/>
                  </a:schemeClr>
                </a:solidFill>
              </a:rPr>
              <a:t>поступовий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</a:schemeClr>
                </a:solidFill>
              </a:rPr>
              <a:t>розвиток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</a:schemeClr>
                </a:solidFill>
              </a:rPr>
              <a:t>посушливості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</a:schemeClr>
                </a:solidFill>
              </a:rPr>
              <a:t>клімату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uk-UA" sz="2800" dirty="0" smtClean="0">
                <a:solidFill>
                  <a:schemeClr val="tx1">
                    <a:lumMod val="50000"/>
                  </a:schemeClr>
                </a:solidFill>
              </a:rPr>
              <a:t>Основні корисні копалини силурійського періоду: залізні руди, золото, мідь, горючі сланці, фосфорити і барит.</a:t>
            </a:r>
            <a:endParaRPr lang="uk-UA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759" y="166255"/>
            <a:ext cx="7608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Мешканці силурійського періоду:</a:t>
            </a:r>
            <a:endParaRPr lang="uk-UA" sz="4000" dirty="0"/>
          </a:p>
        </p:txBody>
      </p:sp>
      <p:pic>
        <p:nvPicPr>
          <p:cNvPr id="6" name="Рисунок 5" descr="колючкозуб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857" y="832658"/>
            <a:ext cx="4167890" cy="23618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6959" y="2698068"/>
            <a:ext cx="2239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Acanthodes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bronni</a:t>
            </a:r>
            <a:endParaRPr lang="uk-UA" sz="2000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Climatiiformes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0916" y="1190130"/>
            <a:ext cx="5522087" cy="1826202"/>
          </a:xfrm>
          <a:prstGeom prst="rect">
            <a:avLst/>
          </a:prstGeom>
        </p:spPr>
      </p:pic>
      <p:pic>
        <p:nvPicPr>
          <p:cNvPr id="9" name="Рисунок 8" descr="trilobit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005" y="3343948"/>
            <a:ext cx="2821875" cy="33358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11990" y="6396335"/>
            <a:ext cx="1530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Трилобіти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11" name="Рисунок 10" descr="наутилоиде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478" y="3217594"/>
            <a:ext cx="3726556" cy="27913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054057" y="6046911"/>
            <a:ext cx="1788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tx2"/>
                </a:solidFill>
              </a:rPr>
              <a:t>Наутилоідеї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13" name="Рисунок 12" descr="брахіоподи.jpg"/>
          <p:cNvPicPr>
            <a:picLocks noChangeAspect="1"/>
          </p:cNvPicPr>
          <p:nvPr/>
        </p:nvPicPr>
        <p:blipFill>
          <a:blip r:embed="rId7" cstate="print"/>
          <a:srcRect l="9615" t="4347" r="6114" b="10454"/>
          <a:stretch>
            <a:fillRect/>
          </a:stretch>
        </p:blipFill>
        <p:spPr>
          <a:xfrm>
            <a:off x="3788229" y="3467595"/>
            <a:ext cx="3764477" cy="26006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73941" y="6082537"/>
            <a:ext cx="172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Брахіоподи</a:t>
            </a:r>
            <a:endParaRPr lang="uk-UA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rcRect l="2648" t="6623" r="2138" b="10464"/>
          <a:stretch>
            <a:fillRect/>
          </a:stretch>
        </p:blipFill>
        <p:spPr>
          <a:xfrm>
            <a:off x="261257" y="617517"/>
            <a:ext cx="3146962" cy="39717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972" y="168625"/>
            <a:ext cx="3689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tx2"/>
                </a:solidFill>
              </a:rPr>
              <a:t>Евриптеріди</a:t>
            </a:r>
            <a:r>
              <a:rPr lang="uk-UA" sz="2400" dirty="0" smtClean="0">
                <a:solidFill>
                  <a:schemeClr val="tx2"/>
                </a:solidFill>
              </a:rPr>
              <a:t> (ракоподібні)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135606882088454-med.jpg"/>
          <p:cNvPicPr>
            <a:picLocks noChangeAspect="1"/>
          </p:cNvPicPr>
          <p:nvPr/>
        </p:nvPicPr>
        <p:blipFill>
          <a:blip r:embed="rId4" cstate="print"/>
          <a:srcRect l="2346" t="4411" r="49446" b="3359"/>
          <a:stretch>
            <a:fillRect/>
          </a:stretch>
        </p:blipFill>
        <p:spPr>
          <a:xfrm>
            <a:off x="8704612" y="201881"/>
            <a:ext cx="3051225" cy="4037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71328" y="180502"/>
            <a:ext cx="124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tx2"/>
                </a:solidFill>
              </a:rPr>
              <a:t>Ругози</a:t>
            </a:r>
            <a:endParaRPr lang="uk-UA" sz="2800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граптоліт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2475" y="580612"/>
            <a:ext cx="3139374" cy="33847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65768" y="0"/>
            <a:ext cx="1852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>
                <a:solidFill>
                  <a:schemeClr val="tx2"/>
                </a:solidFill>
              </a:rPr>
              <a:t>Граптоліти</a:t>
            </a:r>
            <a:endParaRPr lang="uk-UA" sz="2800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046628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81412" y="4514129"/>
            <a:ext cx="5262563" cy="21771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07108" y="4111109"/>
            <a:ext cx="1818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tx2"/>
                </a:solidFill>
              </a:rPr>
              <a:t>Цефаласпис</a:t>
            </a:r>
            <a:endParaRPr lang="uk-UA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zvitie-zhizni-v-paleozoyskuyu-e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55" y="574412"/>
            <a:ext cx="11866264" cy="5755138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298" y="0"/>
            <a:ext cx="607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Рослинний світ силуру:</a:t>
            </a:r>
            <a:endParaRPr lang="uk-UA" sz="3600" dirty="0"/>
          </a:p>
        </p:txBody>
      </p:sp>
      <p:pic>
        <p:nvPicPr>
          <p:cNvPr id="5" name="Рисунок 4" descr="melovoy-peri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337" y="193592"/>
            <a:ext cx="4268236" cy="5554065"/>
          </a:xfrm>
          <a:prstGeom prst="rect">
            <a:avLst/>
          </a:prstGeom>
        </p:spPr>
      </p:pic>
      <p:pic>
        <p:nvPicPr>
          <p:cNvPr id="6" name="Рисунок 5" descr="049048053050054057050051050124053048048124052048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130" y="641267"/>
            <a:ext cx="4243256" cy="5219205"/>
          </a:xfrm>
          <a:prstGeom prst="rect">
            <a:avLst/>
          </a:prstGeom>
        </p:spPr>
      </p:pic>
      <p:pic>
        <p:nvPicPr>
          <p:cNvPr id="7" name="Рисунок 6" descr="geol-musey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8218" y="3093841"/>
            <a:ext cx="5375440" cy="359790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>
                <a:alpha val="45000"/>
              </a:srgbClr>
            </a:gs>
            <a:gs pos="25000">
              <a:srgbClr val="21D6E0">
                <a:alpha val="20000"/>
              </a:srgbClr>
            </a:gs>
            <a:gs pos="75000">
              <a:srgbClr val="0087E6">
                <a:alpha val="40000"/>
              </a:srgbClr>
            </a:gs>
            <a:gs pos="100000">
              <a:srgbClr val="005CBF">
                <a:alpha val="25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8877" y="0"/>
            <a:ext cx="4504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>
                <a:solidFill>
                  <a:schemeClr val="tx2"/>
                </a:solidFill>
              </a:rPr>
              <a:t>Риніофіти</a:t>
            </a:r>
            <a:r>
              <a:rPr lang="uk-UA" sz="2800" dirty="0" smtClean="0">
                <a:solidFill>
                  <a:schemeClr val="tx2"/>
                </a:solidFill>
              </a:rPr>
              <a:t>(судинні рослини)</a:t>
            </a:r>
            <a:endParaRPr lang="uk-UA" sz="2800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ev_sil_3.jpg"/>
          <p:cNvPicPr>
            <a:picLocks noChangeAspect="1"/>
          </p:cNvPicPr>
          <p:nvPr/>
        </p:nvPicPr>
        <p:blipFill>
          <a:blip r:embed="rId2" cstate="print"/>
          <a:srcRect r="2558" b="2331"/>
          <a:stretch>
            <a:fillRect/>
          </a:stretch>
        </p:blipFill>
        <p:spPr>
          <a:xfrm>
            <a:off x="156606" y="386689"/>
            <a:ext cx="4667002" cy="2985903"/>
          </a:xfrm>
          <a:prstGeom prst="rect">
            <a:avLst/>
          </a:prstGeom>
        </p:spPr>
      </p:pic>
      <p:pic>
        <p:nvPicPr>
          <p:cNvPr id="8" name="Рисунок 7" descr="image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6212" y="209429"/>
            <a:ext cx="5446563" cy="3359067"/>
          </a:xfrm>
          <a:prstGeom prst="rect">
            <a:avLst/>
          </a:prstGeom>
        </p:spPr>
      </p:pic>
      <p:pic>
        <p:nvPicPr>
          <p:cNvPr id="9" name="Рисунок 8" descr="0011-027-Obitateli-paleozoj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367" y="3450443"/>
            <a:ext cx="4165578" cy="3293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88080" y="3645477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tx1">
                    <a:lumMod val="50000"/>
                  </a:schemeClr>
                </a:solidFill>
              </a:rPr>
              <a:t>Псилофіти</a:t>
            </a:r>
            <a:endParaRPr lang="uk-UA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Рисунок 9" descr="image05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1351" y="3678398"/>
            <a:ext cx="2762250" cy="2989101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8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TS103098889</Template>
  <TotalTime>0</TotalTime>
  <Words>128</Words>
  <Application>Microsoft Office PowerPoint</Application>
  <PresentationFormat>Произвольный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TS103098889</vt:lpstr>
      <vt:lpstr>Силурійський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2014-05-02T11:32:15Z</dcterms:created>
  <dcterms:modified xsi:type="dcterms:W3CDTF">2014-05-04T12:11:10Z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