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5B106E36-FD25-4E2D-B0AA-010F637433A0}" type="datetimeFigureOut">
              <a:rPr lang="ru-RU" smtClean="0"/>
              <a:pPr/>
              <a:t>26.01.2013</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26.01.2013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26.01.2013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5B106E36-FD25-4E2D-B0AA-010F637433A0}" type="datetimeFigureOut">
              <a:rPr lang="ru-RU" smtClean="0"/>
              <a:pPr/>
              <a:t>26.01.2013</a:t>
            </a:fld>
            <a:endParaRPr lang="ru-RU"/>
          </a:p>
        </p:txBody>
      </p:sp>
      <p:sp>
        <p:nvSpPr>
          <p:cNvPr id="9" name="Номер слайда 8"/>
          <p:cNvSpPr>
            <a:spLocks noGrp="1"/>
          </p:cNvSpPr>
          <p:nvPr>
            <p:ph type="sldNum" sz="quarter" idx="15"/>
          </p:nvPr>
        </p:nvSpPr>
        <p:spPr/>
        <p:txBody>
          <a:bodyPr rtlCol="0"/>
          <a:lstStyle/>
          <a:p>
            <a:fld id="{725C68B6-61C2-468F-89AB-4B9F7531AA68}"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5B106E36-FD25-4E2D-B0AA-010F637433A0}" type="datetimeFigureOut">
              <a:rPr lang="ru-RU" smtClean="0"/>
              <a:pPr/>
              <a:t>26.01.2013</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26.01.2013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26.01.2013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5B106E36-FD25-4E2D-B0AA-010F637433A0}" type="datetimeFigureOut">
              <a:rPr lang="ru-RU" smtClean="0"/>
              <a:pPr/>
              <a:t>26.01.2013</a:t>
            </a:fld>
            <a:endParaRPr lang="ru-RU"/>
          </a:p>
        </p:txBody>
      </p:sp>
      <p:sp>
        <p:nvSpPr>
          <p:cNvPr id="7" name="Номер слайда 6"/>
          <p:cNvSpPr>
            <a:spLocks noGrp="1"/>
          </p:cNvSpPr>
          <p:nvPr>
            <p:ph type="sldNum" sz="quarter" idx="11"/>
          </p:nvPr>
        </p:nvSpPr>
        <p:spPr/>
        <p:txBody>
          <a:bodyPr rtlCol="0"/>
          <a:lstStyle/>
          <a:p>
            <a:fld id="{725C68B6-61C2-468F-89AB-4B9F7531AA68}"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26.01.2013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5B106E36-FD25-4E2D-B0AA-010F637433A0}" type="datetimeFigureOut">
              <a:rPr lang="ru-RU" smtClean="0"/>
              <a:pPr/>
              <a:t>26.01.2013</a:t>
            </a:fld>
            <a:endParaRPr lang="ru-RU"/>
          </a:p>
        </p:txBody>
      </p:sp>
      <p:sp>
        <p:nvSpPr>
          <p:cNvPr id="22" name="Номер слайда 21"/>
          <p:cNvSpPr>
            <a:spLocks noGrp="1"/>
          </p:cNvSpPr>
          <p:nvPr>
            <p:ph type="sldNum" sz="quarter" idx="15"/>
          </p:nvPr>
        </p:nvSpPr>
        <p:spPr/>
        <p:txBody>
          <a:bodyPr rtlCol="0"/>
          <a:lstStyle/>
          <a:p>
            <a:fld id="{725C68B6-61C2-468F-89AB-4B9F7531AA68}"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5B106E36-FD25-4E2D-B0AA-010F637433A0}" type="datetimeFigureOut">
              <a:rPr lang="ru-RU" smtClean="0"/>
              <a:pPr/>
              <a:t>26.01.2013</a:t>
            </a:fld>
            <a:endParaRPr lang="ru-RU"/>
          </a:p>
        </p:txBody>
      </p:sp>
      <p:sp>
        <p:nvSpPr>
          <p:cNvPr id="18" name="Номер слайда 17"/>
          <p:cNvSpPr>
            <a:spLocks noGrp="1"/>
          </p:cNvSpPr>
          <p:nvPr>
            <p:ph type="sldNum" sz="quarter" idx="11"/>
          </p:nvPr>
        </p:nvSpPr>
        <p:spPr/>
        <p:txBody>
          <a:bodyPr rtlCol="0"/>
          <a:lstStyle/>
          <a:p>
            <a:fld id="{725C68B6-61C2-468F-89AB-4B9F7531AA68}"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B106E36-FD25-4E2D-B0AA-010F637433A0}" type="datetimeFigureOut">
              <a:rPr lang="ru-RU" smtClean="0"/>
              <a:pPr/>
              <a:t>26.01.2013</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bodyPr>
          <a:lstStyle/>
          <a:p>
            <a:r>
              <a:rPr lang="en-US" sz="9600" dirty="0" smtClean="0"/>
              <a:t>British          meals</a:t>
            </a:r>
            <a:endParaRPr lang="ru-RU" sz="9600"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Содержимое 3" descr="gammon.jpg"/>
          <p:cNvPicPr>
            <a:picLocks noGrp="1" noChangeAspect="1"/>
          </p:cNvPicPr>
          <p:nvPr>
            <p:ph sz="quarter" idx="1"/>
          </p:nvPr>
        </p:nvPicPr>
        <p:blipFill>
          <a:blip r:embed="rId2" cstate="print"/>
          <a:stretch>
            <a:fillRect/>
          </a:stretch>
        </p:blipFill>
        <p:spPr>
          <a:xfrm>
            <a:off x="179512" y="0"/>
            <a:ext cx="4536504" cy="4797152"/>
          </a:xfrm>
          <a:prstGeom prst="rect">
            <a:avLst/>
          </a:prstGeom>
          <a:ln>
            <a:noFill/>
          </a:ln>
          <a:effectLst>
            <a:softEdge rad="112500"/>
          </a:effectLst>
        </p:spPr>
      </p:pic>
      <p:pic>
        <p:nvPicPr>
          <p:cNvPr id="5" name="Рисунок 4" descr="roastpork.jpg"/>
          <p:cNvPicPr>
            <a:picLocks noChangeAspect="1"/>
          </p:cNvPicPr>
          <p:nvPr/>
        </p:nvPicPr>
        <p:blipFill>
          <a:blip r:embed="rId3" cstate="print"/>
          <a:stretch>
            <a:fillRect/>
          </a:stretch>
        </p:blipFill>
        <p:spPr>
          <a:xfrm>
            <a:off x="4355976" y="1844824"/>
            <a:ext cx="4788024" cy="5013176"/>
          </a:xfrm>
          <a:prstGeom prst="rect">
            <a:avLst/>
          </a:prstGeom>
        </p:spPr>
      </p:pic>
      <p:sp>
        <p:nvSpPr>
          <p:cNvPr id="6" name="TextBox 5"/>
          <p:cNvSpPr txBox="1"/>
          <p:nvPr/>
        </p:nvSpPr>
        <p:spPr>
          <a:xfrm>
            <a:off x="539552" y="4293096"/>
            <a:ext cx="3024336" cy="369332"/>
          </a:xfrm>
          <a:prstGeom prst="rect">
            <a:avLst/>
          </a:prstGeom>
          <a:noFill/>
        </p:spPr>
        <p:txBody>
          <a:bodyPr wrap="square" rtlCol="0">
            <a:spAutoFit/>
          </a:bodyPr>
          <a:lstStyle/>
          <a:p>
            <a:r>
              <a:rPr lang="en-US" dirty="0" smtClean="0"/>
              <a:t>Roast Gammon</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7200" dirty="0" smtClean="0"/>
              <a:t>Meal Times</a:t>
            </a:r>
            <a:endParaRPr lang="ru-RU" sz="7200" dirty="0"/>
          </a:p>
        </p:txBody>
      </p:sp>
      <p:sp>
        <p:nvSpPr>
          <p:cNvPr id="3" name="Содержимое 2"/>
          <p:cNvSpPr>
            <a:spLocks noGrp="1"/>
          </p:cNvSpPr>
          <p:nvPr>
            <p:ph sz="quarter" idx="1"/>
          </p:nvPr>
        </p:nvSpPr>
        <p:spPr/>
        <p:txBody>
          <a:bodyPr>
            <a:normAutofit fontScale="77500" lnSpcReduction="20000"/>
          </a:bodyPr>
          <a:lstStyle/>
          <a:p>
            <a:r>
              <a:rPr lang="en-US" dirty="0" smtClean="0"/>
              <a:t>Some people have their biggest meal in the middle of the day and some have it in the evening, but most people today have a small mid-day meal - usually sandwiches, and perhaps some crisps and some fruit.</a:t>
            </a:r>
          </a:p>
          <a:p>
            <a:r>
              <a:rPr lang="en-US" b="1" dirty="0" smtClean="0"/>
              <a:t>We have three main meals a day:</a:t>
            </a:r>
          </a:p>
          <a:p>
            <a:r>
              <a:rPr lang="en-US" b="1" dirty="0" smtClean="0"/>
              <a:t>Breakfast</a:t>
            </a:r>
            <a:r>
              <a:rPr lang="en-US" dirty="0" smtClean="0"/>
              <a:t> - between 7:00 and 9:00,</a:t>
            </a:r>
          </a:p>
          <a:p>
            <a:r>
              <a:rPr lang="en-US" b="1" dirty="0" smtClean="0"/>
              <a:t>Lunch</a:t>
            </a:r>
            <a:r>
              <a:rPr lang="en-US" dirty="0" smtClean="0"/>
              <a:t> - between 12:00 and 1:30 p.m.</a:t>
            </a:r>
          </a:p>
          <a:p>
            <a:r>
              <a:rPr lang="en-US" b="1" dirty="0" smtClean="0"/>
              <a:t>Dinner</a:t>
            </a:r>
            <a:r>
              <a:rPr lang="en-US" dirty="0" smtClean="0"/>
              <a:t> (sometimes called Supper) - The main meal. Eaten anytime between 6:30 and 8:00 p.m. (Evening meal)</a:t>
            </a:r>
          </a:p>
          <a:p>
            <a:r>
              <a:rPr lang="en-US" b="1" dirty="0" smtClean="0"/>
              <a:t>Traditionally, and for some people still, the meals are called:</a:t>
            </a:r>
            <a:endParaRPr lang="en-US" dirty="0" smtClean="0"/>
          </a:p>
          <a:p>
            <a:r>
              <a:rPr lang="en-US" b="1" dirty="0" smtClean="0"/>
              <a:t>Breakfast</a:t>
            </a:r>
            <a:r>
              <a:rPr lang="en-US" dirty="0" smtClean="0"/>
              <a:t> - between 7:00 and 9:00,</a:t>
            </a:r>
          </a:p>
          <a:p>
            <a:r>
              <a:rPr lang="en-US" b="1" dirty="0" smtClean="0"/>
              <a:t>Dinner</a:t>
            </a:r>
            <a:r>
              <a:rPr lang="en-US" dirty="0" smtClean="0"/>
              <a:t> (The main meal) - between 12:00 and 1:30 p.m.</a:t>
            </a:r>
          </a:p>
          <a:p>
            <a:r>
              <a:rPr lang="en-US" b="1" dirty="0" smtClean="0"/>
              <a:t>Tea</a:t>
            </a:r>
            <a:r>
              <a:rPr lang="en-US" dirty="0" smtClean="0"/>
              <a:t> - anywhere from 5:30 at night to 6:30 p.m.</a:t>
            </a:r>
          </a:p>
          <a:p>
            <a:r>
              <a:rPr lang="en-US" dirty="0" smtClean="0"/>
              <a:t>On Sundays the main meal of the day is often eaten at midday instead of in the evening. This meal usually is a Roast Dinner consisting of a roast meat, </a:t>
            </a:r>
            <a:r>
              <a:rPr lang="en-US" dirty="0" err="1" smtClean="0"/>
              <a:t>yorkshire</a:t>
            </a:r>
            <a:r>
              <a:rPr lang="en-US" dirty="0" smtClean="0"/>
              <a:t> pudding and two or three kinds of vegetables.</a:t>
            </a: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images.jpg"/>
          <p:cNvPicPr>
            <a:picLocks noChangeAspect="1"/>
          </p:cNvPicPr>
          <p:nvPr/>
        </p:nvPicPr>
        <p:blipFill>
          <a:blip r:embed="rId2" cstate="print"/>
          <a:stretch>
            <a:fillRect/>
          </a:stretch>
        </p:blipFill>
        <p:spPr>
          <a:xfrm>
            <a:off x="395536" y="1196752"/>
            <a:ext cx="7632848" cy="5445224"/>
          </a:xfrm>
          <a:prstGeom prst="rect">
            <a:avLst/>
          </a:prstGeom>
          <a:ln>
            <a:noFill/>
          </a:ln>
          <a:effectLst>
            <a:softEdge rad="127000"/>
          </a:effectLst>
        </p:spPr>
      </p:pic>
      <p:sp>
        <p:nvSpPr>
          <p:cNvPr id="2" name="Заголовок 1"/>
          <p:cNvSpPr>
            <a:spLocks noGrp="1"/>
          </p:cNvSpPr>
          <p:nvPr>
            <p:ph type="title"/>
          </p:nvPr>
        </p:nvSpPr>
        <p:spPr/>
        <p:txBody>
          <a:bodyPr>
            <a:noAutofit/>
          </a:bodyPr>
          <a:lstStyle/>
          <a:p>
            <a:r>
              <a:rPr lang="en-US" sz="7200" dirty="0" smtClean="0"/>
              <a:t>BREAKFAST</a:t>
            </a:r>
            <a:endParaRPr lang="ru-RU" sz="7200" dirty="0"/>
          </a:p>
        </p:txBody>
      </p:sp>
      <p:sp>
        <p:nvSpPr>
          <p:cNvPr id="3" name="Содержимое 2"/>
          <p:cNvSpPr>
            <a:spLocks noGrp="1"/>
          </p:cNvSpPr>
          <p:nvPr>
            <p:ph sz="quarter" idx="1"/>
          </p:nvPr>
        </p:nvSpPr>
        <p:spPr/>
        <p:txBody>
          <a:bodyPr/>
          <a:lstStyle/>
          <a:p>
            <a:r>
              <a:rPr lang="en-US" dirty="0" smtClean="0"/>
              <a:t>Most people around the world seem to think a typical English breakfast consists of eggs, bacon, sausages, fried bread, mushrooms and baked beans all washed down with a cup of coffee. Now-a-days, however, a typical English breakfast is more likely to be a </a:t>
            </a:r>
            <a:r>
              <a:rPr lang="en-US" b="1" dirty="0" smtClean="0"/>
              <a:t>bowl of cereals</a:t>
            </a:r>
            <a:r>
              <a:rPr lang="en-US" dirty="0" smtClean="0"/>
              <a:t>, a </a:t>
            </a:r>
            <a:r>
              <a:rPr lang="en-US" b="1" dirty="0" smtClean="0"/>
              <a:t>slice of toast</a:t>
            </a:r>
            <a:r>
              <a:rPr lang="en-US" dirty="0" smtClean="0"/>
              <a:t>, </a:t>
            </a:r>
            <a:r>
              <a:rPr lang="en-US" b="1" dirty="0" smtClean="0"/>
              <a:t>orange juice</a:t>
            </a:r>
            <a:r>
              <a:rPr lang="en-US" dirty="0" smtClean="0"/>
              <a:t> and a </a:t>
            </a:r>
            <a:r>
              <a:rPr lang="en-US" b="1" dirty="0" smtClean="0"/>
              <a:t>cup of coffee</a:t>
            </a:r>
            <a:r>
              <a:rPr lang="en-US" dirty="0" smtClean="0"/>
              <a:t>.</a:t>
            </a:r>
          </a:p>
          <a:p>
            <a:r>
              <a:rPr lang="en-US" dirty="0" smtClean="0"/>
              <a:t>Many </a:t>
            </a:r>
            <a:r>
              <a:rPr lang="en-US" dirty="0" smtClean="0"/>
              <a:t>people, especially children, in England will eat a bowl of cereal. They are made with different grains such as corn, wheat, oats etc.</a:t>
            </a:r>
          </a:p>
          <a:p>
            <a:r>
              <a:rPr lang="en-US" dirty="0" smtClean="0"/>
              <a:t>In the winter many people will eat "porridge" or boiled oats.</a:t>
            </a: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3600" b="1" dirty="0" smtClean="0"/>
              <a:t>The traditional English breakfast</a:t>
            </a:r>
            <a:endParaRPr lang="ru-RU" sz="3600" dirty="0"/>
          </a:p>
        </p:txBody>
      </p:sp>
      <p:sp>
        <p:nvSpPr>
          <p:cNvPr id="3" name="Содержимое 2"/>
          <p:cNvSpPr>
            <a:spLocks noGrp="1"/>
          </p:cNvSpPr>
          <p:nvPr>
            <p:ph sz="quarter" idx="1"/>
          </p:nvPr>
        </p:nvSpPr>
        <p:spPr>
          <a:xfrm>
            <a:off x="251520" y="1600200"/>
            <a:ext cx="4320480" cy="4873752"/>
          </a:xfrm>
        </p:spPr>
        <p:txBody>
          <a:bodyPr>
            <a:normAutofit fontScale="92500"/>
          </a:bodyPr>
          <a:lstStyle/>
          <a:p>
            <a:r>
              <a:rPr lang="en-US" b="1" dirty="0" smtClean="0"/>
              <a:t>The traditional English breakfast</a:t>
            </a:r>
            <a:r>
              <a:rPr lang="en-US" dirty="0" smtClean="0"/>
              <a:t> consists of eggs, bacon, sausages, fried bread, baked beans and mushrooms. Even though not many people will eat this for breakfast today, it is always served in hotels and guest houses around Britain.</a:t>
            </a:r>
          </a:p>
          <a:p>
            <a:r>
              <a:rPr lang="en-US" dirty="0" smtClean="0"/>
              <a:t>The traditional English breakfast is called the 'Full English' and sometimes referred to as 'The Full English Fry-up'.</a:t>
            </a:r>
          </a:p>
          <a:p>
            <a:endParaRPr lang="ru-RU" dirty="0"/>
          </a:p>
        </p:txBody>
      </p:sp>
      <p:pic>
        <p:nvPicPr>
          <p:cNvPr id="4" name="Рисунок 3" descr="breaky.jpg"/>
          <p:cNvPicPr>
            <a:picLocks noChangeAspect="1"/>
          </p:cNvPicPr>
          <p:nvPr/>
        </p:nvPicPr>
        <p:blipFill>
          <a:blip r:embed="rId2" cstate="print"/>
          <a:stretch>
            <a:fillRect/>
          </a:stretch>
        </p:blipFill>
        <p:spPr>
          <a:xfrm>
            <a:off x="4355976" y="1196752"/>
            <a:ext cx="4248472" cy="3888432"/>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sandwich.jpg"/>
          <p:cNvPicPr>
            <a:picLocks noChangeAspect="1"/>
          </p:cNvPicPr>
          <p:nvPr/>
        </p:nvPicPr>
        <p:blipFill>
          <a:blip r:embed="rId2" cstate="print"/>
          <a:stretch>
            <a:fillRect/>
          </a:stretch>
        </p:blipFill>
        <p:spPr>
          <a:xfrm>
            <a:off x="4211960" y="1340768"/>
            <a:ext cx="4320480" cy="4824536"/>
          </a:xfrm>
          <a:prstGeom prst="rect">
            <a:avLst/>
          </a:prstGeom>
        </p:spPr>
      </p:pic>
      <p:sp>
        <p:nvSpPr>
          <p:cNvPr id="2" name="Заголовок 1"/>
          <p:cNvSpPr>
            <a:spLocks noGrp="1"/>
          </p:cNvSpPr>
          <p:nvPr>
            <p:ph type="title"/>
          </p:nvPr>
        </p:nvSpPr>
        <p:spPr/>
        <p:txBody>
          <a:bodyPr>
            <a:normAutofit/>
          </a:bodyPr>
          <a:lstStyle/>
          <a:p>
            <a:r>
              <a:rPr lang="en-US" sz="6000" dirty="0" smtClean="0"/>
              <a:t>LUNCH</a:t>
            </a:r>
            <a:endParaRPr lang="ru-RU" sz="6000" dirty="0"/>
          </a:p>
        </p:txBody>
      </p:sp>
      <p:sp>
        <p:nvSpPr>
          <p:cNvPr id="3" name="Содержимое 2"/>
          <p:cNvSpPr>
            <a:spLocks noGrp="1"/>
          </p:cNvSpPr>
          <p:nvPr>
            <p:ph sz="quarter" idx="1"/>
          </p:nvPr>
        </p:nvSpPr>
        <p:spPr>
          <a:xfrm>
            <a:off x="179512" y="1600200"/>
            <a:ext cx="4320480" cy="4873752"/>
          </a:xfrm>
        </p:spPr>
        <p:txBody>
          <a:bodyPr>
            <a:normAutofit fontScale="92500" lnSpcReduction="10000"/>
          </a:bodyPr>
          <a:lstStyle/>
          <a:p>
            <a:r>
              <a:rPr lang="en-US" dirty="0" smtClean="0"/>
              <a:t>Many children at school and adults at work will have a 'packed lunch'. This typically consists of a sandwich, a packet of crisps, a piece of fruit and a drink. The 'packed lunch' is kept in a plastic container.</a:t>
            </a:r>
            <a:br>
              <a:rPr lang="en-US" dirty="0" smtClean="0"/>
            </a:br>
            <a:endParaRPr lang="en-US" dirty="0" smtClean="0"/>
          </a:p>
          <a:p>
            <a:r>
              <a:rPr lang="en-US" dirty="0" smtClean="0"/>
              <a:t>Sandwiches are also known as a '</a:t>
            </a:r>
            <a:r>
              <a:rPr lang="en-US" dirty="0" err="1" smtClean="0"/>
              <a:t>butty</a:t>
            </a:r>
            <a:r>
              <a:rPr lang="en-US" dirty="0" smtClean="0"/>
              <a:t>' or '</a:t>
            </a:r>
            <a:r>
              <a:rPr lang="en-US" dirty="0" err="1" smtClean="0"/>
              <a:t>sarnie</a:t>
            </a:r>
            <a:r>
              <a:rPr lang="en-US" dirty="0" smtClean="0"/>
              <a:t>' in some parts of the UK.</a:t>
            </a:r>
          </a:p>
          <a:p>
            <a:r>
              <a:rPr lang="en-US" dirty="0" smtClean="0"/>
              <a:t>My </a:t>
            </a:r>
            <a:r>
              <a:rPr lang="en-US" dirty="0" err="1" smtClean="0"/>
              <a:t>favourite</a:t>
            </a:r>
            <a:r>
              <a:rPr lang="en-US" dirty="0" smtClean="0"/>
              <a:t> sandwich is prawn and mayonnaise. I also love tuna and mayonnaise and ham and pickle sandwiches.</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7200" dirty="0" smtClean="0"/>
              <a:t>DINNER</a:t>
            </a:r>
            <a:endParaRPr lang="ru-RU" sz="7200" dirty="0"/>
          </a:p>
        </p:txBody>
      </p:sp>
      <p:sp>
        <p:nvSpPr>
          <p:cNvPr id="3" name="Содержимое 2"/>
          <p:cNvSpPr>
            <a:spLocks noGrp="1"/>
          </p:cNvSpPr>
          <p:nvPr>
            <p:ph sz="quarter" idx="1"/>
          </p:nvPr>
        </p:nvSpPr>
        <p:spPr>
          <a:xfrm>
            <a:off x="457200" y="1340768"/>
            <a:ext cx="7467600" cy="1872208"/>
          </a:xfrm>
        </p:spPr>
        <p:txBody>
          <a:bodyPr>
            <a:normAutofit fontScale="92500"/>
          </a:bodyPr>
          <a:lstStyle/>
          <a:p>
            <a:r>
              <a:rPr lang="en-US" dirty="0" smtClean="0"/>
              <a:t>A typical British meal for dinner is "</a:t>
            </a:r>
            <a:r>
              <a:rPr lang="en-US" b="1" dirty="0" smtClean="0"/>
              <a:t>meat and two </a:t>
            </a:r>
            <a:r>
              <a:rPr lang="en-US" b="1" dirty="0" err="1" smtClean="0"/>
              <a:t>veg</a:t>
            </a:r>
            <a:r>
              <a:rPr lang="en-US" b="1" dirty="0" smtClean="0"/>
              <a:t>"</a:t>
            </a:r>
            <a:r>
              <a:rPr lang="en-US" dirty="0" smtClean="0"/>
              <a:t>. We put hot brown gravy, (traditionally made from the juices of the roast meat, but more often today from a packet!) on the meat and usually the vegetables. One of the vegetables is almost always potatoes.</a:t>
            </a:r>
            <a:endParaRPr lang="ru-RU" dirty="0"/>
          </a:p>
        </p:txBody>
      </p:sp>
      <p:pic>
        <p:nvPicPr>
          <p:cNvPr id="4" name="Рисунок 3" descr="brusse.jpg"/>
          <p:cNvPicPr>
            <a:picLocks noChangeAspect="1"/>
          </p:cNvPicPr>
          <p:nvPr/>
        </p:nvPicPr>
        <p:blipFill>
          <a:blip r:embed="rId2" cstate="print"/>
          <a:stretch>
            <a:fillRect/>
          </a:stretch>
        </p:blipFill>
        <p:spPr>
          <a:xfrm>
            <a:off x="179512" y="3356992"/>
            <a:ext cx="2880320" cy="2592288"/>
          </a:xfrm>
          <a:prstGeom prst="rect">
            <a:avLst/>
          </a:prstGeom>
          <a:ln>
            <a:noFill/>
          </a:ln>
          <a:effectLst>
            <a:softEdge rad="112500"/>
          </a:effectLst>
        </p:spPr>
      </p:pic>
      <p:pic>
        <p:nvPicPr>
          <p:cNvPr id="5" name="Рисунок 4" descr="carrots.jpg"/>
          <p:cNvPicPr>
            <a:picLocks noChangeAspect="1"/>
          </p:cNvPicPr>
          <p:nvPr/>
        </p:nvPicPr>
        <p:blipFill>
          <a:blip r:embed="rId3" cstate="print"/>
          <a:stretch>
            <a:fillRect/>
          </a:stretch>
        </p:blipFill>
        <p:spPr>
          <a:xfrm>
            <a:off x="3059832" y="3356992"/>
            <a:ext cx="2592288" cy="2592288"/>
          </a:xfrm>
          <a:prstGeom prst="rect">
            <a:avLst/>
          </a:prstGeom>
          <a:ln>
            <a:noFill/>
          </a:ln>
          <a:effectLst>
            <a:softEdge rad="112500"/>
          </a:effectLst>
        </p:spPr>
      </p:pic>
      <p:pic>
        <p:nvPicPr>
          <p:cNvPr id="6" name="Рисунок 5" descr="roastpots.jpg"/>
          <p:cNvPicPr>
            <a:picLocks noChangeAspect="1"/>
          </p:cNvPicPr>
          <p:nvPr/>
        </p:nvPicPr>
        <p:blipFill>
          <a:blip r:embed="rId4" cstate="print"/>
          <a:stretch>
            <a:fillRect/>
          </a:stretch>
        </p:blipFill>
        <p:spPr>
          <a:xfrm>
            <a:off x="5652120" y="3356992"/>
            <a:ext cx="2736304" cy="2592288"/>
          </a:xfrm>
          <a:prstGeom prst="rect">
            <a:avLst/>
          </a:prstGeom>
          <a:ln>
            <a:noFill/>
          </a:ln>
          <a:effectLst>
            <a:softEdge rad="112500"/>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roastlamb.jpg"/>
          <p:cNvPicPr>
            <a:picLocks noChangeAspect="1"/>
          </p:cNvPicPr>
          <p:nvPr/>
        </p:nvPicPr>
        <p:blipFill>
          <a:blip r:embed="rId2" cstate="print"/>
          <a:stretch>
            <a:fillRect/>
          </a:stretch>
        </p:blipFill>
        <p:spPr>
          <a:xfrm>
            <a:off x="971600" y="2276872"/>
            <a:ext cx="6552728" cy="4581128"/>
          </a:xfrm>
          <a:prstGeom prst="rect">
            <a:avLst/>
          </a:prstGeom>
          <a:ln>
            <a:noFill/>
          </a:ln>
          <a:effectLst>
            <a:softEdge rad="112500"/>
          </a:effectLst>
        </p:spPr>
      </p:pic>
      <p:sp>
        <p:nvSpPr>
          <p:cNvPr id="2" name="Заголовок 1"/>
          <p:cNvSpPr>
            <a:spLocks noGrp="1"/>
          </p:cNvSpPr>
          <p:nvPr>
            <p:ph type="title"/>
          </p:nvPr>
        </p:nvSpPr>
        <p:spPr/>
        <p:txBody>
          <a:bodyPr>
            <a:noAutofit/>
          </a:bodyPr>
          <a:lstStyle/>
          <a:p>
            <a:r>
              <a:rPr lang="en-US" sz="4800" b="1" dirty="0" smtClean="0"/>
              <a:t>The Sunday Roast Dinner</a:t>
            </a:r>
            <a:endParaRPr lang="ru-RU" sz="4800" dirty="0"/>
          </a:p>
        </p:txBody>
      </p:sp>
      <p:sp>
        <p:nvSpPr>
          <p:cNvPr id="3" name="Содержимое 2"/>
          <p:cNvSpPr>
            <a:spLocks noGrp="1"/>
          </p:cNvSpPr>
          <p:nvPr>
            <p:ph sz="quarter" idx="1"/>
          </p:nvPr>
        </p:nvSpPr>
        <p:spPr/>
        <p:txBody>
          <a:bodyPr/>
          <a:lstStyle/>
          <a:p>
            <a:r>
              <a:rPr lang="en-US" dirty="0" smtClean="0"/>
              <a:t>Sunday lunch time is a typical time to eat the traditional Sunday Roast.</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
            </a:r>
            <a:br>
              <a:rPr lang="en-US" dirty="0" smtClean="0"/>
            </a:br>
            <a:endParaRPr lang="ru-RU" dirty="0"/>
          </a:p>
        </p:txBody>
      </p:sp>
      <p:sp>
        <p:nvSpPr>
          <p:cNvPr id="3" name="Содержимое 2"/>
          <p:cNvSpPr>
            <a:spLocks noGrp="1"/>
          </p:cNvSpPr>
          <p:nvPr>
            <p:ph sz="quarter" idx="1"/>
          </p:nvPr>
        </p:nvSpPr>
        <p:spPr>
          <a:xfrm>
            <a:off x="323528" y="188640"/>
            <a:ext cx="7601272" cy="6285312"/>
          </a:xfrm>
        </p:spPr>
        <p:txBody>
          <a:bodyPr/>
          <a:lstStyle/>
          <a:p>
            <a:r>
              <a:rPr lang="en-US" dirty="0" smtClean="0"/>
              <a:t>Traditionally it consists of roast meat, (cooked in the oven for about two hours), two different kinds of vegetables and potatoes with a Yorkshire pudding. The most common joints are beef, lamb or pork; </a:t>
            </a:r>
            <a:r>
              <a:rPr lang="en-US" dirty="0" smtClean="0"/>
              <a:t>chicken </a:t>
            </a:r>
            <a:r>
              <a:rPr lang="en-US" dirty="0" smtClean="0"/>
              <a:t>is </a:t>
            </a:r>
            <a:r>
              <a:rPr lang="en-US" dirty="0" smtClean="0"/>
              <a:t>also </a:t>
            </a:r>
            <a:r>
              <a:rPr lang="en-US" dirty="0" smtClean="0"/>
              <a:t>popular</a:t>
            </a:r>
            <a:r>
              <a:rPr lang="en-US" dirty="0" smtClean="0"/>
              <a:t>.</a:t>
            </a:r>
          </a:p>
          <a:p>
            <a:endParaRPr lang="en-US" dirty="0" smtClean="0"/>
          </a:p>
          <a:p>
            <a:endParaRPr lang="ru-RU" dirty="0"/>
          </a:p>
        </p:txBody>
      </p:sp>
      <p:pic>
        <p:nvPicPr>
          <p:cNvPr id="4" name="Рисунок 3" descr="lamb.jpg"/>
          <p:cNvPicPr>
            <a:picLocks noChangeAspect="1"/>
          </p:cNvPicPr>
          <p:nvPr/>
        </p:nvPicPr>
        <p:blipFill>
          <a:blip r:embed="rId2" cstate="print"/>
          <a:stretch>
            <a:fillRect/>
          </a:stretch>
        </p:blipFill>
        <p:spPr>
          <a:xfrm>
            <a:off x="1043608" y="2132856"/>
            <a:ext cx="6552728" cy="4464496"/>
          </a:xfrm>
          <a:prstGeom prst="rect">
            <a:avLst/>
          </a:prstGeom>
          <a:ln>
            <a:noFill/>
          </a:ln>
          <a:effectLst>
            <a:softEdge rad="112500"/>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778098"/>
          </a:xfrm>
        </p:spPr>
        <p:txBody>
          <a:bodyPr>
            <a:normAutofit/>
          </a:bodyPr>
          <a:lstStyle/>
          <a:p>
            <a:r>
              <a:rPr lang="en-US" sz="4000" dirty="0" smtClean="0"/>
              <a:t>Main meal dishes in England</a:t>
            </a:r>
            <a:endParaRPr lang="ru-RU" sz="4000" dirty="0"/>
          </a:p>
        </p:txBody>
      </p:sp>
      <p:pic>
        <p:nvPicPr>
          <p:cNvPr id="4" name="Содержимое 3" descr="yorshire.jpg"/>
          <p:cNvPicPr>
            <a:picLocks noGrp="1" noChangeAspect="1"/>
          </p:cNvPicPr>
          <p:nvPr>
            <p:ph sz="quarter" idx="1"/>
          </p:nvPr>
        </p:nvPicPr>
        <p:blipFill>
          <a:blip r:embed="rId2" cstate="print"/>
          <a:stretch>
            <a:fillRect/>
          </a:stretch>
        </p:blipFill>
        <p:spPr>
          <a:xfrm>
            <a:off x="251520" y="1124744"/>
            <a:ext cx="4608512" cy="4032448"/>
          </a:xfrm>
        </p:spPr>
      </p:pic>
      <p:pic>
        <p:nvPicPr>
          <p:cNvPr id="5" name="Рисунок 4" descr="toadinthehole.jpg"/>
          <p:cNvPicPr>
            <a:picLocks noChangeAspect="1"/>
          </p:cNvPicPr>
          <p:nvPr/>
        </p:nvPicPr>
        <p:blipFill>
          <a:blip r:embed="rId3" cstate="print"/>
          <a:stretch>
            <a:fillRect/>
          </a:stretch>
        </p:blipFill>
        <p:spPr>
          <a:xfrm>
            <a:off x="4716016" y="2204864"/>
            <a:ext cx="3960440" cy="4464496"/>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14</TotalTime>
  <Words>285</Words>
  <Application>Microsoft Office PowerPoint</Application>
  <PresentationFormat>Экран (4:3)</PresentationFormat>
  <Paragraphs>31</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Эркер</vt:lpstr>
      <vt:lpstr>British          meals</vt:lpstr>
      <vt:lpstr>Meal Times</vt:lpstr>
      <vt:lpstr>BREAKFAST</vt:lpstr>
      <vt:lpstr>The traditional English breakfast</vt:lpstr>
      <vt:lpstr>LUNCH</vt:lpstr>
      <vt:lpstr>DINNER</vt:lpstr>
      <vt:lpstr>The Sunday Roast Dinner</vt:lpstr>
      <vt:lpstr> </vt:lpstr>
      <vt:lpstr>Main meal dishes in England</vt:lpstr>
      <vt:lpstr>Слайд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British          meals</dc:title>
  <dc:creator>Yulya</dc:creator>
  <cp:lastModifiedBy>Yulya</cp:lastModifiedBy>
  <cp:revision>3</cp:revision>
  <dcterms:created xsi:type="dcterms:W3CDTF">2013-01-26T14:34:54Z</dcterms:created>
  <dcterms:modified xsi:type="dcterms:W3CDTF">2013-01-26T15:00:05Z</dcterms:modified>
</cp:coreProperties>
</file>