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Історія дослідження генів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3933056"/>
            <a:ext cx="3632448" cy="1440159"/>
          </a:xfrm>
        </p:spPr>
        <p:txBody>
          <a:bodyPr/>
          <a:lstStyle/>
          <a:p>
            <a:r>
              <a:rPr lang="uk-UA" dirty="0" smtClean="0"/>
              <a:t>Роботу виконала </a:t>
            </a:r>
          </a:p>
          <a:p>
            <a:r>
              <a:rPr lang="uk-UA" dirty="0" smtClean="0"/>
              <a:t>учениця </a:t>
            </a:r>
            <a:r>
              <a:rPr lang="en-US" dirty="0" smtClean="0"/>
              <a:t>IV</a:t>
            </a:r>
            <a:r>
              <a:rPr lang="ru-RU" dirty="0" smtClean="0"/>
              <a:t>-Б </a:t>
            </a:r>
            <a:r>
              <a:rPr lang="uk-UA" dirty="0" smtClean="0"/>
              <a:t>курсу</a:t>
            </a:r>
          </a:p>
          <a:p>
            <a:r>
              <a:rPr lang="uk-UA" dirty="0" smtClean="0"/>
              <a:t> Гаркавенко Анна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214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5256584" cy="554461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/>
              <a:t>В 1854 </a:t>
            </a:r>
            <a:r>
              <a:rPr lang="ru-RU" dirty="0" err="1"/>
              <a:t>Ґреґор</a:t>
            </a:r>
            <a:r>
              <a:rPr lang="ru-RU" dirty="0"/>
              <a:t> Мендель </a:t>
            </a:r>
            <a:r>
              <a:rPr lang="ru-RU" dirty="0" err="1"/>
              <a:t>розпочав</a:t>
            </a:r>
            <a:r>
              <a:rPr lang="ru-RU" dirty="0"/>
              <a:t> </a:t>
            </a:r>
            <a:r>
              <a:rPr lang="ru-RU" dirty="0" err="1"/>
              <a:t>серію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на </a:t>
            </a:r>
            <a:r>
              <a:rPr lang="ru-RU" dirty="0" err="1"/>
              <a:t>насінні</a:t>
            </a:r>
            <a:r>
              <a:rPr lang="ru-RU" dirty="0"/>
              <a:t> гороху, з метою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закономірність</a:t>
            </a:r>
            <a:r>
              <a:rPr lang="ru-RU" dirty="0"/>
              <a:t> </a:t>
            </a:r>
            <a:r>
              <a:rPr lang="ru-RU" dirty="0" err="1"/>
              <a:t>спадкової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запропонував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до </a:t>
            </a:r>
            <a:r>
              <a:rPr lang="ru-RU" dirty="0" err="1"/>
              <a:t>нащадків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по </a:t>
            </a:r>
            <a:r>
              <a:rPr lang="ru-RU" dirty="0" err="1"/>
              <a:t>схрещуванню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дійшов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домінантні</a:t>
            </a:r>
            <a:r>
              <a:rPr lang="ru-RU" dirty="0"/>
              <a:t> та </a:t>
            </a:r>
            <a:r>
              <a:rPr lang="ru-RU" dirty="0" err="1"/>
              <a:t>рецесивні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гіпотезу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 </a:t>
            </a:r>
            <a:r>
              <a:rPr lang="ru-RU" dirty="0" err="1"/>
              <a:t>гомозиготні</a:t>
            </a:r>
            <a:r>
              <a:rPr lang="ru-RU" dirty="0"/>
              <a:t> </a:t>
            </a:r>
            <a:r>
              <a:rPr lang="ru-RU" dirty="0" smtClean="0"/>
              <a:t>та </a:t>
            </a:r>
            <a:r>
              <a:rPr lang="ru-RU" dirty="0" err="1" smtClean="0"/>
              <a:t>гетерозиготні</a:t>
            </a:r>
            <a:r>
              <a:rPr lang="ru-RU" dirty="0" smtClean="0"/>
              <a:t> </a:t>
            </a:r>
            <a:r>
              <a:rPr lang="ru-RU" dirty="0" err="1" smtClean="0"/>
              <a:t>стани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заклав фундамент для </a:t>
            </a:r>
            <a:r>
              <a:rPr lang="ru-RU" dirty="0" err="1" smtClean="0"/>
              <a:t>розпізнавання</a:t>
            </a:r>
            <a:r>
              <a:rPr lang="ru-RU" dirty="0"/>
              <a:t> </a:t>
            </a:r>
            <a:r>
              <a:rPr lang="ru-RU" dirty="0" err="1" smtClean="0"/>
              <a:t>відмінності</a:t>
            </a:r>
            <a:r>
              <a:rPr lang="ru-RU" dirty="0"/>
              <a:t> генотипу та фенотипу.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сформульовані</a:t>
            </a:r>
            <a:r>
              <a:rPr lang="ru-RU" dirty="0"/>
              <a:t> в законах Менделя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1900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роком "</a:t>
            </a:r>
            <a:r>
              <a:rPr lang="ru-RU" dirty="0" err="1"/>
              <a:t>перевідкриття</a:t>
            </a:r>
            <a:r>
              <a:rPr lang="ru-RU" dirty="0"/>
              <a:t>" </a:t>
            </a:r>
            <a:r>
              <a:rPr lang="ru-RU" dirty="0" err="1"/>
              <a:t>законів</a:t>
            </a:r>
            <a:r>
              <a:rPr lang="ru-RU" dirty="0"/>
              <a:t> Менделя, коли </a:t>
            </a:r>
            <a:r>
              <a:rPr lang="ru-RU" dirty="0" err="1"/>
              <a:t>ботаніки</a:t>
            </a:r>
            <a:r>
              <a:rPr lang="ru-RU" dirty="0"/>
              <a:t> </a:t>
            </a:r>
            <a:r>
              <a:rPr lang="ru-RU" dirty="0" err="1"/>
              <a:t>Хуго</a:t>
            </a:r>
            <a:r>
              <a:rPr lang="ru-RU" dirty="0"/>
              <a:t> де </a:t>
            </a:r>
            <a:r>
              <a:rPr lang="ru-RU" dirty="0" err="1"/>
              <a:t>Фріз</a:t>
            </a:r>
            <a:r>
              <a:rPr lang="ru-RU" dirty="0"/>
              <a:t>, </a:t>
            </a:r>
            <a:r>
              <a:rPr lang="ru-RU" dirty="0" err="1"/>
              <a:t>Еріх</a:t>
            </a:r>
            <a:r>
              <a:rPr lang="ru-RU" dirty="0"/>
              <a:t> Чермак та Карл </a:t>
            </a:r>
            <a:r>
              <a:rPr lang="ru-RU" dirty="0" err="1"/>
              <a:t>Корренс</a:t>
            </a:r>
            <a:r>
              <a:rPr lang="ru-RU" dirty="0"/>
              <a:t> </a:t>
            </a:r>
            <a:r>
              <a:rPr lang="ru-RU" dirty="0" err="1"/>
              <a:t>збагнули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кількісна</a:t>
            </a:r>
            <a:r>
              <a:rPr lang="ru-RU" dirty="0"/>
              <a:t> </a:t>
            </a:r>
            <a:r>
              <a:rPr lang="ru-RU" dirty="0" err="1"/>
              <a:t>закономірність</a:t>
            </a:r>
            <a:r>
              <a:rPr lang="ru-RU" dirty="0"/>
              <a:t> </a:t>
            </a:r>
            <a:r>
              <a:rPr lang="ru-RU" dirty="0" err="1"/>
              <a:t>успадкування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у </a:t>
            </a:r>
            <a:r>
              <a:rPr lang="ru-RU" dirty="0" err="1"/>
              <a:t>нащадків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78641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liza\Desktop\mendel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555" y="2636912"/>
            <a:ext cx="29337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6057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2924943"/>
            <a:ext cx="7524824" cy="35283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Термін</a:t>
            </a:r>
            <a:r>
              <a:rPr lang="ru-RU" dirty="0"/>
              <a:t> «ген»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запропонований</a:t>
            </a:r>
            <a:r>
              <a:rPr lang="ru-RU" dirty="0"/>
              <a:t> в 1909 </a:t>
            </a:r>
            <a:r>
              <a:rPr lang="ru-RU" dirty="0" err="1"/>
              <a:t>данським</a:t>
            </a:r>
            <a:r>
              <a:rPr lang="ru-RU" dirty="0"/>
              <a:t> </a:t>
            </a:r>
            <a:r>
              <a:rPr lang="ru-RU" dirty="0" err="1"/>
              <a:t>ученим</a:t>
            </a:r>
            <a:r>
              <a:rPr lang="ru-RU" dirty="0"/>
              <a:t> </a:t>
            </a:r>
            <a:r>
              <a:rPr lang="ru-RU" dirty="0" err="1"/>
              <a:t>Вільгельмом</a:t>
            </a:r>
            <a:r>
              <a:rPr lang="ru-RU" dirty="0"/>
              <a:t> </a:t>
            </a:r>
            <a:r>
              <a:rPr lang="ru-RU" dirty="0" err="1"/>
              <a:t>Йохансеном</a:t>
            </a:r>
            <a:r>
              <a:rPr lang="ru-RU" dirty="0"/>
              <a:t> для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спадкоємного</a:t>
            </a:r>
            <a:r>
              <a:rPr lang="ru-RU" dirty="0"/>
              <a:t> фактора. Очевидно,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похідний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слова </a:t>
            </a:r>
            <a:r>
              <a:rPr lang="ru-RU" i="1" dirty="0"/>
              <a:t>генетика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в 1905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запропонований</a:t>
            </a:r>
            <a:r>
              <a:rPr lang="ru-RU" dirty="0"/>
              <a:t> </a:t>
            </a:r>
            <a:r>
              <a:rPr lang="ru-RU" dirty="0" err="1"/>
              <a:t>Вільямом</a:t>
            </a:r>
            <a:r>
              <a:rPr lang="ru-RU" dirty="0"/>
              <a:t> </a:t>
            </a:r>
            <a:r>
              <a:rPr lang="ru-RU" dirty="0" err="1"/>
              <a:t>Бетсоном</a:t>
            </a:r>
            <a:r>
              <a:rPr lang="ru-RU" dirty="0"/>
              <a:t> з </a:t>
            </a:r>
            <a:r>
              <a:rPr lang="ru-RU" dirty="0" err="1"/>
              <a:t>грецької</a:t>
            </a:r>
            <a:r>
              <a:rPr lang="ru-RU" dirty="0"/>
              <a:t> </a:t>
            </a:r>
            <a:r>
              <a:rPr lang="ru-RU" i="1" dirty="0" err="1"/>
              <a:t>genetikos</a:t>
            </a:r>
            <a:r>
              <a:rPr lang="ru-RU" dirty="0"/>
              <a:t>. На той час </a:t>
            </a:r>
            <a:r>
              <a:rPr lang="ru-RU" dirty="0" err="1"/>
              <a:t>хімічна</a:t>
            </a:r>
            <a:r>
              <a:rPr lang="ru-RU" dirty="0"/>
              <a:t> природа гену </a:t>
            </a:r>
            <a:r>
              <a:rPr lang="ru-RU" dirty="0" err="1"/>
              <a:t>залишалась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невідомою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 </a:t>
            </a:r>
            <a:r>
              <a:rPr lang="ru-RU" dirty="0" err="1"/>
              <a:t>хромосоми</a:t>
            </a:r>
            <a:r>
              <a:rPr lang="ru-RU" dirty="0"/>
              <a:t> на той час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описані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в 1910 </a:t>
            </a:r>
            <a:r>
              <a:rPr lang="ru-RU" dirty="0" err="1"/>
              <a:t>році</a:t>
            </a:r>
            <a:r>
              <a:rPr lang="ru-RU" dirty="0"/>
              <a:t> роботами Томаса Моргана </a:t>
            </a:r>
            <a:r>
              <a:rPr lang="ru-RU" dirty="0" err="1"/>
              <a:t>було</a:t>
            </a:r>
            <a:r>
              <a:rPr lang="ru-RU" dirty="0"/>
              <a:t> доведено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хромосомами і </a:t>
            </a:r>
            <a:r>
              <a:rPr lang="ru-RU" dirty="0" err="1"/>
              <a:t>спадковістю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2050" name="Picture 2" descr="C:\Users\liza\Desktop\764781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2656"/>
            <a:ext cx="345638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823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4824536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Томас Морган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переконаний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спадковість</a:t>
            </a:r>
            <a:r>
              <a:rPr lang="ru-RU" dirty="0"/>
              <a:t> не 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матеріальним</a:t>
            </a:r>
            <a:r>
              <a:rPr lang="ru-RU" dirty="0"/>
              <a:t> </a:t>
            </a:r>
            <a:r>
              <a:rPr lang="ru-RU" dirty="0" err="1"/>
              <a:t>носієм</a:t>
            </a:r>
            <a:r>
              <a:rPr lang="ru-RU" dirty="0"/>
              <a:t> і </a:t>
            </a:r>
            <a:r>
              <a:rPr lang="ru-RU" dirty="0" err="1"/>
              <a:t>спробував</a:t>
            </a:r>
            <a:r>
              <a:rPr lang="ru-RU" dirty="0"/>
              <a:t> </a:t>
            </a:r>
            <a:r>
              <a:rPr lang="ru-RU" dirty="0" err="1"/>
              <a:t>заперечити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Менделя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. </a:t>
            </a:r>
            <a:r>
              <a:rPr lang="ru-RU" dirty="0" err="1"/>
              <a:t>Натомість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зворотного</a:t>
            </a:r>
            <a:r>
              <a:rPr lang="ru-RU" dirty="0"/>
              <a:t>: остаточно </a:t>
            </a:r>
            <a:r>
              <a:rPr lang="ru-RU" dirty="0" err="1"/>
              <a:t>довів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на хромосомах,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матеріальним</a:t>
            </a:r>
            <a:r>
              <a:rPr lang="ru-RU" dirty="0"/>
              <a:t> </a:t>
            </a:r>
            <a:r>
              <a:rPr lang="ru-RU" dirty="0" err="1"/>
              <a:t>носієм</a:t>
            </a:r>
            <a:r>
              <a:rPr lang="ru-RU" dirty="0"/>
              <a:t> </a:t>
            </a:r>
            <a:r>
              <a:rPr lang="ru-RU" dirty="0" err="1"/>
              <a:t>спадкової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/>
              <a:t>сформульована</a:t>
            </a:r>
            <a:r>
              <a:rPr lang="ru-RU" dirty="0"/>
              <a:t> </a:t>
            </a:r>
            <a:r>
              <a:rPr lang="ru-RU" dirty="0" err="1"/>
              <a:t>хромосомна</a:t>
            </a:r>
            <a:r>
              <a:rPr lang="ru-RU" dirty="0"/>
              <a:t> </a:t>
            </a:r>
            <a:r>
              <a:rPr lang="ru-RU" dirty="0" err="1" smtClean="0"/>
              <a:t>теорія</a:t>
            </a:r>
            <a:r>
              <a:rPr lang="ru-RU" dirty="0" smtClean="0"/>
              <a:t> </a:t>
            </a:r>
            <a:r>
              <a:rPr lang="ru-RU" dirty="0" err="1"/>
              <a:t>спадковості</a:t>
            </a:r>
            <a:r>
              <a:rPr lang="ru-RU" dirty="0"/>
              <a:t>. Разом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науковцями</a:t>
            </a:r>
            <a:r>
              <a:rPr lang="ru-RU" dirty="0"/>
              <a:t> Томасу Моргану </a:t>
            </a:r>
            <a:r>
              <a:rPr lang="ru-RU" dirty="0" err="1"/>
              <a:t>також</a:t>
            </a:r>
            <a:r>
              <a:rPr lang="ru-RU" dirty="0"/>
              <a:t> вдалось </a:t>
            </a:r>
            <a:r>
              <a:rPr lang="ru-RU" dirty="0" err="1"/>
              <a:t>побудувати</a:t>
            </a:r>
            <a:r>
              <a:rPr lang="ru-RU" dirty="0"/>
              <a:t> першу </a:t>
            </a:r>
            <a:r>
              <a:rPr lang="ru-RU" dirty="0" err="1"/>
              <a:t>генетичну</a:t>
            </a:r>
            <a:r>
              <a:rPr lang="ru-RU" dirty="0"/>
              <a:t> карту.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мікроскопом</a:t>
            </a:r>
            <a:r>
              <a:rPr lang="ru-RU" dirty="0"/>
              <a:t> на той час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спостерігали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ділянками</a:t>
            </a:r>
            <a:r>
              <a:rPr lang="ru-RU" dirty="0"/>
              <a:t> хромосом, </a:t>
            </a:r>
            <a:r>
              <a:rPr lang="ru-RU" dirty="0" err="1"/>
              <a:t>кросинговер</a:t>
            </a:r>
            <a:r>
              <a:rPr lang="ru-RU" dirty="0"/>
              <a:t>, то </a:t>
            </a:r>
            <a:r>
              <a:rPr lang="ru-RU" dirty="0" err="1"/>
              <a:t>розрахували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два </a:t>
            </a:r>
            <a:r>
              <a:rPr lang="ru-RU" dirty="0" err="1"/>
              <a:t>гени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один до одного,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частота </a:t>
            </a:r>
            <a:r>
              <a:rPr lang="ru-RU" dirty="0" err="1"/>
              <a:t>потрапляння</a:t>
            </a:r>
            <a:r>
              <a:rPr lang="ru-RU" dirty="0"/>
              <a:t> на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</a:t>
            </a:r>
            <a:r>
              <a:rPr lang="ru-RU" dirty="0" err="1"/>
              <a:t>гомологічної</a:t>
            </a:r>
            <a:r>
              <a:rPr lang="ru-RU" dirty="0"/>
              <a:t> </a:t>
            </a:r>
            <a:r>
              <a:rPr lang="ru-RU" dirty="0" err="1"/>
              <a:t>хромосоми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кросинговеру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Стало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розрахувати</a:t>
            </a:r>
            <a:r>
              <a:rPr lang="ru-RU" dirty="0"/>
              <a:t>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генами на </a:t>
            </a:r>
            <a:r>
              <a:rPr lang="ru-RU" dirty="0" err="1"/>
              <a:t>хромосомі</a:t>
            </a:r>
            <a:r>
              <a:rPr lang="ru-RU" dirty="0"/>
              <a:t>, яка </a:t>
            </a:r>
            <a:r>
              <a:rPr lang="ru-RU" dirty="0" err="1"/>
              <a:t>розраховується</a:t>
            </a:r>
            <a:r>
              <a:rPr lang="ru-RU" dirty="0"/>
              <a:t> в </a:t>
            </a:r>
            <a:r>
              <a:rPr lang="ru-RU" dirty="0" err="1"/>
              <a:t>сантиморганах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3074" name="Picture 2" descr="C:\Users\liza\Desktop\734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052736"/>
            <a:ext cx="316835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145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95936" y="548680"/>
            <a:ext cx="5112568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В 1927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 Германа Мюллера по </a:t>
            </a:r>
            <a:r>
              <a:rPr lang="ru-RU" dirty="0" err="1"/>
              <a:t>опроміненню</a:t>
            </a:r>
            <a:r>
              <a:rPr lang="ru-RU" dirty="0"/>
              <a:t> </a:t>
            </a:r>
            <a:r>
              <a:rPr lang="ru-RU" dirty="0" err="1"/>
              <a:t>дрозофіл</a:t>
            </a:r>
            <a:r>
              <a:rPr lang="ru-RU" dirty="0"/>
              <a:t> </a:t>
            </a:r>
            <a:r>
              <a:rPr lang="ru-RU" dirty="0" err="1"/>
              <a:t>рентгенівським</a:t>
            </a:r>
            <a:r>
              <a:rPr lang="ru-RU" dirty="0"/>
              <a:t> </a:t>
            </a:r>
            <a:r>
              <a:rPr lang="ru-RU" dirty="0" err="1"/>
              <a:t>випроміненням</a:t>
            </a:r>
            <a:r>
              <a:rPr lang="ru-RU" dirty="0"/>
              <a:t> показали </a:t>
            </a:r>
            <a:r>
              <a:rPr lang="ru-RU" dirty="0" err="1"/>
              <a:t>кількісну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дозою і </a:t>
            </a:r>
            <a:r>
              <a:rPr lang="ru-RU" dirty="0" err="1"/>
              <a:t>мутагенним</a:t>
            </a:r>
            <a:r>
              <a:rPr lang="ru-RU" dirty="0"/>
              <a:t> </a:t>
            </a:r>
            <a:r>
              <a:rPr lang="ru-RU" dirty="0" err="1"/>
              <a:t>ефектом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остаточно довело факт,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 є </a:t>
            </a:r>
            <a:r>
              <a:rPr lang="ru-RU" dirty="0" err="1"/>
              <a:t>фізичним</a:t>
            </a:r>
            <a:r>
              <a:rPr lang="ru-RU" dirty="0"/>
              <a:t> </a:t>
            </a:r>
            <a:r>
              <a:rPr lang="ru-RU" dirty="0" err="1"/>
              <a:t>об'єктами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ззовні</a:t>
            </a:r>
            <a:r>
              <a:rPr lang="ru-RU" dirty="0"/>
              <a:t>. </a:t>
            </a:r>
            <a:r>
              <a:rPr lang="ru-RU" dirty="0" err="1"/>
              <a:t>Термін</a:t>
            </a:r>
            <a:r>
              <a:rPr lang="ru-RU" dirty="0"/>
              <a:t> </a:t>
            </a:r>
            <a:r>
              <a:rPr lang="ru-RU" dirty="0" err="1"/>
              <a:t>мутація</a:t>
            </a:r>
            <a:r>
              <a:rPr lang="ru-RU" dirty="0"/>
              <a:t> </a:t>
            </a:r>
            <a:r>
              <a:rPr lang="ru-RU" dirty="0" err="1"/>
              <a:t>ввійшов</a:t>
            </a:r>
            <a:r>
              <a:rPr lang="ru-RU" dirty="0"/>
              <a:t> в </a:t>
            </a:r>
            <a:r>
              <a:rPr lang="ru-RU" dirty="0" err="1"/>
              <a:t>науковий</a:t>
            </a:r>
            <a:r>
              <a:rPr lang="ru-RU" dirty="0"/>
              <a:t> лексикон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В 1928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Фредерік</a:t>
            </a:r>
            <a:r>
              <a:rPr lang="ru-RU" dirty="0"/>
              <a:t> </a:t>
            </a:r>
            <a:r>
              <a:rPr lang="ru-RU" dirty="0" err="1"/>
              <a:t>Гріффіт</a:t>
            </a:r>
            <a:r>
              <a:rPr lang="ru-RU" dirty="0"/>
              <a:t> </a:t>
            </a:r>
            <a:r>
              <a:rPr lang="ru-RU" dirty="0" err="1"/>
              <a:t>встановив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передаватись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одних </a:t>
            </a:r>
            <a:r>
              <a:rPr lang="ru-RU" dirty="0" err="1"/>
              <a:t>організмів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. </a:t>
            </a:r>
            <a:r>
              <a:rPr lang="ru-RU" dirty="0" err="1"/>
              <a:t>Живий</a:t>
            </a:r>
            <a:r>
              <a:rPr lang="ru-RU" dirty="0"/>
              <a:t> </a:t>
            </a:r>
            <a:r>
              <a:rPr lang="ru-RU" dirty="0" err="1"/>
              <a:t>невірулентний</a:t>
            </a:r>
            <a:r>
              <a:rPr lang="ru-RU" dirty="0"/>
              <a:t> </a:t>
            </a:r>
            <a:r>
              <a:rPr lang="ru-RU" dirty="0" err="1"/>
              <a:t>штам</a:t>
            </a:r>
            <a:r>
              <a:rPr lang="ru-RU" dirty="0"/>
              <a:t> </a:t>
            </a:r>
            <a:r>
              <a:rPr lang="en-US" dirty="0"/>
              <a:t>Streptococcus </a:t>
            </a:r>
            <a:r>
              <a:rPr lang="en-US" dirty="0" err="1"/>
              <a:t>pneumoniae</a:t>
            </a:r>
            <a:r>
              <a:rPr lang="en-US" dirty="0"/>
              <a:t> </a:t>
            </a:r>
            <a:r>
              <a:rPr lang="ru-RU" dirty="0"/>
              <a:t>при </a:t>
            </a:r>
            <a:r>
              <a:rPr lang="ru-RU" dirty="0" err="1"/>
              <a:t>змішуванні</a:t>
            </a:r>
            <a:r>
              <a:rPr lang="ru-RU" dirty="0"/>
              <a:t> з </a:t>
            </a:r>
            <a:r>
              <a:rPr lang="ru-RU" dirty="0" err="1"/>
              <a:t>вбитим</a:t>
            </a:r>
            <a:r>
              <a:rPr lang="ru-RU" dirty="0"/>
              <a:t> </a:t>
            </a:r>
            <a:r>
              <a:rPr lang="ru-RU" dirty="0" err="1"/>
              <a:t>вірулентним</a:t>
            </a:r>
            <a:r>
              <a:rPr lang="ru-RU" dirty="0"/>
              <a:t> </a:t>
            </a:r>
            <a:r>
              <a:rPr lang="ru-RU" dirty="0" err="1"/>
              <a:t>штамом</a:t>
            </a:r>
            <a:r>
              <a:rPr lang="ru-RU" dirty="0"/>
              <a:t> </a:t>
            </a:r>
            <a:r>
              <a:rPr lang="ru-RU" dirty="0" err="1"/>
              <a:t>набував</a:t>
            </a:r>
            <a:r>
              <a:rPr lang="ru-RU" dirty="0"/>
              <a:t> </a:t>
            </a:r>
            <a:r>
              <a:rPr lang="ru-RU" dirty="0" err="1"/>
              <a:t>вірулентних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1944 </a:t>
            </a:r>
            <a:r>
              <a:rPr lang="ru-RU" dirty="0" err="1"/>
              <a:t>році</a:t>
            </a:r>
            <a:r>
              <a:rPr lang="ru-RU" dirty="0"/>
              <a:t> Освальдом </a:t>
            </a:r>
            <a:r>
              <a:rPr lang="ru-RU" dirty="0" err="1"/>
              <a:t>Авері</a:t>
            </a:r>
            <a:r>
              <a:rPr lang="ru-RU" dirty="0"/>
              <a:t>, </a:t>
            </a:r>
            <a:r>
              <a:rPr lang="ru-RU" dirty="0" err="1"/>
              <a:t>Коліном</a:t>
            </a:r>
            <a:r>
              <a:rPr lang="ru-RU" dirty="0"/>
              <a:t> </a:t>
            </a:r>
            <a:r>
              <a:rPr lang="ru-RU" dirty="0" err="1"/>
              <a:t>Маклеодом</a:t>
            </a:r>
            <a:r>
              <a:rPr lang="ru-RU" dirty="0"/>
              <a:t> і </a:t>
            </a:r>
            <a:r>
              <a:rPr lang="ru-RU" dirty="0" err="1"/>
              <a:t>Маклін</a:t>
            </a:r>
            <a:r>
              <a:rPr lang="ru-RU" dirty="0"/>
              <a:t> </a:t>
            </a:r>
            <a:r>
              <a:rPr lang="ru-RU" dirty="0" err="1"/>
              <a:t>Маккарті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вірулентний</a:t>
            </a:r>
            <a:r>
              <a:rPr lang="ru-RU" dirty="0"/>
              <a:t> фактор </a:t>
            </a:r>
            <a:r>
              <a:rPr lang="ru-RU" dirty="0" err="1"/>
              <a:t>містився</a:t>
            </a:r>
            <a:r>
              <a:rPr lang="ru-RU" dirty="0"/>
              <a:t> в ДНК </a:t>
            </a:r>
            <a:r>
              <a:rPr lang="ru-RU" dirty="0" err="1"/>
              <a:t>вбитих</a:t>
            </a:r>
            <a:r>
              <a:rPr lang="ru-RU" dirty="0"/>
              <a:t> </a:t>
            </a:r>
            <a:r>
              <a:rPr lang="ru-RU" dirty="0" err="1"/>
              <a:t>бактерій</a:t>
            </a:r>
            <a:r>
              <a:rPr lang="ru-RU" dirty="0"/>
              <a:t>, а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генетичної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названо </a:t>
            </a:r>
            <a:r>
              <a:rPr lang="ru-RU" dirty="0" err="1"/>
              <a:t>трансформацією</a:t>
            </a:r>
            <a:r>
              <a:rPr lang="ru-RU" dirty="0"/>
              <a:t>. Остаточно доведено, </a:t>
            </a:r>
            <a:r>
              <a:rPr lang="ru-RU" dirty="0" err="1"/>
              <a:t>що</a:t>
            </a:r>
            <a:r>
              <a:rPr lang="ru-RU" dirty="0"/>
              <a:t> ДНК </a:t>
            </a:r>
            <a:r>
              <a:rPr lang="ru-RU" dirty="0" err="1"/>
              <a:t>носій</a:t>
            </a:r>
            <a:r>
              <a:rPr lang="ru-RU" dirty="0"/>
              <a:t> </a:t>
            </a:r>
            <a:r>
              <a:rPr lang="ru-RU" dirty="0" err="1"/>
              <a:t>генетичної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098" name="Picture 2" descr="C:\Users\liza\Desktop\54162279_dwgriffit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251904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iza\Desktop\muller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51235"/>
            <a:ext cx="2258062" cy="321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75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772816"/>
            <a:ext cx="7776863" cy="446449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/>
              <a:t>В 1941 </a:t>
            </a:r>
            <a:r>
              <a:rPr lang="ru-RU" dirty="0" err="1"/>
              <a:t>році</a:t>
            </a:r>
            <a:r>
              <a:rPr lang="ru-RU" dirty="0"/>
              <a:t> Джордж </a:t>
            </a:r>
            <a:r>
              <a:rPr lang="ru-RU" dirty="0" err="1"/>
              <a:t>Бідл</a:t>
            </a:r>
            <a:r>
              <a:rPr lang="ru-RU" dirty="0"/>
              <a:t> та </a:t>
            </a:r>
            <a:r>
              <a:rPr lang="ru-RU" dirty="0" err="1"/>
              <a:t>Едуард</a:t>
            </a:r>
            <a:r>
              <a:rPr lang="ru-RU" dirty="0"/>
              <a:t> </a:t>
            </a:r>
            <a:r>
              <a:rPr lang="ru-RU" dirty="0" err="1"/>
              <a:t>Тейтем</a:t>
            </a:r>
            <a:r>
              <a:rPr lang="ru-RU" dirty="0"/>
              <a:t> </a:t>
            </a:r>
            <a:r>
              <a:rPr lang="ru-RU" dirty="0" err="1"/>
              <a:t>встановили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дефекти</a:t>
            </a:r>
            <a:r>
              <a:rPr lang="ru-RU" dirty="0"/>
              <a:t> в </a:t>
            </a:r>
            <a:r>
              <a:rPr lang="ru-RU" dirty="0" err="1"/>
              <a:t>обміні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мутаціями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. </a:t>
            </a:r>
            <a:r>
              <a:rPr lang="ru-RU" dirty="0" err="1"/>
              <a:t>Сформульована</a:t>
            </a:r>
            <a:r>
              <a:rPr lang="ru-RU" dirty="0"/>
              <a:t> </a:t>
            </a:r>
            <a:r>
              <a:rPr lang="ru-RU" dirty="0" err="1"/>
              <a:t>концепція</a:t>
            </a:r>
            <a:r>
              <a:rPr lang="ru-RU" dirty="0"/>
              <a:t> "один ген - один </a:t>
            </a:r>
            <a:r>
              <a:rPr lang="ru-RU" dirty="0" err="1"/>
              <a:t>фенмент</a:t>
            </a:r>
            <a:r>
              <a:rPr lang="ru-RU" dirty="0"/>
              <a:t>", яка </a:t>
            </a:r>
            <a:r>
              <a:rPr lang="ru-RU" dirty="0" err="1"/>
              <a:t>пізніше</a:t>
            </a:r>
            <a:r>
              <a:rPr lang="ru-RU" dirty="0"/>
              <a:t> уточнилась до "один ген - один </a:t>
            </a:r>
            <a:r>
              <a:rPr lang="ru-RU" dirty="0" err="1"/>
              <a:t>поліпептид</a:t>
            </a:r>
            <a:r>
              <a:rPr lang="ru-RU" dirty="0" smtClean="0"/>
              <a:t>".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В 1953 </a:t>
            </a:r>
            <a:r>
              <a:rPr lang="ru-RU" dirty="0" err="1"/>
              <a:t>році</a:t>
            </a:r>
            <a:r>
              <a:rPr lang="ru-RU" dirty="0"/>
              <a:t> Джеймс Ватсон та </a:t>
            </a:r>
            <a:r>
              <a:rPr lang="ru-RU" dirty="0" err="1"/>
              <a:t>Френсіс</a:t>
            </a:r>
            <a:r>
              <a:rPr lang="ru-RU" dirty="0"/>
              <a:t> </a:t>
            </a:r>
            <a:r>
              <a:rPr lang="ru-RU" dirty="0" err="1"/>
              <a:t>Крік</a:t>
            </a:r>
            <a:r>
              <a:rPr lang="ru-RU" dirty="0"/>
              <a:t>, </a:t>
            </a:r>
            <a:r>
              <a:rPr lang="ru-RU" dirty="0" err="1"/>
              <a:t>базуючись</a:t>
            </a:r>
            <a:r>
              <a:rPr lang="ru-RU" dirty="0"/>
              <a:t> на </a:t>
            </a:r>
            <a:r>
              <a:rPr lang="ru-RU" dirty="0" err="1"/>
              <a:t>рентгенограмах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 </a:t>
            </a:r>
            <a:r>
              <a:rPr lang="ru-RU" dirty="0" err="1"/>
              <a:t>Розаліндою</a:t>
            </a:r>
            <a:r>
              <a:rPr lang="ru-RU" dirty="0"/>
              <a:t> </a:t>
            </a:r>
            <a:r>
              <a:rPr lang="ru-RU" dirty="0" err="1"/>
              <a:t>Франклін</a:t>
            </a:r>
            <a:r>
              <a:rPr lang="ru-RU" dirty="0"/>
              <a:t>, </a:t>
            </a:r>
            <a:r>
              <a:rPr lang="ru-RU" dirty="0" err="1"/>
              <a:t>відкрили</a:t>
            </a:r>
            <a:r>
              <a:rPr lang="ru-RU" dirty="0"/>
              <a:t> структуру ДНК. </a:t>
            </a:r>
            <a:r>
              <a:rPr lang="ru-RU" dirty="0" err="1" smtClean="0"/>
              <a:t>Сформульована</a:t>
            </a:r>
            <a:r>
              <a:rPr lang="ru-RU" dirty="0" smtClean="0"/>
              <a:t> </a:t>
            </a:r>
            <a:r>
              <a:rPr lang="ru-RU" u="sng" dirty="0" smtClean="0"/>
              <a:t>центральна </a:t>
            </a:r>
            <a:r>
              <a:rPr lang="ru-RU" u="sng" dirty="0"/>
              <a:t>догма </a:t>
            </a:r>
            <a:r>
              <a:rPr lang="ru-RU" u="sng" dirty="0" err="1"/>
              <a:t>молекулярної</a:t>
            </a:r>
            <a:r>
              <a:rPr lang="ru-RU" u="sng" dirty="0"/>
              <a:t> </a:t>
            </a:r>
            <a:r>
              <a:rPr lang="ru-RU" u="sng" dirty="0" err="1" smtClean="0"/>
              <a:t>біології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В 1972 </a:t>
            </a:r>
            <a:r>
              <a:rPr lang="ru-RU" dirty="0" err="1"/>
              <a:t>році</a:t>
            </a:r>
            <a:r>
              <a:rPr lang="ru-RU" dirty="0"/>
              <a:t> Вальтер </a:t>
            </a:r>
            <a:r>
              <a:rPr lang="ru-RU" dirty="0" err="1"/>
              <a:t>Фріз</a:t>
            </a:r>
            <a:r>
              <a:rPr lang="ru-RU" dirty="0"/>
              <a:t> (</a:t>
            </a:r>
            <a:r>
              <a:rPr lang="ru-RU" dirty="0" err="1"/>
              <a:t>Бельгія</a:t>
            </a:r>
            <a:r>
              <a:rPr lang="ru-RU" dirty="0"/>
              <a:t>) </a:t>
            </a:r>
            <a:r>
              <a:rPr lang="ru-RU" dirty="0" err="1"/>
              <a:t>опублікував</a:t>
            </a:r>
            <a:r>
              <a:rPr lang="ru-RU" dirty="0"/>
              <a:t> першу </a:t>
            </a:r>
            <a:r>
              <a:rPr lang="ru-RU" dirty="0" err="1"/>
              <a:t>геномну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гену,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кодує</a:t>
            </a:r>
            <a:r>
              <a:rPr lang="ru-RU" dirty="0"/>
              <a:t> </a:t>
            </a:r>
            <a:r>
              <a:rPr lang="ru-RU" dirty="0" err="1"/>
              <a:t>білок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бактеріофагу</a:t>
            </a:r>
            <a:r>
              <a:rPr lang="ru-RU" dirty="0"/>
              <a:t> </a:t>
            </a:r>
            <a:r>
              <a:rPr lang="en-US" dirty="0"/>
              <a:t>MS2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06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779912" y="908720"/>
            <a:ext cx="5256584" cy="5904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формулювання</a:t>
            </a:r>
            <a:r>
              <a:rPr lang="ru-RU" dirty="0"/>
              <a:t> гену - "дискретна </a:t>
            </a:r>
            <a:r>
              <a:rPr lang="ru-RU" dirty="0" err="1"/>
              <a:t>ділянка</a:t>
            </a:r>
            <a:r>
              <a:rPr lang="ru-RU" dirty="0"/>
              <a:t> </a:t>
            </a:r>
            <a:r>
              <a:rPr lang="ru-RU" dirty="0" err="1"/>
              <a:t>геномної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спадковості</a:t>
            </a:r>
            <a:r>
              <a:rPr lang="ru-RU" dirty="0"/>
              <a:t> та </a:t>
            </a:r>
            <a:r>
              <a:rPr lang="ru-RU" dirty="0" err="1"/>
              <a:t>асоційована</a:t>
            </a:r>
            <a:r>
              <a:rPr lang="ru-RU" dirty="0"/>
              <a:t> з </a:t>
            </a:r>
            <a:r>
              <a:rPr lang="ru-RU" dirty="0" err="1"/>
              <a:t>регуляторними</a:t>
            </a:r>
            <a:r>
              <a:rPr lang="ru-RU" dirty="0"/>
              <a:t> </a:t>
            </a:r>
            <a:r>
              <a:rPr lang="ru-RU" dirty="0" err="1"/>
              <a:t>регіонами</a:t>
            </a:r>
            <a:r>
              <a:rPr lang="ru-RU" dirty="0"/>
              <a:t>, </a:t>
            </a:r>
            <a:r>
              <a:rPr lang="ru-RU" dirty="0" err="1"/>
              <a:t>транскрибованими</a:t>
            </a:r>
            <a:r>
              <a:rPr lang="ru-RU" dirty="0"/>
              <a:t> </a:t>
            </a:r>
            <a:r>
              <a:rPr lang="ru-RU" dirty="0" err="1"/>
              <a:t>регіонами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фунціональними</a:t>
            </a:r>
            <a:r>
              <a:rPr lang="ru-RU" dirty="0"/>
              <a:t> </a:t>
            </a:r>
            <a:r>
              <a:rPr lang="ru-RU" dirty="0" err="1"/>
              <a:t>геномними</a:t>
            </a:r>
            <a:r>
              <a:rPr lang="ru-RU" dirty="0"/>
              <a:t> </a:t>
            </a:r>
            <a:r>
              <a:rPr lang="ru-RU" dirty="0" err="1" smtClean="0"/>
              <a:t>послідовностями</a:t>
            </a:r>
            <a:r>
              <a:rPr lang="ru-RU" dirty="0" smtClean="0"/>
              <a:t>"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Часто </a:t>
            </a:r>
            <a:r>
              <a:rPr lang="ru-RU" dirty="0" err="1"/>
              <a:t>термін</a:t>
            </a:r>
            <a:r>
              <a:rPr lang="ru-RU" dirty="0"/>
              <a:t> "ген"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вживається</a:t>
            </a:r>
            <a:r>
              <a:rPr lang="ru-RU" dirty="0"/>
              <a:t> як </a:t>
            </a:r>
            <a:r>
              <a:rPr lang="ru-RU" dirty="0" err="1"/>
              <a:t>синонім</a:t>
            </a:r>
            <a:r>
              <a:rPr lang="ru-RU" dirty="0"/>
              <a:t> </a:t>
            </a:r>
            <a:r>
              <a:rPr lang="ru-RU" dirty="0" err="1"/>
              <a:t>алелі</a:t>
            </a:r>
            <a:r>
              <a:rPr lang="ru-RU" dirty="0"/>
              <a:t>: "ген </a:t>
            </a:r>
            <a:r>
              <a:rPr lang="ru-RU" dirty="0" err="1"/>
              <a:t>кольору</a:t>
            </a:r>
            <a:r>
              <a:rPr lang="ru-RU" dirty="0"/>
              <a:t> очей", "ген </a:t>
            </a:r>
            <a:r>
              <a:rPr lang="ru-RU" dirty="0" err="1"/>
              <a:t>стійкості</a:t>
            </a:r>
            <a:r>
              <a:rPr lang="ru-RU" dirty="0"/>
              <a:t>".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розрізняти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ген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базову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нуклеотидну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, а </a:t>
            </a:r>
            <a:r>
              <a:rPr lang="ru-RU" dirty="0" err="1"/>
              <a:t>алелі</a:t>
            </a:r>
            <a:r>
              <a:rPr lang="ru-RU" dirty="0"/>
              <a:t> -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одного гену,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різновидах</a:t>
            </a:r>
            <a:r>
              <a:rPr lang="ru-RU" dirty="0"/>
              <a:t> </a:t>
            </a:r>
            <a:r>
              <a:rPr lang="ru-RU" dirty="0" err="1"/>
              <a:t>фенотипового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.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звертати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при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 </a:t>
            </a:r>
            <a:r>
              <a:rPr lang="ru-RU" dirty="0" err="1"/>
              <a:t>науково-популярних</a:t>
            </a:r>
            <a:r>
              <a:rPr lang="ru-RU" dirty="0"/>
              <a:t> статей в </a:t>
            </a:r>
            <a:r>
              <a:rPr lang="ru-RU" dirty="0" err="1"/>
              <a:t>пресі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122" name="Picture 2" descr="C:\Users\liza\Desktop\chromos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3217540" cy="416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650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</TotalTime>
  <Words>130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Історія дослідження генів</vt:lpstr>
      <vt:lpstr>Історія дослідження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дослідження генів</dc:title>
  <dc:creator>Lizk</dc:creator>
  <cp:lastModifiedBy>Lizk</cp:lastModifiedBy>
  <cp:revision>5</cp:revision>
  <dcterms:created xsi:type="dcterms:W3CDTF">2014-09-02T17:00:12Z</dcterms:created>
  <dcterms:modified xsi:type="dcterms:W3CDTF">2014-09-02T17:40:06Z</dcterms:modified>
</cp:coreProperties>
</file>