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1285E1A-9B3E-4D53-B77C-AEDE9F512063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CA1E5D8-6BF0-45A2-9C45-19C68472CF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6696744" cy="2036936"/>
          </a:xfrm>
        </p:spPr>
        <p:txBody>
          <a:bodyPr/>
          <a:lstStyle/>
          <a:p>
            <a:pPr algn="ctr"/>
            <a:r>
              <a:rPr lang="uk-UA" sz="5400" dirty="0" smtClean="0"/>
              <a:t>Виникнення бактерій</a:t>
            </a:r>
            <a:endParaRPr lang="ru-RU" sz="5400" dirty="0"/>
          </a:p>
        </p:txBody>
      </p:sp>
      <p:pic>
        <p:nvPicPr>
          <p:cNvPr id="1028" name="Picture 4" descr="http://upload.wikimedia.org/wikipedia/commons/thumb/c/cf/Average_prokaryote_cell-_uk.svg/320px-Average_prokaryote_cell-_uk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59651"/>
            <a:ext cx="3984104" cy="302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20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Бакте́рії</a:t>
            </a:r>
            <a:r>
              <a:rPr lang="vi-VN" dirty="0"/>
              <a:t>  — одна з основних груп живих організмів. До кінця 1970-х років термін «бактерії» був синонімом прокаріотів, але в 1977 на підставі даних молекулярної </a:t>
            </a:r>
            <a:r>
              <a:rPr lang="vi-VN" dirty="0" smtClean="0"/>
              <a:t>систематики</a:t>
            </a:r>
            <a:r>
              <a:rPr lang="uk-UA" dirty="0" smtClean="0"/>
              <a:t> </a:t>
            </a:r>
            <a:r>
              <a:rPr lang="vi-VN" dirty="0" smtClean="0"/>
              <a:t>прокаріоти </a:t>
            </a:r>
            <a:r>
              <a:rPr lang="vi-VN" dirty="0"/>
              <a:t>були розділені на царства Архебактерій (</a:t>
            </a:r>
            <a:r>
              <a:rPr lang="en-US" dirty="0" err="1"/>
              <a:t>Archeobacteria</a:t>
            </a:r>
            <a:r>
              <a:rPr lang="en-US" dirty="0"/>
              <a:t>) </a:t>
            </a:r>
            <a:r>
              <a:rPr lang="vi-VN" dirty="0"/>
              <a:t>і Еубактерій (</a:t>
            </a:r>
            <a:r>
              <a:rPr lang="en-US" dirty="0"/>
              <a:t>Eubacteria) </a:t>
            </a:r>
            <a:r>
              <a:rPr lang="en-US" dirty="0" smtClean="0"/>
              <a:t>. </a:t>
            </a:r>
            <a:r>
              <a:rPr lang="vi-VN" dirty="0"/>
              <a:t>Згодом, щоб підкреслити відмінності між ними, вони були перейменовані на домени Архей і Бактерій відповідно. Наука, що вивчає бактерій — бактеріологія, підрозділ мікробіології.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означення</a:t>
            </a:r>
            <a:endParaRPr lang="ru-RU" dirty="0"/>
          </a:p>
        </p:txBody>
      </p:sp>
      <p:pic>
        <p:nvPicPr>
          <p:cNvPr id="5122" name="Picture 2" descr="Escherichia coli збільшена 25 000 разі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09120"/>
            <a:ext cx="2553072" cy="214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60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ru-RU" dirty="0"/>
              <a:t>Вперше бактерії </a:t>
            </a:r>
            <a:r>
              <a:rPr lang="ru-RU" dirty="0"/>
              <a:t>спостерігав</a:t>
            </a:r>
            <a:r>
              <a:rPr lang="ru-RU" dirty="0"/>
              <a:t> </a:t>
            </a:r>
            <a:r>
              <a:rPr lang="ru-RU" dirty="0"/>
              <a:t>Антоні</a:t>
            </a:r>
            <a:r>
              <a:rPr lang="ru-RU" dirty="0"/>
              <a:t> ван Левенгук в 1674 році, використовуючи мікроскоп, сконструйований ним самим </a:t>
            </a:r>
            <a:r>
              <a:rPr lang="ru-RU" dirty="0" smtClean="0"/>
              <a:t>.Назва </a:t>
            </a:r>
            <a:r>
              <a:rPr lang="ru-RU" dirty="0"/>
              <a:t>«бактерія» з'явилася пізніше, вона була запропонована Крістіаном Ернбергом в 1828, виведене з грецького слова </a:t>
            </a:r>
            <a:r>
              <a:rPr lang="el-GR" dirty="0"/>
              <a:t>βακτηριον, </a:t>
            </a:r>
            <a:r>
              <a:rPr lang="ru-RU" dirty="0"/>
              <a:t>яке означало «маленька паличка» </a:t>
            </a:r>
          </a:p>
          <a:p>
            <a:pPr marL="45720" indent="0">
              <a:buNone/>
            </a:pPr>
            <a:r>
              <a:rPr lang="ru-RU" dirty="0"/>
              <a:t>Луї Пастер продемонстрував в 1859 році, що процес бродіння викликається ростом мікроорганізмів, і що цей ріст не може бути зародженим мимовільно (хоча слід відмітити, що дріжджі, які зазвичай пов'язані з бродінням — не бактерії, а гриби). Разом з його сучасником, Робертом Кохом, Пастер був одним з авторів і перших захисників бактеріальної теорії виникнення хвороб </a:t>
            </a:r>
            <a:r>
              <a:rPr lang="ru-RU" dirty="0" smtClean="0"/>
              <a:t>. </a:t>
            </a:r>
            <a:r>
              <a:rPr lang="ru-RU" dirty="0"/>
              <a:t>Роберт Кох був піонером медичної мікробіології, працюючи з такими хворобами, як холера, сибірська виразка і туберкульоз. У своєму дослідженні туберкульозу Кох остаточно довів бактеріологічну теорію, за що і був нагороджений Нобелівською премією 1905 </a:t>
            </a:r>
            <a:r>
              <a:rPr lang="ru-RU" dirty="0" smtClean="0"/>
              <a:t>року. </a:t>
            </a:r>
            <a:r>
              <a:rPr lang="ru-RU" dirty="0"/>
              <a:t>У своїх «Постулатах Коха»він встановив критерії перевірки, чи хвороба викликається мікроорганізмом; ці постулати все ще використовуються сьогодні 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2" name="Picture 4" descr="http://upload.wikimedia.org/wikipedia/commons/thumb/5/5e/Anton_van_Leeuwenhoek.png/250px-Anton_van_Leeuwenhoe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258070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41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Предки </a:t>
            </a:r>
            <a:r>
              <a:rPr lang="ru-RU" dirty="0" err="1"/>
              <a:t>сучасних</a:t>
            </a:r>
            <a:r>
              <a:rPr lang="ru-RU" dirty="0"/>
              <a:t> бактерій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одноклітинними</a:t>
            </a:r>
            <a:r>
              <a:rPr lang="ru-RU" dirty="0"/>
              <a:t> </a:t>
            </a:r>
            <a:r>
              <a:rPr lang="ru-RU" dirty="0" err="1"/>
              <a:t>мікроорганізмами</a:t>
            </a:r>
            <a:r>
              <a:rPr lang="ru-RU" dirty="0"/>
              <a:t>, які </a:t>
            </a:r>
            <a:r>
              <a:rPr lang="ru-RU" dirty="0" err="1"/>
              <a:t>були</a:t>
            </a:r>
            <a:r>
              <a:rPr lang="ru-RU" dirty="0"/>
              <a:t> одними з перших форм </a:t>
            </a:r>
            <a:r>
              <a:rPr lang="ru-RU" dirty="0" err="1"/>
              <a:t>життя</a:t>
            </a:r>
            <a:r>
              <a:rPr lang="ru-RU" dirty="0"/>
              <a:t>, що </a:t>
            </a:r>
            <a:r>
              <a:rPr lang="ru-RU" dirty="0" err="1"/>
              <a:t>розвинулися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4 млрд років тому.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 млрд років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мікроскопічними</a:t>
            </a:r>
            <a:r>
              <a:rPr lang="ru-RU" dirty="0"/>
              <a:t> і бактерії та </a:t>
            </a:r>
            <a:r>
              <a:rPr lang="ru-RU" dirty="0" err="1"/>
              <a:t>археї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домінуючими</a:t>
            </a:r>
            <a:r>
              <a:rPr lang="ru-RU" dirty="0"/>
              <a:t> формами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/>
              <a:t>Хоча й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бактеріальні</a:t>
            </a:r>
            <a:r>
              <a:rPr lang="ru-RU" dirty="0"/>
              <a:t> </a:t>
            </a:r>
            <a:r>
              <a:rPr lang="ru-RU" dirty="0" err="1"/>
              <a:t>скам'янілості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 строматоліти, </a:t>
            </a:r>
            <a:r>
              <a:rPr lang="ru-RU" dirty="0" err="1"/>
              <a:t>відсутність</a:t>
            </a:r>
            <a:r>
              <a:rPr lang="ru-RU" dirty="0"/>
              <a:t> у них </a:t>
            </a:r>
            <a:r>
              <a:rPr lang="ru-RU" dirty="0" err="1"/>
              <a:t>відмітної</a:t>
            </a:r>
            <a:r>
              <a:rPr lang="ru-RU" dirty="0"/>
              <a:t> </a:t>
            </a:r>
            <a:r>
              <a:rPr lang="ru-RU" dirty="0" err="1"/>
              <a:t>морфології</a:t>
            </a:r>
            <a:r>
              <a:rPr lang="ru-RU" dirty="0"/>
              <a:t>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минулої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бактеріальної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датування</a:t>
            </a:r>
            <a:r>
              <a:rPr lang="ru-RU" dirty="0"/>
              <a:t> часу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бактерій.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генетичні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(у так </a:t>
            </a:r>
            <a:r>
              <a:rPr lang="ru-RU" dirty="0" err="1"/>
              <a:t>званій</a:t>
            </a:r>
            <a:r>
              <a:rPr lang="ru-RU" dirty="0"/>
              <a:t> молекулярній філогенетиці)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бактеріального</a:t>
            </a:r>
            <a:r>
              <a:rPr lang="ru-RU" dirty="0"/>
              <a:t> філогенезу,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, що бактерії першими </a:t>
            </a:r>
            <a:r>
              <a:rPr lang="ru-RU" dirty="0" err="1"/>
              <a:t>відхилилися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архей/</a:t>
            </a:r>
            <a:r>
              <a:rPr lang="ru-RU" dirty="0" err="1"/>
              <a:t>еукаріотів</a:t>
            </a:r>
            <a:r>
              <a:rPr lang="ru-RU" dirty="0"/>
              <a:t>. Останній загальних предок бактерій та архей був ймовірно термофілом, що жив 2,5—3,2 млрд років тому </a:t>
            </a:r>
            <a:r>
              <a:rPr lang="ru-RU" dirty="0" smtClean="0"/>
              <a:t>, </a:t>
            </a:r>
            <a:r>
              <a:rPr lang="ru-RU" dirty="0"/>
              <a:t>хоча можливо, що через високий рівень горизонтального переносу генів у той період слід говорити не про одного загального предка, а про популяцію.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Походження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7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Бактерії також узяли участь у другому великому еволюційному розколі між археями та еукаріотами. Еукаріоти з'явилися, коли стародавні бактерії вступили в ендосимбіотичні </a:t>
            </a:r>
            <a:r>
              <a:rPr lang="ru-RU" dirty="0" err="1"/>
              <a:t>асоціації</a:t>
            </a:r>
            <a:r>
              <a:rPr lang="ru-RU" dirty="0"/>
              <a:t> з предками </a:t>
            </a:r>
            <a:r>
              <a:rPr lang="ru-RU" dirty="0" err="1"/>
              <a:t>еукаріотів</a:t>
            </a:r>
            <a:r>
              <a:rPr lang="ru-RU" dirty="0"/>
              <a:t>. Цей процес включав захоплення стародавніх альфа-протеобактерій, формуючи мітохондрій, і стародавніх ціанобактерій, формуючи хлоропласти .</a:t>
            </a:r>
          </a:p>
          <a:p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Походження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74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/>
              <a:t>бактерії </a:t>
            </a:r>
            <a:r>
              <a:rPr lang="ru-RU" dirty="0" err="1"/>
              <a:t>поділяли</a:t>
            </a:r>
            <a:r>
              <a:rPr lang="ru-RU" dirty="0"/>
              <a:t> за формою на </a:t>
            </a:r>
            <a:r>
              <a:rPr lang="ru-RU" dirty="0" err="1"/>
              <a:t>кулясті</a:t>
            </a:r>
            <a:r>
              <a:rPr lang="ru-RU" dirty="0"/>
              <a:t> бактерії (коки, диплококи, </a:t>
            </a:r>
            <a:r>
              <a:rPr lang="ru-RU" dirty="0" err="1"/>
              <a:t>сарцини</a:t>
            </a:r>
            <a:r>
              <a:rPr lang="ru-RU" dirty="0"/>
              <a:t>, </a:t>
            </a:r>
            <a:r>
              <a:rPr lang="ru-RU" dirty="0" err="1"/>
              <a:t>стрептококи</a:t>
            </a:r>
            <a:r>
              <a:rPr lang="ru-RU" dirty="0"/>
              <a:t>), </a:t>
            </a:r>
            <a:r>
              <a:rPr lang="ru-RU" dirty="0" err="1"/>
              <a:t>нитчасті</a:t>
            </a:r>
            <a:r>
              <a:rPr lang="ru-RU" dirty="0"/>
              <a:t>, </a:t>
            </a:r>
            <a:r>
              <a:rPr lang="ru-RU" dirty="0" err="1"/>
              <a:t>звивисті</a:t>
            </a:r>
            <a:r>
              <a:rPr lang="ru-RU" dirty="0"/>
              <a:t> (спірили —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спіральними</a:t>
            </a:r>
            <a:r>
              <a:rPr lang="ru-RU" dirty="0"/>
              <a:t> завитками; вібріони, </a:t>
            </a:r>
            <a:r>
              <a:rPr lang="ru-RU" dirty="0" err="1"/>
              <a:t>спірохети</a:t>
            </a:r>
            <a:r>
              <a:rPr lang="ru-RU" dirty="0"/>
              <a:t>) та </a:t>
            </a:r>
            <a:r>
              <a:rPr lang="ru-RU" dirty="0" err="1"/>
              <a:t>паличковидні</a:t>
            </a:r>
            <a:r>
              <a:rPr lang="ru-RU" dirty="0"/>
              <a:t>.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об'єднювали</a:t>
            </a:r>
            <a:r>
              <a:rPr lang="ru-RU" dirty="0"/>
              <a:t> бактерії, що не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ендоспори</a:t>
            </a:r>
            <a:r>
              <a:rPr lang="ru-RU" dirty="0"/>
              <a:t> (</a:t>
            </a:r>
            <a:r>
              <a:rPr lang="ru-RU" dirty="0" err="1"/>
              <a:t>власне</a:t>
            </a:r>
            <a:r>
              <a:rPr lang="ru-RU" dirty="0"/>
              <a:t> бактерії), та </a:t>
            </a:r>
            <a:r>
              <a:rPr lang="ru-RU" dirty="0" err="1"/>
              <a:t>спороутворюючі</a:t>
            </a:r>
            <a:r>
              <a:rPr lang="ru-RU" dirty="0"/>
              <a:t> бактерії (</a:t>
            </a:r>
            <a:r>
              <a:rPr lang="ru-RU" dirty="0" err="1"/>
              <a:t>бацили</a:t>
            </a:r>
            <a:r>
              <a:rPr lang="ru-RU" dirty="0"/>
              <a:t>). Але тому, що бактерії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та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класифікація</a:t>
            </a:r>
            <a:r>
              <a:rPr lang="ru-RU" dirty="0"/>
              <a:t>, заснована на </a:t>
            </a:r>
            <a:r>
              <a:rPr lang="ru-RU" dirty="0" err="1"/>
              <a:t>формі</a:t>
            </a:r>
            <a:r>
              <a:rPr lang="ru-RU" dirty="0"/>
              <a:t>, не була </a:t>
            </a:r>
            <a:r>
              <a:rPr lang="ru-RU" dirty="0" err="1"/>
              <a:t>успішною</a:t>
            </a:r>
            <a:r>
              <a:rPr lang="ru-RU" dirty="0"/>
              <a:t>. Перша формальна </a:t>
            </a:r>
            <a:r>
              <a:rPr lang="ru-RU" dirty="0" err="1"/>
              <a:t>класифікація</a:t>
            </a:r>
            <a:r>
              <a:rPr lang="ru-RU" dirty="0"/>
              <a:t> з'явилася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 Гансом </a:t>
            </a:r>
            <a:r>
              <a:rPr lang="ru-RU" dirty="0" err="1"/>
              <a:t>Хрістіаном</a:t>
            </a:r>
            <a:r>
              <a:rPr lang="ru-RU" dirty="0"/>
              <a:t> </a:t>
            </a:r>
            <a:r>
              <a:rPr lang="ru-RU" dirty="0" err="1"/>
              <a:t>Грамом</a:t>
            </a:r>
            <a:r>
              <a:rPr lang="ru-RU" dirty="0"/>
              <a:t> методики </a:t>
            </a:r>
            <a:r>
              <a:rPr lang="ru-RU" dirty="0" err="1"/>
              <a:t>фарбування</a:t>
            </a:r>
            <a:r>
              <a:rPr lang="ru-RU" dirty="0"/>
              <a:t> за </a:t>
            </a:r>
            <a:r>
              <a:rPr lang="ru-RU" dirty="0" err="1"/>
              <a:t>Грамом</a:t>
            </a:r>
            <a:r>
              <a:rPr lang="ru-RU" dirty="0"/>
              <a:t>, що </a:t>
            </a:r>
            <a:r>
              <a:rPr lang="ru-RU" dirty="0" err="1"/>
              <a:t>розділяє</a:t>
            </a:r>
            <a:r>
              <a:rPr lang="ru-RU" dirty="0"/>
              <a:t> бактерії за </a:t>
            </a:r>
            <a:r>
              <a:rPr lang="ru-RU" dirty="0" err="1"/>
              <a:t>структурними</a:t>
            </a:r>
            <a:r>
              <a:rPr lang="ru-RU" dirty="0"/>
              <a:t> характеристиками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схема </a:t>
            </a:r>
            <a:r>
              <a:rPr lang="ru-RU" dirty="0" err="1"/>
              <a:t>включає</a:t>
            </a:r>
            <a:r>
              <a:rPr lang="ru-RU" dirty="0"/>
              <a:t>:</a:t>
            </a:r>
          </a:p>
          <a:p>
            <a:r>
              <a:rPr lang="en-US" i="1" dirty="0" err="1"/>
              <a:t>Gracilicutes</a:t>
            </a:r>
            <a:r>
              <a:rPr lang="en-US" dirty="0"/>
              <a:t> — </a:t>
            </a:r>
            <a:r>
              <a:rPr lang="ru-RU" dirty="0" err="1"/>
              <a:t>Грам-негативні</a:t>
            </a:r>
            <a:r>
              <a:rPr lang="ru-RU" dirty="0"/>
              <a:t> бактерії з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клітинними</a:t>
            </a:r>
            <a:r>
              <a:rPr lang="ru-RU" dirty="0"/>
              <a:t> мембранами;</a:t>
            </a:r>
          </a:p>
          <a:p>
            <a:r>
              <a:rPr lang="en-US" i="1" dirty="0" err="1"/>
              <a:t>Firmicutes</a:t>
            </a:r>
            <a:r>
              <a:rPr lang="en-US" dirty="0"/>
              <a:t> — </a:t>
            </a:r>
            <a:r>
              <a:rPr lang="ru-RU" dirty="0" err="1"/>
              <a:t>Грам-позитивні</a:t>
            </a:r>
            <a:r>
              <a:rPr lang="ru-RU" dirty="0"/>
              <a:t> бактерії з </a:t>
            </a:r>
            <a:r>
              <a:rPr lang="ru-RU" dirty="0" err="1"/>
              <a:t>товстою</a:t>
            </a:r>
            <a:r>
              <a:rPr lang="ru-RU" dirty="0"/>
              <a:t> </a:t>
            </a:r>
            <a:r>
              <a:rPr lang="ru-RU" dirty="0" err="1"/>
              <a:t>стінкою</a:t>
            </a:r>
            <a:r>
              <a:rPr lang="ru-RU" dirty="0"/>
              <a:t> </a:t>
            </a:r>
            <a:r>
              <a:rPr lang="ru-RU" dirty="0" err="1"/>
              <a:t>збудованою</a:t>
            </a:r>
            <a:r>
              <a:rPr lang="ru-RU" dirty="0"/>
              <a:t> з </a:t>
            </a:r>
            <a:r>
              <a:rPr lang="ru-RU" dirty="0" err="1"/>
              <a:t>пептидогліканів</a:t>
            </a:r>
            <a:r>
              <a:rPr lang="ru-RU" dirty="0"/>
              <a:t>;</a:t>
            </a:r>
          </a:p>
          <a:p>
            <a:r>
              <a:rPr lang="en-US" i="1" dirty="0" err="1"/>
              <a:t>Mollicutes</a:t>
            </a:r>
            <a:r>
              <a:rPr lang="en-US" dirty="0"/>
              <a:t> — </a:t>
            </a:r>
            <a:r>
              <a:rPr lang="ru-RU" dirty="0" err="1"/>
              <a:t>Грам-негативні</a:t>
            </a:r>
            <a:r>
              <a:rPr lang="ru-RU" dirty="0"/>
              <a:t> бактерії без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чи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мембрани</a:t>
            </a:r>
            <a:r>
              <a:rPr lang="ru-RU" dirty="0"/>
              <a:t>;</a:t>
            </a:r>
          </a:p>
          <a:p>
            <a:r>
              <a:rPr lang="en-US" i="1" dirty="0" err="1"/>
              <a:t>Mendosicutes</a:t>
            </a:r>
            <a:r>
              <a:rPr lang="en-US" dirty="0"/>
              <a:t> — </a:t>
            </a:r>
            <a:r>
              <a:rPr lang="ru-RU" dirty="0" err="1"/>
              <a:t>Нетипово</a:t>
            </a:r>
            <a:r>
              <a:rPr lang="ru-RU" dirty="0"/>
              <a:t> </a:t>
            </a:r>
            <a:r>
              <a:rPr lang="ru-RU" dirty="0" err="1"/>
              <a:t>фарбовані</a:t>
            </a:r>
            <a:r>
              <a:rPr lang="ru-RU" dirty="0"/>
              <a:t> бактерії,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що вони належать до архей.</a:t>
            </a:r>
          </a:p>
          <a:p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по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схемі</a:t>
            </a:r>
            <a:r>
              <a:rPr lang="ru-RU" dirty="0"/>
              <a:t>, включав </a:t>
            </a:r>
            <a:r>
              <a:rPr lang="ru-RU" dirty="0" err="1"/>
              <a:t>порівняння</a:t>
            </a:r>
            <a:r>
              <a:rPr lang="ru-RU" dirty="0"/>
              <a:t> бактерій, </a:t>
            </a:r>
            <a:r>
              <a:rPr lang="ru-RU" dirty="0" err="1"/>
              <a:t>засновуючись</a:t>
            </a:r>
            <a:r>
              <a:rPr lang="ru-RU" dirty="0"/>
              <a:t> на </a:t>
            </a:r>
            <a:r>
              <a:rPr lang="ru-RU" dirty="0" err="1"/>
              <a:t>різницях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, </a:t>
            </a:r>
            <a:r>
              <a:rPr lang="ru-RU" dirty="0" err="1"/>
              <a:t>виміряних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тестів</a:t>
            </a:r>
            <a:r>
              <a:rPr lang="ru-RU" dirty="0"/>
              <a:t>. Але хоча ці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допомогали</a:t>
            </a:r>
            <a:r>
              <a:rPr lang="ru-RU" dirty="0"/>
              <a:t> </a:t>
            </a:r>
            <a:r>
              <a:rPr lang="ru-RU" dirty="0" err="1"/>
              <a:t>відрізняти</a:t>
            </a:r>
            <a:r>
              <a:rPr lang="ru-RU" dirty="0"/>
              <a:t> </a:t>
            </a:r>
            <a:r>
              <a:rPr lang="ru-RU" dirty="0" err="1"/>
              <a:t>штами</a:t>
            </a:r>
            <a:r>
              <a:rPr lang="ru-RU" dirty="0"/>
              <a:t> бактерій, </a:t>
            </a:r>
            <a:r>
              <a:rPr lang="ru-RU" dirty="0" err="1"/>
              <a:t>було</a:t>
            </a:r>
            <a:r>
              <a:rPr lang="ru-RU" dirty="0"/>
              <a:t> неясно, чи вони </a:t>
            </a:r>
            <a:r>
              <a:rPr lang="ru-RU" dirty="0" err="1"/>
              <a:t>відображують</a:t>
            </a:r>
            <a:r>
              <a:rPr lang="ru-RU" dirty="0"/>
              <a:t> </a:t>
            </a:r>
            <a:r>
              <a:rPr lang="ru-RU" dirty="0" err="1"/>
              <a:t>різницю</a:t>
            </a:r>
            <a:r>
              <a:rPr lang="ru-RU" dirty="0"/>
              <a:t> між </a:t>
            </a:r>
            <a:r>
              <a:rPr lang="ru-RU" dirty="0" err="1"/>
              <a:t>різними</a:t>
            </a:r>
            <a:r>
              <a:rPr lang="ru-RU" dirty="0"/>
              <a:t> видами, чи між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штамами</a:t>
            </a:r>
            <a:r>
              <a:rPr lang="ru-RU" dirty="0"/>
              <a:t> того ж самого виду.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невпевненість</a:t>
            </a:r>
            <a:r>
              <a:rPr lang="ru-RU" dirty="0"/>
              <a:t> була </a:t>
            </a:r>
            <a:r>
              <a:rPr lang="ru-RU" dirty="0" err="1"/>
              <a:t>викликана</a:t>
            </a:r>
            <a:r>
              <a:rPr lang="ru-RU" dirty="0"/>
              <a:t> </a:t>
            </a:r>
            <a:r>
              <a:rPr lang="ru-RU" dirty="0" err="1"/>
              <a:t>відсутностю</a:t>
            </a:r>
            <a:r>
              <a:rPr lang="ru-RU" dirty="0"/>
              <a:t> </a:t>
            </a:r>
            <a:r>
              <a:rPr lang="ru-RU" dirty="0" err="1"/>
              <a:t>відмітних</a:t>
            </a:r>
            <a:r>
              <a:rPr lang="ru-RU" dirty="0"/>
              <a:t> структур в </a:t>
            </a:r>
            <a:r>
              <a:rPr lang="ru-RU" dirty="0" err="1"/>
              <a:t>більшості</a:t>
            </a:r>
            <a:r>
              <a:rPr lang="ru-RU" dirty="0"/>
              <a:t> бактерій, також як і </a:t>
            </a:r>
            <a:r>
              <a:rPr lang="ru-RU" dirty="0" err="1"/>
              <a:t>горизонтальним</a:t>
            </a:r>
            <a:r>
              <a:rPr lang="ru-RU" dirty="0"/>
              <a:t> переносом генів між </a:t>
            </a:r>
            <a:r>
              <a:rPr lang="ru-RU" dirty="0" err="1"/>
              <a:t>незв'язаними</a:t>
            </a:r>
            <a:r>
              <a:rPr lang="ru-RU" dirty="0"/>
              <a:t> видами </a:t>
            </a:r>
            <a:r>
              <a:rPr lang="ru-RU" dirty="0" smtClean="0"/>
              <a:t>. </a:t>
            </a:r>
            <a:r>
              <a:rPr lang="ru-RU" dirty="0" err="1"/>
              <a:t>Більш</a:t>
            </a:r>
            <a:r>
              <a:rPr lang="ru-RU" dirty="0"/>
              <a:t> того,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виду не може бути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виражене</a:t>
            </a:r>
            <a:r>
              <a:rPr lang="ru-RU" dirty="0"/>
              <a:t> для бактерій. </a:t>
            </a:r>
            <a:r>
              <a:rPr lang="ru-RU" dirty="0" err="1"/>
              <a:t>Ця</a:t>
            </a:r>
            <a:r>
              <a:rPr lang="ru-RU" dirty="0"/>
              <a:t> проблема була </a:t>
            </a:r>
            <a:r>
              <a:rPr lang="ru-RU" dirty="0" err="1"/>
              <a:t>вирішена</a:t>
            </a:r>
            <a:r>
              <a:rPr lang="ru-RU" dirty="0"/>
              <a:t> з </a:t>
            </a:r>
            <a:r>
              <a:rPr lang="ru-RU" dirty="0" err="1"/>
              <a:t>появою</a:t>
            </a:r>
            <a:r>
              <a:rPr lang="ru-RU" dirty="0"/>
              <a:t> у філогенетиці </a:t>
            </a:r>
            <a:r>
              <a:rPr lang="ru-RU" dirty="0" err="1"/>
              <a:t>генетичних</a:t>
            </a:r>
            <a:r>
              <a:rPr lang="ru-RU" dirty="0"/>
              <a:t> методик, таких як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відносного</a:t>
            </a:r>
            <a:r>
              <a:rPr lang="ru-RU" dirty="0"/>
              <a:t> 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гуаніну</a:t>
            </a:r>
            <a:r>
              <a:rPr lang="ru-RU" dirty="0"/>
              <a:t> і </a:t>
            </a:r>
            <a:r>
              <a:rPr lang="ru-RU" dirty="0" err="1"/>
              <a:t>цитозину</a:t>
            </a:r>
            <a:r>
              <a:rPr lang="ru-RU" dirty="0"/>
              <a:t>, гібридизація геномів та </a:t>
            </a:r>
            <a:r>
              <a:rPr lang="ru-RU" dirty="0" err="1"/>
              <a:t>зчитування</a:t>
            </a:r>
            <a:r>
              <a:rPr lang="ru-RU" dirty="0"/>
              <a:t> генів (особливо гену 16</a:t>
            </a:r>
            <a:r>
              <a:rPr lang="en-US" dirty="0"/>
              <a:t>S </a:t>
            </a:r>
            <a:r>
              <a:rPr lang="ru-RU" dirty="0" err="1"/>
              <a:t>рРНК</a:t>
            </a:r>
            <a:r>
              <a:rPr lang="ru-RU" dirty="0"/>
              <a:t>) </a:t>
            </a:r>
            <a:r>
              <a:rPr lang="ru-RU" dirty="0" smtClean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таксономія</a:t>
            </a:r>
            <a:r>
              <a:rPr lang="ru-RU" dirty="0"/>
              <a:t> </a:t>
            </a:r>
            <a:r>
              <a:rPr lang="ru-RU" dirty="0" err="1"/>
              <a:t>розвилася</a:t>
            </a:r>
            <a:r>
              <a:rPr lang="ru-RU" dirty="0"/>
              <a:t> до </a:t>
            </a:r>
            <a:r>
              <a:rPr lang="ru-RU" dirty="0" err="1"/>
              <a:t>акуратної</a:t>
            </a:r>
            <a:r>
              <a:rPr lang="ru-RU" dirty="0"/>
              <a:t> </a:t>
            </a:r>
            <a:r>
              <a:rPr lang="ru-RU" dirty="0" err="1"/>
              <a:t>класифікаційної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У цей момент сам </a:t>
            </a:r>
            <a:r>
              <a:rPr lang="ru-RU" dirty="0" err="1"/>
              <a:t>термін</a:t>
            </a:r>
            <a:r>
              <a:rPr lang="ru-RU" dirty="0"/>
              <a:t> «бактерії» </a:t>
            </a:r>
            <a:r>
              <a:rPr lang="ru-RU" dirty="0" err="1"/>
              <a:t>змінився</a:t>
            </a:r>
            <a:r>
              <a:rPr lang="ru-RU" dirty="0"/>
              <a:t>. </a:t>
            </a:r>
            <a:r>
              <a:rPr lang="ru-RU" dirty="0" err="1"/>
              <a:t>Термін</a:t>
            </a:r>
            <a:r>
              <a:rPr lang="ru-RU" dirty="0"/>
              <a:t> «бактерії»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застосовувався</a:t>
            </a:r>
            <a:r>
              <a:rPr lang="ru-RU" dirty="0"/>
              <a:t>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мікроскопічних</a:t>
            </a:r>
            <a:r>
              <a:rPr lang="ru-RU" dirty="0"/>
              <a:t> </a:t>
            </a:r>
            <a:r>
              <a:rPr lang="ru-RU" dirty="0" err="1"/>
              <a:t>прокаріотів</a:t>
            </a:r>
            <a:r>
              <a:rPr lang="ru-RU" dirty="0"/>
              <a:t>, </a:t>
            </a:r>
            <a:r>
              <a:rPr lang="ru-RU" dirty="0" err="1"/>
              <a:t>молекулярна</a:t>
            </a:r>
            <a:r>
              <a:rPr lang="ru-RU" dirty="0"/>
              <a:t> систематика показала, що </a:t>
            </a:r>
            <a:r>
              <a:rPr lang="ru-RU" dirty="0" err="1"/>
              <a:t>прокаріоти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 доменів, які зараз </a:t>
            </a:r>
            <a:r>
              <a:rPr lang="ru-RU" dirty="0" err="1"/>
              <a:t>називаються</a:t>
            </a:r>
            <a:r>
              <a:rPr lang="ru-RU" dirty="0"/>
              <a:t> Бактерії і </a:t>
            </a:r>
            <a:r>
              <a:rPr lang="ru-RU" u="sng" dirty="0" err="1" smtClean="0"/>
              <a:t>Археї</a:t>
            </a:r>
            <a:r>
              <a:rPr lang="ru-RU" dirty="0" smtClean="0"/>
              <a:t>. </a:t>
            </a:r>
            <a:r>
              <a:rPr lang="ru-RU" dirty="0"/>
              <a:t>Ці два </a:t>
            </a:r>
            <a:r>
              <a:rPr lang="ru-RU" dirty="0" err="1"/>
              <a:t>домени</a:t>
            </a:r>
            <a:r>
              <a:rPr lang="ru-RU" dirty="0"/>
              <a:t>, разом з Еукаріотами, стали основою 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доменів, яка в наш </a:t>
            </a:r>
            <a:r>
              <a:rPr lang="ru-RU" dirty="0" smtClean="0"/>
              <a:t>час</a:t>
            </a:r>
            <a:r>
              <a:rPr lang="ru-RU" dirty="0"/>
              <a:t> стала </a:t>
            </a:r>
            <a:r>
              <a:rPr lang="ru-RU" dirty="0" err="1"/>
              <a:t>загальноприйнятою</a:t>
            </a:r>
            <a:r>
              <a:rPr lang="ru-RU" dirty="0"/>
              <a:t> </a:t>
            </a:r>
            <a:r>
              <a:rPr lang="ru-RU" dirty="0" err="1"/>
              <a:t>клисифікацією</a:t>
            </a:r>
            <a:r>
              <a:rPr lang="ru-RU" dirty="0"/>
              <a:t> в </a:t>
            </a:r>
            <a:r>
              <a:rPr lang="ru-RU" dirty="0" err="1" smtClean="0"/>
              <a:t>біології</a:t>
            </a:r>
            <a:r>
              <a:rPr lang="ru-RU" dirty="0" smtClean="0"/>
              <a:t>. Слід </a:t>
            </a:r>
            <a:r>
              <a:rPr lang="ru-RU" dirty="0" err="1"/>
              <a:t>зазначити</a:t>
            </a:r>
            <a:r>
              <a:rPr lang="ru-RU" dirty="0"/>
              <a:t>, що через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залишки</a:t>
            </a:r>
            <a:r>
              <a:rPr lang="ru-RU" dirty="0"/>
              <a:t>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схем </a:t>
            </a:r>
            <a:r>
              <a:rPr lang="ru-RU" dirty="0" err="1"/>
              <a:t>класифікації</a:t>
            </a:r>
            <a:r>
              <a:rPr lang="ru-RU" dirty="0"/>
              <a:t> та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погане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біології</a:t>
            </a:r>
            <a:r>
              <a:rPr lang="ru-RU" dirty="0"/>
              <a:t> бактерій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ще не </a:t>
            </a:r>
            <a:r>
              <a:rPr lang="ru-RU" dirty="0" err="1" smtClean="0"/>
              <a:t>остаточна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endParaRPr lang="ru-RU" dirty="0"/>
          </a:p>
        </p:txBody>
      </p:sp>
      <p:pic>
        <p:nvPicPr>
          <p:cNvPr id="6146" name="Picture 2" descr="http://upload.wikimedia.org/wikipedia/commons/thumb/4/4d/Streptococcus_mutans_Gram.jpg/200px-Streptococcus_mutans_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07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upload.wikimedia.org/wikipedia/commons/thumb/7/71/Mycobacterium_tuberculosis_Ziehl-Neelsen_stain_02.jpg/200px-Mycobacterium_tuberculosis_Ziehl-Neelsen_stain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5085"/>
            <a:ext cx="1905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18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/>
              <a:t>південнокорейського</a:t>
            </a:r>
            <a:r>
              <a:rPr lang="ru-RU" dirty="0"/>
              <a:t> Бюро 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бактерій на ручках (без </a:t>
            </a:r>
            <a:r>
              <a:rPr lang="ru-RU" dirty="0" err="1"/>
              <a:t>антибактеріального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) </a:t>
            </a:r>
            <a:r>
              <a:rPr lang="ru-RU" dirty="0" err="1"/>
              <a:t>візків</a:t>
            </a:r>
            <a:r>
              <a:rPr lang="ru-RU" dirty="0"/>
              <a:t> великих </a:t>
            </a:r>
            <a:r>
              <a:rPr lang="ru-RU" dirty="0" err="1"/>
              <a:t>магазинів</a:t>
            </a:r>
            <a:r>
              <a:rPr lang="ru-RU" dirty="0"/>
              <a:t> </a:t>
            </a:r>
            <a:r>
              <a:rPr lang="ru-RU" dirty="0" err="1"/>
              <a:t>сягає</a:t>
            </a:r>
            <a:r>
              <a:rPr lang="ru-RU" dirty="0"/>
              <a:t> 1100 </a:t>
            </a:r>
            <a:r>
              <a:rPr lang="ru-RU" dirty="0" err="1"/>
              <a:t>колоній</a:t>
            </a:r>
            <a:r>
              <a:rPr lang="ru-RU" dirty="0"/>
              <a:t> на 10 см². Друге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 комп'ютерні «мишки» в інтернет-кафе (690 </a:t>
            </a:r>
            <a:r>
              <a:rPr lang="ru-RU" dirty="0" err="1"/>
              <a:t>колоній</a:t>
            </a:r>
            <a:r>
              <a:rPr lang="ru-RU" dirty="0"/>
              <a:t> на ту ж </a:t>
            </a:r>
            <a:r>
              <a:rPr lang="ru-RU" dirty="0" err="1"/>
              <a:t>площу</a:t>
            </a:r>
            <a:r>
              <a:rPr lang="ru-RU" dirty="0"/>
              <a:t>). Ручки </a:t>
            </a:r>
            <a:r>
              <a:rPr lang="ru-RU" dirty="0" err="1"/>
              <a:t>кабінок</a:t>
            </a:r>
            <a:r>
              <a:rPr lang="ru-RU" dirty="0"/>
              <a:t> громадськихвбиралень 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340 </a:t>
            </a:r>
            <a:r>
              <a:rPr lang="ru-RU" dirty="0" err="1"/>
              <a:t>колоній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мікроорганізмів.</a:t>
            </a:r>
          </a:p>
          <a:p>
            <a:pPr marL="45720" indent="0">
              <a:buNone/>
            </a:pPr>
            <a:r>
              <a:rPr lang="ru-RU" dirty="0"/>
              <a:t>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уберегтися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 мікроорганізмів, які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 на предметах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достатньо</a:t>
            </a:r>
            <a:r>
              <a:rPr lang="ru-RU" dirty="0"/>
              <a:t> регулярно </a:t>
            </a:r>
            <a:r>
              <a:rPr lang="ru-RU" dirty="0" err="1"/>
              <a:t>мити</a:t>
            </a:r>
            <a:r>
              <a:rPr lang="ru-RU" dirty="0"/>
              <a:t> руки з милом.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Бактерії в </a:t>
            </a:r>
            <a:r>
              <a:rPr lang="ru-RU" b="1" dirty="0" err="1"/>
              <a:t>повсякденному</a:t>
            </a:r>
            <a:r>
              <a:rPr lang="ru-RU" b="1" dirty="0"/>
              <a:t> </a:t>
            </a:r>
            <a:r>
              <a:rPr lang="ru-RU" b="1" dirty="0" err="1" smtClean="0"/>
              <a:t>житті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2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4400" dirty="0" smtClean="0"/>
              <a:t>Дякуємо за увагу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6552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263</TotalTime>
  <Words>67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Сетка</vt:lpstr>
      <vt:lpstr>Виникнення бактерій</vt:lpstr>
      <vt:lpstr>означення</vt:lpstr>
      <vt:lpstr>Історія дослідження </vt:lpstr>
      <vt:lpstr>Походження</vt:lpstr>
      <vt:lpstr>Походження</vt:lpstr>
      <vt:lpstr>Класифікація</vt:lpstr>
      <vt:lpstr>Бактерії в повсякденному житті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9</cp:revision>
  <dcterms:created xsi:type="dcterms:W3CDTF">2014-05-11T19:28:36Z</dcterms:created>
  <dcterms:modified xsi:type="dcterms:W3CDTF">2014-05-11T23:52:28Z</dcterms:modified>
</cp:coreProperties>
</file>