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7" r:id="rId2"/>
  </p:sldMasterIdLst>
  <p:sldIdLst>
    <p:sldId id="256" r:id="rId3"/>
    <p:sldId id="271" r:id="rId4"/>
    <p:sldId id="267" r:id="rId5"/>
    <p:sldId id="269" r:id="rId6"/>
    <p:sldId id="270" r:id="rId7"/>
    <p:sldId id="268" r:id="rId8"/>
    <p:sldId id="257" r:id="rId9"/>
    <p:sldId id="258" r:id="rId10"/>
    <p:sldId id="259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A33F-4402-403F-992D-655D7E05701D}" type="datetimeFigureOut">
              <a:rPr lang="ru-RU"/>
              <a:pPr>
                <a:defRPr/>
              </a:pPr>
              <a:t>16.04.2014</a:t>
            </a:fld>
            <a:endParaRPr lang="ru-RU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97586-045C-4231-9272-A843F987C6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3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A2E5-110B-4154-9C6A-262408F1D544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77F287-3408-44E5-976C-1B17CFD490E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A8FE-57D5-4CAF-A57F-8159591DC144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1665D2-299A-4F92-9F8A-47CFC231954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155C-B5F9-4A04-AAEE-885ED3265EEC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9286-56C9-4B15-8AD9-A3A04B7C223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AC21-B5F8-473E-A995-AA03A3CAB1FD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637C-EB5D-4C43-8686-004D0142942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1620-550E-4FE8-8493-90A5BF52F774}" type="datetimeFigureOut">
              <a:rPr lang="ru-RU"/>
              <a:pPr>
                <a:defRPr/>
              </a:pPr>
              <a:t>16.04.2014</a:t>
            </a:fld>
            <a:endParaRPr lang="ru-RU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C90E-AE75-4D87-A858-0C77A56A14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48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0371-1DBA-4C82-896D-0218FA674D99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7E5B7E-B8B4-486E-9F99-F2E8FB7EFAA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019C-1724-4DC7-BD9C-77EC3F9913F0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849766-FD3B-40B2-B5FE-A1C53BE67DB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07EA-B521-402E-AD8D-47161EB2114D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EB57F-43F9-4B9C-BEA1-843A89E0986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8D5F-71C6-4480-B344-5A86882CFABB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356257-ADE5-4C1E-BD05-979CF7FF8B5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C992-F11F-425D-A39A-48C05E316410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4BAF6-E136-4EAB-B601-592B34644AC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8375-5003-4A1B-A1E8-DFFE20A4448B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C532A-AEC0-469B-8FCD-913EF50601A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C20-38AE-41D2-839B-6A4D5C7FBC63}" type="datetimeFigureOut">
              <a:rPr lang="ru-RU" altLang="ru-RU" smtClean="0"/>
              <a:pPr/>
              <a:t>16.04.2014</a:t>
            </a:fld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B8667C-4D8B-4D34-9393-D316F1BF4C5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1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28" name="Date Placeholder 4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775A57-3FF3-430D-A224-DEFAFBE8AF15}" type="datetimeFigureOut">
              <a:rPr lang="ru-RU"/>
              <a:pPr>
                <a:defRPr/>
              </a:pPr>
              <a:t>16.04.2014</a:t>
            </a:fld>
            <a:endParaRPr lang="ru-RU" dirty="0"/>
          </a:p>
        </p:txBody>
      </p:sp>
      <p:sp>
        <p:nvSpPr>
          <p:cNvPr id="1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DA1677-68EA-4BF9-A478-D7B3BC58DD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F5775A57-3FF3-430D-A224-DEFAFBE8AF15}" type="datetimeFigureOut">
              <a:rPr lang="ru-RU" smtClean="0"/>
              <a:pPr>
                <a:defRPr/>
              </a:pPr>
              <a:t>16.04.2014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3EDA1677-68EA-4BF9-A478-D7B3BC58DD0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556792"/>
            <a:ext cx="9144000" cy="2664296"/>
          </a:xfrm>
        </p:spPr>
        <p:txBody>
          <a:bodyPr anchor="b">
            <a:noAutofit/>
          </a:bodyPr>
          <a:lstStyle/>
          <a:p>
            <a:pPr algn="ctr"/>
            <a:r>
              <a:rPr lang="uk-UA" altLang="ru-RU" sz="4400" dirty="0">
                <a:solidFill>
                  <a:schemeClr val="bg1"/>
                </a:solidFill>
              </a:rPr>
              <a:t>Тема уроку</a:t>
            </a:r>
            <a:r>
              <a:rPr lang="en-US" altLang="ru-RU" sz="4400" dirty="0">
                <a:solidFill>
                  <a:schemeClr val="bg1"/>
                </a:solidFill>
              </a:rPr>
              <a:t>: </a:t>
            </a:r>
            <a:r>
              <a:rPr lang="ru-RU" altLang="ru-RU" sz="4400" dirty="0" smtClean="0">
                <a:solidFill>
                  <a:schemeClr val="bg1"/>
                </a:solidFill>
              </a:rPr>
              <a:t/>
            </a:r>
            <a:br>
              <a:rPr lang="ru-RU" altLang="ru-RU" sz="4400" dirty="0" smtClean="0">
                <a:solidFill>
                  <a:schemeClr val="bg1"/>
                </a:solidFill>
              </a:rPr>
            </a:br>
            <a:r>
              <a:rPr lang="uk-UA" alt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Видоутворення</a:t>
            </a:r>
            <a:r>
              <a:rPr lang="uk-UA" alt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alt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Мікроеволюція</a:t>
            </a:r>
            <a:endParaRPr lang="ru-RU" alt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116632"/>
            <a:ext cx="7477125" cy="1143000"/>
          </a:xfrm>
        </p:spPr>
        <p:txBody>
          <a:bodyPr anchor="b"/>
          <a:lstStyle/>
          <a:p>
            <a:pPr algn="ctr"/>
            <a:r>
              <a:rPr lang="uk-UA" altLang="ru-RU" dirty="0"/>
              <a:t>Акровірш</a:t>
            </a:r>
            <a:endParaRPr lang="ru-RU" alt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1700808"/>
            <a:ext cx="1224136" cy="449738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В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>
                <a:solidFill>
                  <a:srgbClr val="FF0000"/>
                </a:solidFill>
              </a:rPr>
              <a:t>И</a:t>
            </a:r>
            <a:endParaRPr lang="uk-UA" altLang="ru-RU" sz="2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Д</a:t>
            </a:r>
            <a:endParaRPr lang="uk-UA" altLang="ru-RU" sz="2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О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У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Т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В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>
                <a:solidFill>
                  <a:srgbClr val="FF0000"/>
                </a:solidFill>
              </a:rPr>
              <a:t>О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Р</a:t>
            </a:r>
            <a:endParaRPr lang="uk-UA" altLang="ru-RU" sz="2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Е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Н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Н</a:t>
            </a:r>
            <a:endParaRPr lang="uk-UA" altLang="ru-RU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800" dirty="0" smtClean="0">
                <a:solidFill>
                  <a:srgbClr val="FF0000"/>
                </a:solidFill>
              </a:rPr>
              <a:t>Я</a:t>
            </a:r>
            <a:endParaRPr lang="ru-RU" alt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7013"/>
            <a:ext cx="9144000" cy="1143000"/>
          </a:xfrm>
        </p:spPr>
        <p:txBody>
          <a:bodyPr anchor="b"/>
          <a:lstStyle/>
          <a:p>
            <a:pPr algn="ctr"/>
            <a:r>
              <a:rPr lang="uk-UA" altLang="ru-RU" dirty="0"/>
              <a:t>Домашнє завдання</a:t>
            </a:r>
            <a:endParaRPr lang="ru-RU" altLang="ru-RU" dirty="0"/>
          </a:p>
        </p:txBody>
      </p:sp>
      <p:sp>
        <p:nvSpPr>
          <p:cNvPr id="13315" name="Объект 2"/>
          <p:cNvSpPr>
            <a:spLocks noGrp="1"/>
          </p:cNvSpPr>
          <p:nvPr>
            <p:ph idx="4294967295"/>
          </p:nvPr>
        </p:nvSpPr>
        <p:spPr>
          <a:xfrm>
            <a:off x="611560" y="1598613"/>
            <a:ext cx="7920880" cy="4497387"/>
          </a:xfrm>
        </p:spPr>
        <p:txBody>
          <a:bodyPr/>
          <a:lstStyle/>
          <a:p>
            <a:pPr marL="18288" indent="0">
              <a:buNone/>
            </a:pPr>
            <a:r>
              <a:rPr lang="uk-UA" altLang="ru-RU" dirty="0" smtClean="0"/>
              <a:t>Опрацювати </a:t>
            </a:r>
            <a:r>
              <a:rPr lang="uk-UA" altLang="ru-RU" dirty="0"/>
              <a:t>матеріал </a:t>
            </a:r>
            <a:r>
              <a:rPr lang="uk-UA" altLang="ru-RU" dirty="0" smtClean="0"/>
              <a:t>з параграфа (</a:t>
            </a:r>
            <a:r>
              <a:rPr lang="uk-UA" altLang="ru-RU" dirty="0" smtClean="0">
                <a:latin typeface="Times New Roman"/>
                <a:cs typeface="Times New Roman"/>
              </a:rPr>
              <a:t>§</a:t>
            </a:r>
            <a:r>
              <a:rPr lang="uk-UA" altLang="ru-RU" dirty="0" smtClean="0"/>
              <a:t>40). </a:t>
            </a:r>
          </a:p>
          <a:p>
            <a:pPr marL="18288" indent="0">
              <a:buNone/>
            </a:pPr>
            <a:r>
              <a:rPr lang="uk-UA" altLang="ru-RU" dirty="0" smtClean="0"/>
              <a:t>Середній рівень: </a:t>
            </a:r>
            <a:r>
              <a:rPr lang="uk-UA" altLang="ru-RU" dirty="0"/>
              <a:t>скласти термінологічний словник</a:t>
            </a:r>
            <a:r>
              <a:rPr lang="en-US" altLang="ru-RU" dirty="0"/>
              <a:t>;</a:t>
            </a:r>
            <a:r>
              <a:rPr lang="uk-UA" altLang="ru-RU" dirty="0"/>
              <a:t> Достатній </a:t>
            </a:r>
            <a:r>
              <a:rPr lang="uk-UA" altLang="ru-RU" dirty="0" smtClean="0"/>
              <a:t>рівень: </a:t>
            </a:r>
            <a:r>
              <a:rPr lang="uk-UA" altLang="ru-RU" dirty="0"/>
              <a:t>скласти шість запитань до теми</a:t>
            </a:r>
            <a:r>
              <a:rPr lang="en-US" altLang="ru-RU" dirty="0" smtClean="0"/>
              <a:t>;</a:t>
            </a:r>
            <a:endParaRPr lang="uk-UA" altLang="ru-RU" dirty="0" smtClean="0"/>
          </a:p>
          <a:p>
            <a:pPr marL="18288" indent="0">
              <a:buNone/>
            </a:pPr>
            <a:r>
              <a:rPr lang="uk-UA" altLang="ru-RU" dirty="0" smtClean="0"/>
              <a:t>Високий рівень: скласти акровірш.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924175"/>
            <a:ext cx="9036496" cy="1143000"/>
          </a:xfrm>
        </p:spPr>
        <p:txBody>
          <a:bodyPr anchor="b"/>
          <a:lstStyle/>
          <a:p>
            <a:pPr algn="ctr"/>
            <a:r>
              <a:rPr lang="uk-UA" altLang="ru-RU" sz="5400" dirty="0"/>
              <a:t>Дякую за увагу!</a:t>
            </a:r>
            <a:endParaRPr lang="ru-RU" alt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988840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терпить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царстві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відстояти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себе.</a:t>
            </a:r>
          </a:p>
          <a:p>
            <a:pPr algn="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Ральф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Емерсон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332656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 …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3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620688"/>
            <a:ext cx="7477125" cy="1143000"/>
          </a:xfrm>
        </p:spPr>
        <p:txBody>
          <a:bodyPr anchor="b"/>
          <a:lstStyle/>
          <a:p>
            <a:pPr algn="ctr"/>
            <a:r>
              <a:rPr lang="uk-UA" altLang="ru-RU" dirty="0">
                <a:solidFill>
                  <a:schemeClr val="bg1"/>
                </a:solidFill>
              </a:rPr>
              <a:t>Завдання уроку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352928" cy="4497387"/>
          </a:xfrm>
        </p:spPr>
        <p:txBody>
          <a:bodyPr>
            <a:normAutofit/>
          </a:bodyPr>
          <a:lstStyle/>
          <a:p>
            <a:r>
              <a:rPr lang="uk-UA" altLang="ru-RU" sz="2800" dirty="0"/>
              <a:t>Ознайомитись із критеріями виду.</a:t>
            </a:r>
          </a:p>
          <a:p>
            <a:r>
              <a:rPr lang="uk-UA" altLang="ru-RU" sz="2800" dirty="0"/>
              <a:t> Розглянути шляхи видоутворення.</a:t>
            </a:r>
          </a:p>
          <a:p>
            <a:r>
              <a:rPr lang="uk-UA" altLang="ru-RU" sz="2800" dirty="0"/>
              <a:t>Охарактеризувати чинники мікроеволюції.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4069" y="404664"/>
            <a:ext cx="79208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Закінчіть речення: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Рушійний фактор еволюції  за Ч.Дарвіном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Виживання особин з проміжними, близькими до середніх значень ознак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Еволюція на рівні, вищому за видовий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Групи особин, в яких відбуваються еволюційні перетворення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Виживання особин з певними генетично закріпленими ознаками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Матеріалом для еволюції є мутаційна й рекомбінативна …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Ключовою еволюційною подією є процес утворення … </a:t>
            </a:r>
          </a:p>
          <a:p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Недорозвиненні органи або структури тіла, які втратили своє функціональне значення … </a:t>
            </a:r>
          </a:p>
        </p:txBody>
      </p:sp>
    </p:spTree>
    <p:extLst>
      <p:ext uri="{BB962C8B-B14F-4D97-AF65-F5344CB8AC3E}">
        <p14:creationId xmlns:p14="http://schemas.microsoft.com/office/powerpoint/2010/main" val="19100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476672"/>
            <a:ext cx="734481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Перевіряємо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Природний добір;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Стабілізуючий добір;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Макроеволюція;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Популяції;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 добір;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Мінливість;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Видів;</a:t>
            </a:r>
          </a:p>
          <a:p>
            <a:pPr marL="457200" indent="-457200">
              <a:buAutoNum type="arabicParenR"/>
            </a:pPr>
            <a:r>
              <a:rPr lang="uk-UA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Атавізми.</a:t>
            </a:r>
          </a:p>
          <a:p>
            <a:pPr marL="457200" indent="-457200">
              <a:buAutoNum type="arabicParenR"/>
            </a:pPr>
            <a:endParaRPr lang="uk-U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uk-U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uk-U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6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7013"/>
            <a:ext cx="8892480" cy="1143000"/>
          </a:xfrm>
        </p:spPr>
        <p:txBody>
          <a:bodyPr anchor="b">
            <a:normAutofit/>
          </a:bodyPr>
          <a:lstStyle/>
          <a:p>
            <a:pPr algn="ctr"/>
            <a:r>
              <a:rPr lang="uk-UA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 вчених про вид</a:t>
            </a:r>
            <a:endParaRPr lang="ru-RU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598613"/>
            <a:ext cx="8964488" cy="4497387"/>
          </a:xfrm>
        </p:spPr>
        <p:txBody>
          <a:bodyPr>
            <a:normAutofit lnSpcReduction="10000"/>
          </a:bodyPr>
          <a:lstStyle/>
          <a:p>
            <a:pPr marL="18288" indent="0">
              <a:lnSpc>
                <a:spcPct val="90000"/>
              </a:lnSpc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Вид реально існує в природі і не змінюється з часом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К. Лінней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Видів немає. Вони – плід уявлення</a:t>
            </a:r>
            <a:r>
              <a:rPr lang="en-US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але історичний розвиток існує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Ж.Б. Ламарк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Види реально існують вони відносно постійні і є результатом історичного розвитку. Види змінюються внаслідок еволюції.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uk-UA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Ч. Дарвін </a:t>
            </a:r>
            <a:endParaRPr lang="ru-RU" altLang="ru-RU" sz="3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9_4_22_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3958" y="692696"/>
            <a:ext cx="2820042" cy="45365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Rectangle 7"/>
          <p:cNvSpPr>
            <a:spLocks noGrp="1" noChangeArrowheads="1"/>
          </p:cNvSpPr>
          <p:nvPr>
            <p:ph sz="quarter" idx="14"/>
          </p:nvPr>
        </p:nvSpPr>
        <p:spPr>
          <a:xfrm>
            <a:off x="-69273" y="625042"/>
            <a:ext cx="9130145" cy="5828293"/>
          </a:xfrm>
        </p:spPr>
        <p:txBody>
          <a:bodyPr>
            <a:normAutofit lnSpcReduction="10000"/>
          </a:bodyPr>
          <a:lstStyle/>
          <a:p>
            <a:pPr marL="18288" indent="0" algn="ctr">
              <a:buNone/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</a:t>
            </a:r>
            <a:r>
              <a:rPr lang="uk-UA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 </a:t>
            </a:r>
            <a:r>
              <a:rPr lang="uk-UA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виду</a:t>
            </a:r>
          </a:p>
          <a:p>
            <a:pPr marL="18288" indent="0" algn="ctr">
              <a:buNone/>
            </a:pPr>
            <a:endParaRPr lang="uk-UA" alt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Морфологічний 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подібність за будовою</a:t>
            </a:r>
            <a:r>
              <a:rPr lang="en-US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5488" indent="-457200">
              <a:buAutoNum type="arabicPeriod"/>
            </a:pPr>
            <a:endParaRPr lang="ru-RU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Фізіологічний – подібності та відмінності 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 життєдіяльності</a:t>
            </a:r>
            <a:r>
              <a:rPr lang="en-US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endParaRPr lang="uk-UA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Біохімічний – особливості будови 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макромолекул </a:t>
            </a: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перебігу біохімічних реакцій</a:t>
            </a:r>
            <a:r>
              <a:rPr lang="en-US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endParaRPr lang="uk-UA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Географічний – особливості ареалу</a:t>
            </a:r>
            <a:r>
              <a:rPr lang="en-US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alt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endParaRPr lang="uk-UA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" indent="0">
              <a:buNone/>
            </a:pPr>
            <a:r>
              <a:rPr lang="uk-UA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Екологічний – особливості екологічних </a:t>
            </a:r>
            <a:r>
              <a:rPr lang="uk-UA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ніш.</a:t>
            </a:r>
            <a:endParaRPr lang="uk-UA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63948"/>
            <a:ext cx="4356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" indent="0">
              <a:buNone/>
            </a:pPr>
            <a:r>
              <a:rPr lang="uk-UA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 інформація</a:t>
            </a:r>
            <a:endParaRPr lang="uk-UA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29860" y="195697"/>
            <a:ext cx="7543800" cy="914400"/>
          </a:xfrm>
        </p:spPr>
        <p:txBody>
          <a:bodyPr anchor="b"/>
          <a:lstStyle/>
          <a:p>
            <a:pPr algn="ctr"/>
            <a:r>
              <a:rPr lang="uk-UA" altLang="ru-RU" sz="3200" dirty="0">
                <a:solidFill>
                  <a:schemeClr val="bg1"/>
                </a:solidFill>
              </a:rPr>
              <a:t>Шляхи видоутворення</a:t>
            </a:r>
            <a:endParaRPr lang="ru-RU" altLang="ru-RU" sz="3200" dirty="0">
              <a:solidFill>
                <a:schemeClr val="bg1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34961" y="1385392"/>
            <a:ext cx="5364087" cy="5472608"/>
          </a:xfrm>
        </p:spPr>
        <p:txBody>
          <a:bodyPr>
            <a:normAutofit/>
          </a:bodyPr>
          <a:lstStyle/>
          <a:p>
            <a:pPr marL="18288" indent="0">
              <a:lnSpc>
                <a:spcPct val="80000"/>
              </a:lnSpc>
              <a:buNone/>
            </a:pPr>
            <a:r>
              <a:rPr lang="uk-UA" altLang="ru-RU" sz="2600" dirty="0" smtClean="0">
                <a:solidFill>
                  <a:schemeClr val="bg1"/>
                </a:solidFill>
              </a:rPr>
              <a:t> 1</a:t>
            </a:r>
            <a:r>
              <a:rPr lang="uk-UA" altLang="ru-RU" sz="2600" dirty="0">
                <a:solidFill>
                  <a:schemeClr val="bg1"/>
                </a:solidFill>
              </a:rPr>
              <a:t>. Дивергенція</a:t>
            </a:r>
            <a:r>
              <a:rPr lang="en-US" altLang="ru-RU" sz="2600" dirty="0">
                <a:solidFill>
                  <a:schemeClr val="bg1"/>
                </a:solidFill>
              </a:rPr>
              <a:t>:</a:t>
            </a:r>
            <a:r>
              <a:rPr lang="uk-UA" altLang="ru-RU" sz="2600" dirty="0">
                <a:solidFill>
                  <a:schemeClr val="bg1"/>
                </a:solidFill>
              </a:rPr>
              <a:t> з вихідної форми утворюється два чи більше нових видів</a:t>
            </a:r>
            <a:r>
              <a:rPr lang="en-US" altLang="ru-RU" sz="2600" dirty="0">
                <a:solidFill>
                  <a:schemeClr val="bg1"/>
                </a:solidFill>
              </a:rPr>
              <a:t>;</a:t>
            </a:r>
            <a:endParaRPr lang="uk-UA" altLang="ru-RU" sz="26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600" dirty="0" smtClean="0">
                <a:solidFill>
                  <a:schemeClr val="bg1"/>
                </a:solidFill>
              </a:rPr>
              <a:t> 2</a:t>
            </a:r>
            <a:r>
              <a:rPr lang="uk-UA" altLang="ru-RU" sz="2600" dirty="0">
                <a:solidFill>
                  <a:schemeClr val="bg1"/>
                </a:solidFill>
              </a:rPr>
              <a:t>. </a:t>
            </a:r>
            <a:r>
              <a:rPr lang="uk-UA" altLang="ru-RU" sz="2600" dirty="0" smtClean="0">
                <a:solidFill>
                  <a:schemeClr val="bg1"/>
                </a:solidFill>
              </a:rPr>
              <a:t>Поліплоїдія: кратне збільшення кількості хромосом у рослин; </a:t>
            </a:r>
            <a:endParaRPr lang="uk-UA" altLang="ru-RU" sz="26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600" dirty="0" smtClean="0">
                <a:solidFill>
                  <a:schemeClr val="bg1"/>
                </a:solidFill>
              </a:rPr>
              <a:t>3</a:t>
            </a:r>
            <a:r>
              <a:rPr lang="uk-UA" altLang="ru-RU" sz="2600" dirty="0">
                <a:solidFill>
                  <a:schemeClr val="bg1"/>
                </a:solidFill>
              </a:rPr>
              <a:t>. Міжвидове схрещування</a:t>
            </a:r>
            <a:r>
              <a:rPr lang="en-US" altLang="ru-RU" sz="2600" dirty="0">
                <a:solidFill>
                  <a:schemeClr val="bg1"/>
                </a:solidFill>
              </a:rPr>
              <a:t>:</a:t>
            </a:r>
            <a:r>
              <a:rPr lang="uk-UA" altLang="ru-RU" sz="2600" dirty="0">
                <a:solidFill>
                  <a:schemeClr val="bg1"/>
                </a:solidFill>
              </a:rPr>
              <a:t> гібридні нащадки схрещуються між собою і утворюють нові плідні покоління</a:t>
            </a:r>
            <a:r>
              <a:rPr lang="en-US" altLang="ru-RU" sz="2600" dirty="0">
                <a:solidFill>
                  <a:schemeClr val="bg1"/>
                </a:solidFill>
              </a:rPr>
              <a:t>;</a:t>
            </a:r>
            <a:endParaRPr lang="uk-UA" altLang="ru-RU" sz="26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600" dirty="0" smtClean="0">
                <a:solidFill>
                  <a:schemeClr val="bg1"/>
                </a:solidFill>
              </a:rPr>
              <a:t> 4</a:t>
            </a:r>
            <a:r>
              <a:rPr lang="uk-UA" altLang="ru-RU" sz="2600" dirty="0">
                <a:solidFill>
                  <a:schemeClr val="bg1"/>
                </a:solidFill>
              </a:rPr>
              <a:t>. Адаптація до змін довкілля</a:t>
            </a:r>
            <a:r>
              <a:rPr lang="en-US" altLang="ru-RU" sz="2600" dirty="0">
                <a:solidFill>
                  <a:schemeClr val="bg1"/>
                </a:solidFill>
              </a:rPr>
              <a:t>:</a:t>
            </a:r>
            <a:r>
              <a:rPr lang="uk-UA" altLang="ru-RU" sz="2600" dirty="0">
                <a:solidFill>
                  <a:schemeClr val="bg1"/>
                </a:solidFill>
              </a:rPr>
              <a:t> перетворення виду </a:t>
            </a:r>
            <a:r>
              <a:rPr lang="uk-UA" altLang="ru-RU" sz="2600" dirty="0" smtClean="0">
                <a:solidFill>
                  <a:schemeClr val="bg1"/>
                </a:solidFill>
              </a:rPr>
              <a:t>попередника </a:t>
            </a:r>
            <a:r>
              <a:rPr lang="uk-UA" altLang="ru-RU" sz="2600" dirty="0">
                <a:solidFill>
                  <a:schemeClr val="bg1"/>
                </a:solidFill>
              </a:rPr>
              <a:t>на новий вид у процесі його історичного розвитку завдяки адаптацій до змін до змін </a:t>
            </a:r>
            <a:r>
              <a:rPr lang="uk-UA" altLang="ru-RU" sz="2600" dirty="0" smtClean="0">
                <a:solidFill>
                  <a:schemeClr val="bg1"/>
                </a:solidFill>
              </a:rPr>
              <a:t>довкілля.</a:t>
            </a:r>
            <a:endParaRPr lang="ru-RU" altLang="ru-RU" sz="2600" dirty="0">
              <a:solidFill>
                <a:schemeClr val="bg1"/>
              </a:solidFill>
            </a:endParaRPr>
          </a:p>
          <a:p>
            <a:pPr marL="18288" indent="0">
              <a:buNone/>
            </a:pPr>
            <a:endParaRPr lang="ru-RU" altLang="ru-RU" dirty="0">
              <a:solidFill>
                <a:schemeClr val="bg1"/>
              </a:solidFill>
            </a:endParaRPr>
          </a:p>
        </p:txBody>
      </p:sp>
      <p:pic>
        <p:nvPicPr>
          <p:cNvPr id="9223" name="Picture 7" descr="finches_590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6096" y="1052736"/>
            <a:ext cx="3600400" cy="57922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23728" y="68122"/>
            <a:ext cx="4356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" indent="0">
              <a:buNone/>
            </a:pPr>
            <a:r>
              <a:rPr lang="uk-UA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 інформація</a:t>
            </a:r>
            <a:endParaRPr lang="uk-UA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19075" y="81397"/>
            <a:ext cx="8924925" cy="1143000"/>
          </a:xfrm>
        </p:spPr>
        <p:txBody>
          <a:bodyPr anchor="b"/>
          <a:lstStyle/>
          <a:p>
            <a:pPr algn="ctr"/>
            <a:r>
              <a:rPr lang="uk-UA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 мікроеволюції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6" name="Picture 6" descr="image00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4337575" cy="4176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572000" y="1340768"/>
            <a:ext cx="4295328" cy="5146896"/>
          </a:xfrm>
        </p:spPr>
        <p:txBody>
          <a:bodyPr>
            <a:normAutofit fontScale="92500" lnSpcReduction="20000"/>
          </a:bodyPr>
          <a:lstStyle/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1</a:t>
            </a:r>
            <a:r>
              <a:rPr lang="uk-UA" altLang="ru-RU" sz="2400" dirty="0">
                <a:solidFill>
                  <a:schemeClr val="bg1"/>
                </a:solidFill>
              </a:rPr>
              <a:t>. Боротьба за існування</a:t>
            </a:r>
            <a:r>
              <a:rPr lang="en-US" altLang="ru-RU" sz="2400" dirty="0">
                <a:solidFill>
                  <a:schemeClr val="bg1"/>
                </a:solidFill>
              </a:rPr>
              <a:t> – </a:t>
            </a:r>
            <a:r>
              <a:rPr lang="uk-UA" altLang="ru-RU" sz="2400" dirty="0">
                <a:solidFill>
                  <a:schemeClr val="bg1"/>
                </a:solidFill>
              </a:rPr>
              <a:t>конкуренція особин за якої одні організми здатні залишити більше потомства, ніж інші</a:t>
            </a:r>
            <a:r>
              <a:rPr lang="en-US" altLang="ru-RU" sz="2400" dirty="0">
                <a:solidFill>
                  <a:schemeClr val="bg1"/>
                </a:solidFill>
              </a:rPr>
              <a:t>;</a:t>
            </a:r>
            <a:endParaRPr lang="uk-UA" altLang="ru-RU" sz="24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2.Мутації </a:t>
            </a:r>
            <a:r>
              <a:rPr lang="uk-UA" altLang="ru-RU" sz="2400" dirty="0">
                <a:solidFill>
                  <a:schemeClr val="bg1"/>
                </a:solidFill>
              </a:rPr>
              <a:t>– стійкі, </a:t>
            </a:r>
            <a:r>
              <a:rPr lang="uk-UA" altLang="ru-RU" sz="2400" dirty="0" smtClean="0">
                <a:solidFill>
                  <a:schemeClr val="bg1"/>
                </a:solidFill>
              </a:rPr>
              <a:t>спонтанні </a:t>
            </a:r>
            <a:r>
              <a:rPr lang="uk-UA" altLang="ru-RU" sz="2400" dirty="0">
                <a:solidFill>
                  <a:schemeClr val="bg1"/>
                </a:solidFill>
              </a:rPr>
              <a:t>зміни генотипу</a:t>
            </a:r>
            <a:r>
              <a:rPr lang="en-US" altLang="ru-RU" sz="2400" dirty="0">
                <a:solidFill>
                  <a:schemeClr val="bg1"/>
                </a:solidFill>
              </a:rPr>
              <a:t>;</a:t>
            </a:r>
            <a:endParaRPr lang="uk-UA" altLang="ru-RU" sz="24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3</a:t>
            </a:r>
            <a:r>
              <a:rPr lang="uk-UA" altLang="ru-RU" sz="2400" dirty="0">
                <a:solidFill>
                  <a:schemeClr val="bg1"/>
                </a:solidFill>
              </a:rPr>
              <a:t>. Дрейф генів – перерозподіл генів і зміна їх частоти зустріваності в наслідок випадкових схрещувань</a:t>
            </a:r>
            <a:r>
              <a:rPr lang="en-US" altLang="ru-RU" sz="2400" dirty="0">
                <a:solidFill>
                  <a:schemeClr val="bg1"/>
                </a:solidFill>
              </a:rPr>
              <a:t>;</a:t>
            </a:r>
            <a:endParaRPr lang="uk-UA" altLang="ru-RU" sz="24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4</a:t>
            </a:r>
            <a:r>
              <a:rPr lang="uk-UA" altLang="ru-RU" sz="2400" dirty="0">
                <a:solidFill>
                  <a:schemeClr val="bg1"/>
                </a:solidFill>
              </a:rPr>
              <a:t>. Хвилі життя – коливання чисельності особин у популяціях</a:t>
            </a:r>
            <a:r>
              <a:rPr lang="en-US" altLang="ru-RU" sz="2400" dirty="0">
                <a:solidFill>
                  <a:schemeClr val="bg1"/>
                </a:solidFill>
              </a:rPr>
              <a:t>;</a:t>
            </a:r>
            <a:endParaRPr lang="uk-UA" altLang="ru-RU" sz="24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5</a:t>
            </a:r>
            <a:r>
              <a:rPr lang="uk-UA" altLang="ru-RU" sz="2400" dirty="0">
                <a:solidFill>
                  <a:schemeClr val="bg1"/>
                </a:solidFill>
              </a:rPr>
              <a:t>. Ізоляція – неможливість схрещування між особинами одного виду</a:t>
            </a:r>
            <a:r>
              <a:rPr lang="en-US" altLang="ru-RU" sz="2400" dirty="0">
                <a:solidFill>
                  <a:schemeClr val="bg1"/>
                </a:solidFill>
              </a:rPr>
              <a:t>;</a:t>
            </a:r>
            <a:endParaRPr lang="uk-UA" altLang="ru-RU" sz="2400" dirty="0">
              <a:solidFill>
                <a:schemeClr val="bg1"/>
              </a:solidFill>
            </a:endParaRPr>
          </a:p>
          <a:p>
            <a:pPr marL="18288" indent="0">
              <a:lnSpc>
                <a:spcPct val="80000"/>
              </a:lnSpc>
              <a:buNone/>
            </a:pPr>
            <a:r>
              <a:rPr lang="uk-UA" altLang="ru-RU" sz="2400" dirty="0" smtClean="0">
                <a:solidFill>
                  <a:schemeClr val="bg1"/>
                </a:solidFill>
              </a:rPr>
              <a:t>  6</a:t>
            </a:r>
            <a:r>
              <a:rPr lang="uk-UA" altLang="ru-RU" sz="2400" dirty="0">
                <a:solidFill>
                  <a:schemeClr val="bg1"/>
                </a:solidFill>
              </a:rPr>
              <a:t>. Природний добір – переважаюче виживання і розмноження найпристосованіших до умов існування організмів певного </a:t>
            </a:r>
            <a:r>
              <a:rPr lang="uk-UA" altLang="ru-RU" sz="2400" dirty="0" smtClean="0">
                <a:solidFill>
                  <a:schemeClr val="bg1"/>
                </a:solidFill>
              </a:rPr>
              <a:t>виду.</a:t>
            </a:r>
            <a:endParaRPr lang="ru-RU" alt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68121"/>
            <a:ext cx="4356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" indent="0">
              <a:buNone/>
            </a:pPr>
            <a:r>
              <a:rPr lang="uk-UA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 інформація</a:t>
            </a:r>
            <a:endParaRPr lang="uk-UA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4_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4_Ости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</TotalTime>
  <Words>431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Century Gothic</vt:lpstr>
      <vt:lpstr>Arial</vt:lpstr>
      <vt:lpstr>Wingdings 2</vt:lpstr>
      <vt:lpstr>Calibri</vt:lpstr>
      <vt:lpstr>4_Остин</vt:lpstr>
      <vt:lpstr>Базовая</vt:lpstr>
      <vt:lpstr>Тема уроку:  Видоутворення.  Мікроеволюція</vt:lpstr>
      <vt:lpstr>Презентация PowerPoint</vt:lpstr>
      <vt:lpstr>Завдання уроку</vt:lpstr>
      <vt:lpstr>Презентация PowerPoint</vt:lpstr>
      <vt:lpstr>Презентация PowerPoint</vt:lpstr>
      <vt:lpstr>Висловлювання вчених про вид</vt:lpstr>
      <vt:lpstr>Презентация PowerPoint</vt:lpstr>
      <vt:lpstr>Шляхи видоутворення</vt:lpstr>
      <vt:lpstr>Чинники мікроеволюції</vt:lpstr>
      <vt:lpstr>Акровірш</vt:lpstr>
      <vt:lpstr>Домашнє завдання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Видоутворення. Мікроеволюція</dc:title>
  <dc:creator>Ученик</dc:creator>
  <cp:lastModifiedBy>Ученик</cp:lastModifiedBy>
  <cp:revision>31</cp:revision>
  <dcterms:created xsi:type="dcterms:W3CDTF">2014-04-15T10:27:09Z</dcterms:created>
  <dcterms:modified xsi:type="dcterms:W3CDTF">2014-04-16T12:26:06Z</dcterms:modified>
</cp:coreProperties>
</file>