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9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5517232"/>
            <a:ext cx="5637010" cy="8821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840" y="2996952"/>
            <a:ext cx="8496945" cy="2232249"/>
          </a:xfrm>
        </p:spPr>
        <p:txBody>
          <a:bodyPr/>
          <a:lstStyle/>
          <a:p>
            <a:r>
              <a:rPr lang="uk-UA" dirty="0" smtClean="0"/>
              <a:t>Імунізація</a:t>
            </a:r>
            <a:br>
              <a:rPr lang="uk-UA" dirty="0" smtClean="0"/>
            </a:br>
            <a:r>
              <a:rPr lang="uk-UA" dirty="0" smtClean="0"/>
              <a:t>Антивірусні препарати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32656"/>
            <a:ext cx="4190801" cy="31683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23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334200" cy="1143000"/>
          </a:xfrm>
        </p:spPr>
        <p:txBody>
          <a:bodyPr/>
          <a:lstStyle/>
          <a:p>
            <a:r>
              <a:rPr lang="uk-UA" b="0" dirty="0">
                <a:effectLst/>
              </a:rPr>
              <a:t>Антивірусні препарати</a:t>
            </a:r>
            <a:br>
              <a:rPr lang="uk-UA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7920880" cy="5256584"/>
          </a:xfrm>
        </p:spPr>
        <p:txBody>
          <a:bodyPr/>
          <a:lstStyle/>
          <a:p>
            <a:r>
              <a:rPr lang="ru-RU" b="1" dirty="0" err="1"/>
              <a:t>Антивірусні</a:t>
            </a:r>
            <a:r>
              <a:rPr lang="ru-RU" b="1" dirty="0"/>
              <a:t> </a:t>
            </a:r>
            <a:r>
              <a:rPr lang="ru-RU" b="1" dirty="0" err="1"/>
              <a:t>препарати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 </a:t>
            </a:r>
            <a:r>
              <a:rPr lang="ru-RU" dirty="0" err="1"/>
              <a:t>медикаменти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 </a:t>
            </a:r>
            <a:r>
              <a:rPr lang="ru-RU" dirty="0" err="1"/>
              <a:t>віруси</a:t>
            </a:r>
            <a:r>
              <a:rPr lang="ru-RU" dirty="0"/>
              <a:t>.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універсального</a:t>
            </a:r>
            <a:r>
              <a:rPr lang="ru-RU" dirty="0"/>
              <a:t> </a:t>
            </a:r>
            <a:r>
              <a:rPr lang="ru-RU" dirty="0" err="1"/>
              <a:t>антивірусного</a:t>
            </a:r>
            <a:r>
              <a:rPr lang="ru-RU" dirty="0"/>
              <a:t> препарату не </a:t>
            </a:r>
            <a:r>
              <a:rPr lang="ru-RU" dirty="0" err="1"/>
              <a:t>існує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віруси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розрізняються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собою, але в практику введено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 </a:t>
            </a:r>
            <a:r>
              <a:rPr lang="ru-RU" dirty="0" err="1"/>
              <a:t>високоспецифічних</a:t>
            </a:r>
            <a:r>
              <a:rPr lang="ru-RU" dirty="0"/>
              <a:t> </a:t>
            </a:r>
            <a:r>
              <a:rPr lang="ru-RU" dirty="0" err="1"/>
              <a:t>антивірусних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Антивірусні</a:t>
            </a:r>
            <a:r>
              <a:rPr lang="ru-RU" b="1" dirty="0"/>
              <a:t> </a:t>
            </a:r>
            <a:r>
              <a:rPr lang="ru-RU" b="1" dirty="0" err="1"/>
              <a:t>препарати</a:t>
            </a:r>
            <a:r>
              <a:rPr lang="ru-RU" dirty="0"/>
              <a:t> - </a:t>
            </a:r>
            <a:r>
              <a:rPr lang="ru-RU" dirty="0" err="1"/>
              <a:t>л</a:t>
            </a:r>
            <a:r>
              <a:rPr lang="ru-RU" dirty="0" err="1" smtClean="0"/>
              <a:t>іки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знижують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вірусів</a:t>
            </a:r>
            <a:r>
              <a:rPr lang="ru-RU" dirty="0"/>
              <a:t> </a:t>
            </a:r>
            <a:r>
              <a:rPr lang="ru-RU" dirty="0" err="1"/>
              <a:t>грипу</a:t>
            </a:r>
            <a:r>
              <a:rPr lang="ru-RU" dirty="0"/>
              <a:t> до </a:t>
            </a:r>
            <a:r>
              <a:rPr lang="ru-RU" dirty="0" err="1"/>
              <a:t>відтворення</a:t>
            </a:r>
            <a:r>
              <a:rPr lang="ru-RU" dirty="0"/>
              <a:t>. </a:t>
            </a:r>
            <a:r>
              <a:rPr lang="ru-RU" dirty="0" err="1"/>
              <a:t>Антивірусні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 </a:t>
            </a:r>
            <a:r>
              <a:rPr lang="ru-RU" dirty="0" err="1"/>
              <a:t>рекомендуються</a:t>
            </a:r>
            <a:r>
              <a:rPr lang="ru-RU" dirty="0"/>
              <a:t> для </a:t>
            </a:r>
            <a:r>
              <a:rPr lang="ru-RU" dirty="0" err="1"/>
              <a:t>лікування</a:t>
            </a:r>
            <a:r>
              <a:rPr lang="ru-RU" dirty="0"/>
              <a:t> і для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грипу</a:t>
            </a:r>
            <a:r>
              <a:rPr lang="ru-RU" dirty="0"/>
              <a:t>. При </a:t>
            </a:r>
            <a:r>
              <a:rPr lang="ru-RU" dirty="0" err="1"/>
              <a:t>прийомі</a:t>
            </a:r>
            <a:r>
              <a:rPr lang="ru-RU" dirty="0"/>
              <a:t> </a:t>
            </a:r>
            <a:r>
              <a:rPr lang="ru-RU" dirty="0" err="1"/>
              <a:t>ліків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48 годин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 перших </a:t>
            </a:r>
            <a:r>
              <a:rPr lang="ru-RU" dirty="0" err="1"/>
              <a:t>симптомів</a:t>
            </a:r>
            <a:r>
              <a:rPr lang="ru-RU" dirty="0"/>
              <a:t>,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скоротити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грипу</a:t>
            </a:r>
            <a:r>
              <a:rPr lang="ru-RU" dirty="0"/>
              <a:t> на один - два </a:t>
            </a:r>
            <a:r>
              <a:rPr lang="ru-RU" dirty="0" err="1"/>
              <a:t>дні</a:t>
            </a:r>
            <a:r>
              <a:rPr lang="ru-RU" dirty="0"/>
              <a:t>.</a:t>
            </a:r>
          </a:p>
          <a:p>
            <a:r>
              <a:rPr lang="ru-RU" dirty="0"/>
              <a:t>У той час як </a:t>
            </a:r>
            <a:r>
              <a:rPr lang="ru-RU" dirty="0" err="1"/>
              <a:t>антивірусні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 не є </a:t>
            </a:r>
            <a:r>
              <a:rPr lang="ru-RU" dirty="0" err="1"/>
              <a:t>заміною</a:t>
            </a:r>
            <a:r>
              <a:rPr lang="ru-RU" dirty="0"/>
              <a:t> </a:t>
            </a:r>
            <a:r>
              <a:rPr lang="ru-RU" dirty="0" err="1"/>
              <a:t>вакцинації</a:t>
            </a:r>
            <a:r>
              <a:rPr lang="ru-RU" dirty="0"/>
              <a:t>,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, 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грипу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07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136904" cy="1143000"/>
          </a:xfrm>
        </p:spPr>
        <p:txBody>
          <a:bodyPr/>
          <a:lstStyle/>
          <a:p>
            <a:r>
              <a:rPr lang="ru-RU" b="0" dirty="0" err="1">
                <a:effectLst/>
              </a:rPr>
              <a:t>Мішені</a:t>
            </a:r>
            <a:r>
              <a:rPr lang="ru-RU" b="0" dirty="0">
                <a:effectLst/>
              </a:rPr>
              <a:t> для </a:t>
            </a:r>
            <a:r>
              <a:rPr lang="ru-RU" b="0" dirty="0" err="1">
                <a:effectLst/>
              </a:rPr>
              <a:t>дії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препаратів</a:t>
            </a:r>
            <a:r>
              <a:rPr lang="ru-RU" b="0" dirty="0">
                <a:effectLst/>
              </a:rPr>
              <a:t> у </a:t>
            </a:r>
            <a:r>
              <a:rPr lang="ru-RU" b="0" dirty="0" err="1">
                <a:effectLst/>
              </a:rPr>
              <a:t>життєвому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циклі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віруса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2285994"/>
              </p:ext>
            </p:extLst>
          </p:nvPr>
        </p:nvGraphicFramePr>
        <p:xfrm>
          <a:off x="971600" y="2132856"/>
          <a:ext cx="7056784" cy="4123111"/>
        </p:xfrm>
        <a:graphic>
          <a:graphicData uri="http://schemas.openxmlformats.org/drawingml/2006/table">
            <a:tbl>
              <a:tblPr/>
              <a:tblGrid>
                <a:gridCol w="2744305"/>
                <a:gridCol w="4312479"/>
              </a:tblGrid>
              <a:tr h="246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Етап</a:t>
                      </a:r>
                      <a:r>
                        <a:rPr lang="ru-RU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1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життєвого</a:t>
                      </a:r>
                      <a:r>
                        <a:rPr lang="ru-RU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циклу</a:t>
                      </a: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Антивірусні</a:t>
                      </a:r>
                      <a:r>
                        <a:rPr lang="ru-RU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1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препарати</a:t>
                      </a:r>
                      <a:endParaRPr lang="ru-RU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15389">
                <a:tc>
                  <a:txBody>
                    <a:bodyPr/>
                    <a:lstStyle/>
                    <a:p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Позаклітинний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віріон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Ампіразин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госсипол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оксолін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ріодоксол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теброфен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флакозид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флореналь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84624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Адсорбція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dirty="0" err="1">
                          <a:effectLst/>
                        </a:rPr>
                        <a:t>проникнення</a:t>
                      </a:r>
                      <a:r>
                        <a:rPr lang="ru-RU" sz="1200" dirty="0">
                          <a:effectLst/>
                        </a:rPr>
                        <a:t>, «</a:t>
                      </a:r>
                      <a:r>
                        <a:rPr lang="ru-RU" sz="1200" dirty="0" err="1">
                          <a:effectLst/>
                        </a:rPr>
                        <a:t>роздягання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Адапромін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амантадин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дейтифорин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мідантан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римантадин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 анти-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gp120,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рекомбінантні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молекули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CD4.</a:t>
                      </a: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84624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Синтез </a:t>
                      </a:r>
                      <a:r>
                        <a:rPr lang="ru-RU" sz="1200" dirty="0" err="1">
                          <a:effectLst/>
                        </a:rPr>
                        <a:t>вірусних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нуклеїнових</a:t>
                      </a:r>
                      <a:r>
                        <a:rPr lang="ru-RU" sz="1200" dirty="0">
                          <a:effectLst/>
                        </a:rPr>
                        <a:t> кислот</a:t>
                      </a: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Азидотимін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ацикловір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ганцикловір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відарабін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рибавірин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офтан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IDU,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трифлюридин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цитарабін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30773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Синтез </a:t>
                      </a:r>
                      <a:r>
                        <a:rPr lang="ru-RU" sz="1200" dirty="0" err="1">
                          <a:effectLst/>
                        </a:rPr>
                        <a:t>вірусних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білків</a:t>
                      </a:r>
                      <a:endParaRPr lang="ru-RU" sz="1200" dirty="0">
                        <a:effectLst/>
                      </a:endParaRP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Інтерферони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першого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типу,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інгібітори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протеаз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46156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Складання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вірусу</a:t>
                      </a:r>
                      <a:endParaRPr lang="ru-RU" sz="1200" dirty="0">
                        <a:effectLst/>
                      </a:endParaRP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Метисазон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(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марборан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15389">
                <a:tc>
                  <a:txBody>
                    <a:bodyPr/>
                    <a:lstStyle/>
                    <a:p>
                      <a:r>
                        <a:rPr lang="ru-RU" sz="1200" dirty="0" err="1">
                          <a:effectLst/>
                        </a:rPr>
                        <a:t>Вихід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вірусу</a:t>
                      </a:r>
                      <a:r>
                        <a:rPr lang="ru-RU" sz="1200" dirty="0">
                          <a:effectLst/>
                        </a:rPr>
                        <a:t> з </a:t>
                      </a:r>
                      <a:r>
                        <a:rPr lang="ru-RU" sz="1200" dirty="0" err="1">
                          <a:effectLst/>
                        </a:rPr>
                        <a:t>клітини</a:t>
                      </a:r>
                      <a:endParaRPr lang="ru-RU" sz="1200" dirty="0">
                        <a:effectLst/>
                      </a:endParaRP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Інтерферони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першого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типу,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</a:rPr>
                        <a:t>антинейрамінідазні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озелтамівір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, 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занамівір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1866" marR="51866" marT="25933" marB="25933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51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404664"/>
            <a:ext cx="7056784" cy="3201536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Імунізація</a:t>
            </a:r>
            <a:r>
              <a:rPr lang="uk-UA" dirty="0" smtClean="0">
                <a:latin typeface="+mj-lt"/>
              </a:rPr>
              <a:t> - </a:t>
            </a:r>
            <a:r>
              <a:rPr lang="ru-RU" i="1" dirty="0"/>
              <a:t>(лат., </a:t>
            </a:r>
            <a:r>
              <a:rPr lang="ru-RU" i="1" dirty="0" err="1"/>
              <a:t>вільний</a:t>
            </a:r>
            <a:r>
              <a:rPr lang="ru-RU" i="1" dirty="0"/>
              <a:t>, </a:t>
            </a:r>
            <a:r>
              <a:rPr lang="ru-RU" i="1" dirty="0" err="1"/>
              <a:t>незайманий</a:t>
            </a:r>
            <a:r>
              <a:rPr lang="ru-RU" i="1" dirty="0"/>
              <a:t>)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метод </a:t>
            </a:r>
            <a:r>
              <a:rPr lang="ru-RU" dirty="0" err="1"/>
              <a:t>створення</a:t>
            </a:r>
            <a:r>
              <a:rPr lang="ru-RU" dirty="0"/>
              <a:t> штучного </a:t>
            </a:r>
            <a:r>
              <a:rPr lang="ru-RU" dirty="0" err="1"/>
              <a:t>імунітету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 й </a:t>
            </a:r>
            <a:r>
              <a:rPr lang="ru-RU" dirty="0" err="1"/>
              <a:t>тварин</a:t>
            </a:r>
            <a:r>
              <a:rPr lang="ru-RU" dirty="0"/>
              <a:t>.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введенням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ослаблених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вбитих</a:t>
            </a:r>
            <a:r>
              <a:rPr lang="ru-RU" dirty="0"/>
              <a:t> </a:t>
            </a:r>
            <a:r>
              <a:rPr lang="ru-RU" dirty="0" err="1"/>
              <a:t>збудників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(</a:t>
            </a:r>
            <a:r>
              <a:rPr lang="ru-RU" dirty="0" err="1"/>
              <a:t>вакцини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отрут,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сироватки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імунізованої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яка </a:t>
            </a:r>
            <a:r>
              <a:rPr lang="ru-RU" dirty="0" err="1"/>
              <a:t>перехворіла</a:t>
            </a:r>
            <a:r>
              <a:rPr lang="ru-RU" dirty="0"/>
              <a:t> на </a:t>
            </a:r>
            <a:r>
              <a:rPr lang="ru-RU" dirty="0" err="1"/>
              <a:t>відповідну</a:t>
            </a:r>
            <a:r>
              <a:rPr lang="ru-RU" dirty="0"/>
              <a:t> хворобу. </a:t>
            </a:r>
            <a:endParaRPr lang="ru-RU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785221"/>
            <a:ext cx="3393728" cy="25420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346493"/>
            <a:ext cx="5143500" cy="3419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07196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82272" cy="1143000"/>
          </a:xfrm>
        </p:spPr>
        <p:txBody>
          <a:bodyPr/>
          <a:lstStyle/>
          <a:p>
            <a:r>
              <a:rPr lang="ru-RU" dirty="0" err="1">
                <a:effectLst/>
              </a:rPr>
              <a:t>Імунізація</a:t>
            </a:r>
            <a:r>
              <a:rPr lang="ru-RU" dirty="0">
                <a:effectLst/>
              </a:rPr>
              <a:t> — </a:t>
            </a:r>
            <a:r>
              <a:rPr lang="ru-RU" dirty="0" err="1">
                <a:effectLst/>
              </a:rPr>
              <a:t>це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відповідь</a:t>
            </a:r>
            <a:r>
              <a:rPr lang="ru-RU" dirty="0">
                <a:effectLst/>
              </a:rPr>
              <a:t> на </a:t>
            </a:r>
            <a:r>
              <a:rPr lang="ru-RU" dirty="0" err="1">
                <a:effectLst/>
              </a:rPr>
              <a:t>інфекційну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загрозу</a:t>
            </a:r>
            <a:r>
              <a:rPr lang="ru-RU" b="0" dirty="0">
                <a:effectLst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8208912" cy="4410824"/>
          </a:xfrm>
        </p:spPr>
        <p:txBody>
          <a:bodyPr/>
          <a:lstStyle/>
          <a:p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неприємної</a:t>
            </a:r>
            <a:r>
              <a:rPr lang="ru-RU" dirty="0"/>
              <a:t> </a:t>
            </a:r>
            <a:r>
              <a:rPr lang="ru-RU" dirty="0" err="1"/>
              <a:t>перспективи</a:t>
            </a:r>
            <a:r>
              <a:rPr lang="ru-RU" dirty="0"/>
              <a:t> "</a:t>
            </a:r>
            <a:r>
              <a:rPr lang="ru-RU" dirty="0" err="1"/>
              <a:t>підхопити</a:t>
            </a:r>
            <a:r>
              <a:rPr lang="ru-RU" dirty="0"/>
              <a:t>" </a:t>
            </a:r>
            <a:r>
              <a:rPr lang="ru-RU" dirty="0" err="1"/>
              <a:t>інфекцію</a:t>
            </a:r>
            <a:r>
              <a:rPr lang="ru-RU" dirty="0"/>
              <a:t>. Одним </a:t>
            </a:r>
            <a:r>
              <a:rPr lang="ru-RU" dirty="0" err="1"/>
              <a:t>із</a:t>
            </a:r>
            <a:r>
              <a:rPr lang="ru-RU" dirty="0"/>
              <a:t> них є </a:t>
            </a:r>
            <a:r>
              <a:rPr lang="ru-RU" dirty="0" err="1"/>
              <a:t>імунізація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імунітету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як </a:t>
            </a:r>
            <a:r>
              <a:rPr lang="ru-RU" dirty="0" err="1"/>
              <a:t>медичні</a:t>
            </a:r>
            <a:r>
              <a:rPr lang="ru-RU" dirty="0"/>
              <a:t>, так і </a:t>
            </a:r>
            <a:r>
              <a:rPr lang="ru-RU" dirty="0" err="1"/>
              <a:t>традиційні</a:t>
            </a:r>
            <a:r>
              <a:rPr lang="ru-RU" dirty="0"/>
              <a:t> (</a:t>
            </a:r>
            <a:r>
              <a:rPr lang="ru-RU" dirty="0" err="1"/>
              <a:t>немедичні</a:t>
            </a:r>
            <a:r>
              <a:rPr lang="ru-RU" dirty="0"/>
              <a:t>)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чільне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посідає</a:t>
            </a:r>
            <a:r>
              <a:rPr lang="ru-RU" dirty="0"/>
              <a:t> </a:t>
            </a:r>
            <a:r>
              <a:rPr lang="ru-RU" dirty="0" err="1"/>
              <a:t>вакцинація</a:t>
            </a:r>
            <a:r>
              <a:rPr lang="ru-RU" dirty="0" smtClean="0"/>
              <a:t>.</a:t>
            </a:r>
            <a:r>
              <a:rPr lang="ru-RU" dirty="0"/>
              <a:t> Метод </a:t>
            </a:r>
            <a:r>
              <a:rPr lang="ru-RU" dirty="0" err="1"/>
              <a:t>щеплень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вакцин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dirty="0" err="1"/>
              <a:t>вакцинацією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імунізацією</a:t>
            </a:r>
            <a:r>
              <a:rPr lang="ru-RU" dirty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873600"/>
            <a:ext cx="2857500" cy="2857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05064"/>
            <a:ext cx="3429000" cy="271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92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1489" y="22921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956173"/>
            <a:ext cx="8280920" cy="372956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вакцини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до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вводяться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мікроорганізмів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. </a:t>
            </a:r>
            <a:r>
              <a:rPr lang="ru-RU" dirty="0" err="1"/>
              <a:t>Фактично</a:t>
            </a:r>
            <a:r>
              <a:rPr lang="ru-RU" dirty="0"/>
              <a:t> вона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навмисному</a:t>
            </a:r>
            <a:r>
              <a:rPr lang="ru-RU" dirty="0"/>
              <a:t> </a:t>
            </a:r>
            <a:r>
              <a:rPr lang="ru-RU" dirty="0" err="1"/>
              <a:t>частковому</a:t>
            </a:r>
            <a:r>
              <a:rPr lang="ru-RU" dirty="0"/>
              <a:t> </a:t>
            </a:r>
            <a:r>
              <a:rPr lang="ru-RU" dirty="0" err="1"/>
              <a:t>інфікуванню</a:t>
            </a:r>
            <a:r>
              <a:rPr lang="ru-RU" dirty="0"/>
              <a:t>, </a:t>
            </a:r>
            <a:r>
              <a:rPr lang="ru-RU" dirty="0" err="1"/>
              <a:t>провокуючи</a:t>
            </a:r>
            <a:r>
              <a:rPr lang="ru-RU" dirty="0"/>
              <a:t> </a:t>
            </a:r>
            <a:r>
              <a:rPr lang="ru-RU" dirty="0" err="1"/>
              <a:t>лімфоцити</a:t>
            </a:r>
            <a:r>
              <a:rPr lang="ru-RU" dirty="0"/>
              <a:t> до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та, </a:t>
            </a:r>
            <a:r>
              <a:rPr lang="ru-RU" dirty="0" err="1"/>
              <a:t>що</a:t>
            </a:r>
            <a:r>
              <a:rPr lang="ru-RU" dirty="0"/>
              <a:t> є головною метою </a:t>
            </a:r>
            <a:r>
              <a:rPr lang="ru-RU" dirty="0" err="1"/>
              <a:t>вакцинації</a:t>
            </a:r>
            <a:r>
              <a:rPr lang="ru-RU" dirty="0"/>
              <a:t>, </a:t>
            </a:r>
            <a:r>
              <a:rPr lang="ru-RU" dirty="0" err="1"/>
              <a:t>вироблення</a:t>
            </a:r>
            <a:r>
              <a:rPr lang="ru-RU" dirty="0"/>
              <a:t> у </a:t>
            </a:r>
            <a:r>
              <a:rPr lang="ru-RU" dirty="0" err="1"/>
              <a:t>лімфоцитів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на </a:t>
            </a:r>
            <a:r>
              <a:rPr lang="ru-RU" dirty="0" err="1"/>
              <a:t>даний</a:t>
            </a:r>
            <a:r>
              <a:rPr lang="ru-RU" dirty="0"/>
              <a:t> </a:t>
            </a:r>
            <a:r>
              <a:rPr lang="ru-RU" dirty="0" err="1"/>
              <a:t>подразник</a:t>
            </a:r>
            <a:r>
              <a:rPr lang="ru-RU" dirty="0"/>
              <a:t>. </a:t>
            </a:r>
            <a:r>
              <a:rPr lang="ru-RU" dirty="0" err="1"/>
              <a:t>Загартовуючи</a:t>
            </a:r>
            <a:r>
              <a:rPr lang="ru-RU" dirty="0"/>
              <a:t> </a:t>
            </a:r>
            <a:r>
              <a:rPr lang="ru-RU" dirty="0" err="1"/>
              <a:t>імунну</a:t>
            </a:r>
            <a:r>
              <a:rPr lang="ru-RU" dirty="0"/>
              <a:t> систему,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готується</a:t>
            </a:r>
            <a:r>
              <a:rPr lang="ru-RU" dirty="0"/>
              <a:t> до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повторних</a:t>
            </a:r>
            <a:r>
              <a:rPr lang="ru-RU" dirty="0"/>
              <a:t> </a:t>
            </a:r>
            <a:r>
              <a:rPr lang="ru-RU" dirty="0" err="1"/>
              <a:t>нападів</a:t>
            </a:r>
            <a:r>
              <a:rPr lang="ru-RU" dirty="0"/>
              <a:t> "</a:t>
            </a:r>
            <a:r>
              <a:rPr lang="ru-RU" dirty="0" err="1"/>
              <a:t>злочинців</a:t>
            </a:r>
            <a:r>
              <a:rPr lang="ru-RU" dirty="0"/>
              <a:t>".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вакцинацію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в основу </a:t>
            </a:r>
            <a:r>
              <a:rPr lang="ru-RU" dirty="0" err="1"/>
              <a:t>глобальної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імунізації</a:t>
            </a:r>
            <a:r>
              <a:rPr lang="ru-RU" dirty="0"/>
              <a:t>, яка за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десятиріч</a:t>
            </a:r>
            <a:r>
              <a:rPr lang="ru-RU" dirty="0"/>
              <a:t> активно </a:t>
            </a:r>
            <a:r>
              <a:rPr lang="ru-RU" dirty="0" err="1"/>
              <a:t>запроваджується</a:t>
            </a:r>
            <a:r>
              <a:rPr lang="ru-RU" dirty="0"/>
              <a:t> 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0"/>
            <a:ext cx="4104455" cy="29561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8673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7848872" cy="568863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 </a:t>
            </a:r>
            <a:r>
              <a:rPr lang="ru-RU" b="1" dirty="0" err="1"/>
              <a:t>мікроорганізмів</a:t>
            </a:r>
            <a:r>
              <a:rPr lang="ru-RU" b="1" dirty="0"/>
              <a:t> </a:t>
            </a:r>
            <a:r>
              <a:rPr lang="ru-RU" dirty="0"/>
              <a:t>,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борються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щеплень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віруси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збудники</a:t>
            </a:r>
            <a:r>
              <a:rPr lang="ru-RU" dirty="0"/>
              <a:t> кору, краснухи, свинки, </a:t>
            </a:r>
            <a:r>
              <a:rPr lang="ru-RU" dirty="0" err="1"/>
              <a:t>поліомієліту</a:t>
            </a:r>
            <a:r>
              <a:rPr lang="ru-RU" dirty="0"/>
              <a:t>, гепатиту А і В та </a:t>
            </a:r>
            <a:r>
              <a:rPr lang="ru-RU" dirty="0" err="1" smtClean="0"/>
              <a:t>ін</a:t>
            </a:r>
            <a:r>
              <a:rPr lang="ru-RU" dirty="0" smtClean="0"/>
              <a:t>.)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бактерії</a:t>
            </a:r>
            <a:r>
              <a:rPr lang="ru-RU" dirty="0"/>
              <a:t> (</a:t>
            </a:r>
            <a:r>
              <a:rPr lang="ru-RU" dirty="0" err="1"/>
              <a:t>збудники</a:t>
            </a:r>
            <a:r>
              <a:rPr lang="ru-RU" dirty="0"/>
              <a:t> </a:t>
            </a:r>
            <a:r>
              <a:rPr lang="ru-RU" dirty="0" err="1"/>
              <a:t>туберкульозу</a:t>
            </a:r>
            <a:r>
              <a:rPr lang="ru-RU" dirty="0"/>
              <a:t>, </a:t>
            </a:r>
            <a:r>
              <a:rPr lang="ru-RU" dirty="0" err="1"/>
              <a:t>дифтерії</a:t>
            </a:r>
            <a:r>
              <a:rPr lang="ru-RU" dirty="0"/>
              <a:t>, </a:t>
            </a:r>
            <a:r>
              <a:rPr lang="ru-RU" dirty="0" err="1"/>
              <a:t>кашлюку</a:t>
            </a:r>
            <a:r>
              <a:rPr lang="ru-RU" dirty="0"/>
              <a:t>, </a:t>
            </a:r>
            <a:r>
              <a:rPr lang="ru-RU" dirty="0" err="1"/>
              <a:t>правця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 </a:t>
            </a:r>
            <a:br>
              <a:rPr lang="ru-RU" dirty="0"/>
            </a:br>
            <a:r>
              <a:rPr lang="ru-RU" dirty="0"/>
              <a:t>Чим </a:t>
            </a:r>
            <a:r>
              <a:rPr lang="ru-RU" dirty="0" err="1"/>
              <a:t>більше</a:t>
            </a:r>
            <a:r>
              <a:rPr lang="ru-RU" dirty="0"/>
              <a:t> людей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імунітет</a:t>
            </a:r>
            <a:r>
              <a:rPr lang="ru-RU" dirty="0"/>
              <a:t> до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вірогідність</a:t>
            </a:r>
            <a:r>
              <a:rPr lang="ru-RU" dirty="0"/>
              <a:t> у </a:t>
            </a:r>
            <a:r>
              <a:rPr lang="ru-RU" dirty="0" err="1"/>
              <a:t>інших</a:t>
            </a:r>
            <a:r>
              <a:rPr lang="ru-RU" dirty="0"/>
              <a:t> (</a:t>
            </a:r>
            <a:r>
              <a:rPr lang="ru-RU" dirty="0" err="1"/>
              <a:t>неімунних</a:t>
            </a:r>
            <a:r>
              <a:rPr lang="ru-RU" dirty="0"/>
              <a:t>) </a:t>
            </a:r>
            <a:r>
              <a:rPr lang="ru-RU" dirty="0" err="1"/>
              <a:t>захворіти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епідемії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специфічного</a:t>
            </a:r>
            <a:r>
              <a:rPr lang="ru-RU" dirty="0"/>
              <a:t> </a:t>
            </a:r>
            <a:r>
              <a:rPr lang="ru-RU" dirty="0" err="1"/>
              <a:t>імунітету</a:t>
            </a:r>
            <a:r>
              <a:rPr lang="ru-RU" dirty="0"/>
              <a:t> до </a:t>
            </a:r>
            <a:r>
              <a:rPr lang="ru-RU" dirty="0" err="1" smtClean="0"/>
              <a:t>захисного</a:t>
            </a:r>
            <a:r>
              <a:rPr lang="ru-RU" dirty="0" smtClean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 smtClean="0"/>
              <a:t>досягнуте</a:t>
            </a:r>
            <a:r>
              <a:rPr lang="ru-RU" dirty="0" smtClean="0"/>
              <a:t> при </a:t>
            </a:r>
            <a:r>
              <a:rPr lang="ru-RU" b="1" dirty="0" err="1" smtClean="0"/>
              <a:t>одноразовій</a:t>
            </a:r>
            <a:r>
              <a:rPr lang="ru-RU" b="1" dirty="0"/>
              <a:t> </a:t>
            </a:r>
            <a:r>
              <a:rPr lang="ru-RU" dirty="0" err="1"/>
              <a:t>вакцинації</a:t>
            </a:r>
            <a:r>
              <a:rPr lang="ru-RU" dirty="0"/>
              <a:t> (</a:t>
            </a:r>
            <a:r>
              <a:rPr lang="ru-RU" dirty="0" err="1"/>
              <a:t>кір</a:t>
            </a:r>
            <a:r>
              <a:rPr lang="ru-RU" dirty="0"/>
              <a:t>, паротит, </a:t>
            </a:r>
            <a:r>
              <a:rPr lang="ru-RU" dirty="0" err="1"/>
              <a:t>туберкульоз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при </a:t>
            </a:r>
            <a:r>
              <a:rPr lang="ru-RU" b="1" dirty="0" err="1" smtClean="0"/>
              <a:t>багаторазовій</a:t>
            </a:r>
            <a:r>
              <a:rPr lang="ru-RU" b="1" dirty="0"/>
              <a:t> </a:t>
            </a:r>
            <a:r>
              <a:rPr lang="ru-RU" dirty="0"/>
              <a:t>(</a:t>
            </a:r>
            <a:r>
              <a:rPr lang="ru-RU" dirty="0" err="1"/>
              <a:t>поліомієліт</a:t>
            </a:r>
            <a:r>
              <a:rPr lang="ru-RU" dirty="0"/>
              <a:t>, АКДС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r>
              <a:rPr lang="ru-RU" b="1" dirty="0" err="1"/>
              <a:t>Ревакцинація</a:t>
            </a:r>
            <a:r>
              <a:rPr lang="ru-RU" b="1" dirty="0"/>
              <a:t> </a:t>
            </a:r>
            <a:r>
              <a:rPr lang="ru-RU" dirty="0"/>
              <a:t>(</a:t>
            </a:r>
            <a:r>
              <a:rPr lang="ru-RU" dirty="0" err="1"/>
              <a:t>повторне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вакцини</a:t>
            </a:r>
            <a:r>
              <a:rPr lang="ru-RU" dirty="0"/>
              <a:t>)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імунітету</a:t>
            </a:r>
            <a:r>
              <a:rPr lang="ru-RU" dirty="0"/>
              <a:t>, </a:t>
            </a:r>
            <a:r>
              <a:rPr lang="ru-RU" dirty="0" err="1"/>
              <a:t>виробленого</a:t>
            </a:r>
            <a:r>
              <a:rPr lang="ru-RU" dirty="0"/>
              <a:t> </a:t>
            </a:r>
            <a:r>
              <a:rPr lang="ru-RU" dirty="0" err="1"/>
              <a:t>попередніми</a:t>
            </a:r>
            <a:r>
              <a:rPr lang="ru-RU" dirty="0"/>
              <a:t> </a:t>
            </a:r>
            <a:r>
              <a:rPr lang="ru-RU" dirty="0" err="1"/>
              <a:t>вакцинаціями</a:t>
            </a:r>
            <a:r>
              <a:rPr lang="ru-RU" dirty="0"/>
              <a:t>.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1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700112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4752528" cy="64087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 </a:t>
            </a:r>
            <a:r>
              <a:rPr lang="ru-RU" dirty="0" err="1"/>
              <a:t>підрахунками</a:t>
            </a:r>
            <a:r>
              <a:rPr lang="ru-RU" dirty="0"/>
              <a:t> ВООЗ,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/>
              <a:t>щорічно</a:t>
            </a:r>
            <a:r>
              <a:rPr lang="ru-RU" dirty="0"/>
              <a:t> </a:t>
            </a:r>
            <a:r>
              <a:rPr lang="ru-RU" dirty="0" err="1"/>
              <a:t>рятують</a:t>
            </a:r>
            <a:r>
              <a:rPr lang="ru-RU" dirty="0"/>
              <a:t> до 2,5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імунізації</a:t>
            </a:r>
            <a:r>
              <a:rPr lang="ru-RU" dirty="0"/>
              <a:t>. </a:t>
            </a:r>
            <a:r>
              <a:rPr lang="ru-RU" dirty="0" err="1"/>
              <a:t>Більше</a:t>
            </a:r>
            <a:r>
              <a:rPr lang="ru-RU" dirty="0"/>
              <a:t> того, </a:t>
            </a:r>
            <a:r>
              <a:rPr lang="ru-RU" dirty="0" err="1"/>
              <a:t>щорічно</a:t>
            </a:r>
            <a:r>
              <a:rPr lang="ru-RU" dirty="0"/>
              <a:t> </a:t>
            </a:r>
            <a:r>
              <a:rPr lang="ru-RU" dirty="0" err="1"/>
              <a:t>імунізація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сотням </a:t>
            </a:r>
            <a:r>
              <a:rPr lang="ru-RU" dirty="0" err="1"/>
              <a:t>тисяч</a:t>
            </a:r>
            <a:r>
              <a:rPr lang="ru-RU" dirty="0"/>
              <a:t> людей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вікових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дифтерії</a:t>
            </a:r>
            <a:r>
              <a:rPr lang="ru-RU" dirty="0"/>
              <a:t>, коклюшу та кору. На думку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, </a:t>
            </a:r>
            <a:r>
              <a:rPr lang="ru-RU" dirty="0" err="1"/>
              <a:t>імунізація</a:t>
            </a:r>
            <a:r>
              <a:rPr lang="ru-RU" dirty="0"/>
              <a:t> на </a:t>
            </a:r>
            <a:r>
              <a:rPr lang="ru-RU" dirty="0" err="1"/>
              <a:t>сьогодні</a:t>
            </a:r>
            <a:r>
              <a:rPr lang="ru-RU" dirty="0"/>
              <a:t> є одним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успішних</a:t>
            </a:r>
            <a:r>
              <a:rPr lang="ru-RU" dirty="0"/>
              <a:t> і </a:t>
            </a:r>
            <a:r>
              <a:rPr lang="ru-RU" dirty="0" err="1"/>
              <a:t>ефективних</a:t>
            </a:r>
            <a:r>
              <a:rPr lang="ru-RU" dirty="0"/>
              <a:t> за </a:t>
            </a:r>
            <a:r>
              <a:rPr lang="ru-RU" dirty="0" err="1"/>
              <a:t>вартістю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.</a:t>
            </a:r>
          </a:p>
          <a:p>
            <a:r>
              <a:rPr lang="ru-RU" dirty="0" err="1"/>
              <a:t>Імунізація</a:t>
            </a:r>
            <a:r>
              <a:rPr lang="ru-RU" dirty="0"/>
              <a:t> — </a:t>
            </a:r>
            <a:r>
              <a:rPr lang="ru-RU" dirty="0" err="1"/>
              <a:t>головна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глобальної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і </a:t>
            </a:r>
            <a:r>
              <a:rPr lang="ru-RU" dirty="0" err="1"/>
              <a:t>реагування</a:t>
            </a:r>
            <a:r>
              <a:rPr lang="ru-RU" dirty="0"/>
              <a:t>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, як </a:t>
            </a:r>
            <a:r>
              <a:rPr lang="ru-RU" dirty="0" err="1"/>
              <a:t>пандемічний</a:t>
            </a:r>
            <a:r>
              <a:rPr lang="ru-RU" dirty="0"/>
              <a:t> </a:t>
            </a:r>
            <a:r>
              <a:rPr lang="ru-RU" dirty="0" err="1"/>
              <a:t>грип</a:t>
            </a:r>
            <a:r>
              <a:rPr lang="ru-RU" dirty="0"/>
              <a:t>,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штами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з’являються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щороку</a:t>
            </a:r>
            <a:r>
              <a:rPr lang="ru-RU" dirty="0"/>
              <a:t>. </a:t>
            </a:r>
            <a:r>
              <a:rPr lang="ru-RU" dirty="0" err="1"/>
              <a:t>Досвід</a:t>
            </a:r>
            <a:r>
              <a:rPr lang="ru-RU" dirty="0"/>
              <a:t>, </a:t>
            </a:r>
            <a:r>
              <a:rPr lang="ru-RU" dirty="0" err="1"/>
              <a:t>стандарти</a:t>
            </a:r>
            <a:r>
              <a:rPr lang="ru-RU" dirty="0"/>
              <a:t>, </a:t>
            </a:r>
            <a:r>
              <a:rPr lang="ru-RU" dirty="0" err="1"/>
              <a:t>технології</a:t>
            </a:r>
            <a:r>
              <a:rPr lang="ru-RU" dirty="0"/>
              <a:t> та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вакцини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виявилися</a:t>
            </a:r>
            <a:r>
              <a:rPr lang="ru-RU" dirty="0"/>
              <a:t> </a:t>
            </a:r>
            <a:r>
              <a:rPr lang="ru-RU" dirty="0" err="1"/>
              <a:t>ефективними</a:t>
            </a:r>
            <a:r>
              <a:rPr lang="ru-RU" dirty="0"/>
              <a:t> у </a:t>
            </a:r>
            <a:r>
              <a:rPr lang="ru-RU" dirty="0" err="1"/>
              <a:t>боротьбі</a:t>
            </a:r>
            <a:r>
              <a:rPr lang="ru-RU" dirty="0"/>
              <a:t> з </a:t>
            </a:r>
            <a:r>
              <a:rPr lang="ru-RU" dirty="0" err="1"/>
              <a:t>певною</a:t>
            </a:r>
            <a:r>
              <a:rPr lang="ru-RU" dirty="0"/>
              <a:t> хворобою, </a:t>
            </a:r>
            <a:r>
              <a:rPr lang="ru-RU" dirty="0" err="1"/>
              <a:t>поширюються</a:t>
            </a:r>
            <a:r>
              <a:rPr lang="ru-RU" dirty="0"/>
              <a:t>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556792"/>
            <a:ext cx="3795414" cy="2818308"/>
          </a:xfrm>
        </p:spPr>
      </p:pic>
    </p:spTree>
    <p:extLst>
      <p:ext uri="{BB962C8B-B14F-4D97-AF65-F5344CB8AC3E}">
        <p14:creationId xmlns:p14="http://schemas.microsoft.com/office/powerpoint/2010/main" val="108928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1489" y="5709256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36912"/>
            <a:ext cx="4284476" cy="4032448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2300" u="sng" dirty="0" err="1"/>
              <a:t>фактори</a:t>
            </a:r>
            <a:r>
              <a:rPr lang="ru-RU" sz="2300" u="sng" dirty="0"/>
              <a:t> </a:t>
            </a:r>
            <a:r>
              <a:rPr lang="ru-RU" sz="2300" u="sng" dirty="0" err="1"/>
              <a:t>пов'язані</a:t>
            </a:r>
            <a:r>
              <a:rPr lang="ru-RU" sz="2300" u="sng" dirty="0"/>
              <a:t> з самою вакциною</a:t>
            </a:r>
            <a:r>
              <a:rPr lang="ru-RU" sz="2300" u="sng" dirty="0" smtClean="0"/>
              <a:t>:</a:t>
            </a:r>
          </a:p>
          <a:p>
            <a:r>
              <a:rPr lang="ru-RU" sz="2300" dirty="0" smtClean="0"/>
              <a:t>чистота </a:t>
            </a:r>
            <a:r>
              <a:rPr lang="ru-RU" sz="2300" dirty="0"/>
              <a:t>препарату;</a:t>
            </a:r>
          </a:p>
          <a:p>
            <a:r>
              <a:rPr lang="ru-RU" sz="2300" dirty="0"/>
              <a:t>час </a:t>
            </a:r>
            <a:r>
              <a:rPr lang="ru-RU" sz="2300" dirty="0" err="1"/>
              <a:t>життя</a:t>
            </a:r>
            <a:r>
              <a:rPr lang="ru-RU" sz="2300" dirty="0"/>
              <a:t> антигену;</a:t>
            </a:r>
          </a:p>
          <a:p>
            <a:r>
              <a:rPr lang="ru-RU" sz="2300" dirty="0"/>
              <a:t>доза;</a:t>
            </a:r>
          </a:p>
          <a:p>
            <a:r>
              <a:rPr lang="ru-RU" sz="2300" dirty="0" err="1"/>
              <a:t>наявність</a:t>
            </a:r>
            <a:r>
              <a:rPr lang="ru-RU" sz="2300" dirty="0"/>
              <a:t> </a:t>
            </a:r>
            <a:r>
              <a:rPr lang="ru-RU" sz="2300" dirty="0" err="1"/>
              <a:t>протективних</a:t>
            </a:r>
            <a:r>
              <a:rPr lang="ru-RU" sz="2300" dirty="0"/>
              <a:t> </a:t>
            </a:r>
            <a:r>
              <a:rPr lang="ru-RU" sz="2300" dirty="0" err="1"/>
              <a:t>антигенів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кратність</a:t>
            </a:r>
            <a:r>
              <a:rPr lang="ru-RU" sz="2300" dirty="0"/>
              <a:t> </a:t>
            </a:r>
            <a:r>
              <a:rPr lang="ru-RU" sz="2300" dirty="0" err="1"/>
              <a:t>введення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залежне</a:t>
            </a:r>
            <a:r>
              <a:rPr lang="ru-RU" sz="2300" dirty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</a:t>
            </a:r>
            <a:r>
              <a:rPr lang="ru-RU" sz="2300" dirty="0" err="1" smtClean="0"/>
              <a:t>організму</a:t>
            </a:r>
            <a:r>
              <a:rPr lang="ru-RU" sz="2300" dirty="0" smtClean="0"/>
              <a:t> - </a:t>
            </a:r>
            <a:r>
              <a:rPr lang="ru-RU" sz="2300" dirty="0"/>
              <a:t>стан </a:t>
            </a:r>
            <a:r>
              <a:rPr lang="ru-RU" sz="2300" dirty="0" err="1"/>
              <a:t>індивідуальної</a:t>
            </a:r>
            <a:r>
              <a:rPr lang="ru-RU" sz="2300" dirty="0"/>
              <a:t> </a:t>
            </a:r>
            <a:r>
              <a:rPr lang="ru-RU" sz="2300" dirty="0" err="1"/>
              <a:t>імунної</a:t>
            </a:r>
            <a:r>
              <a:rPr lang="ru-RU" sz="2300" dirty="0"/>
              <a:t> </a:t>
            </a:r>
            <a:r>
              <a:rPr lang="ru-RU" sz="2300" dirty="0" err="1"/>
              <a:t>реактивності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вік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наявність</a:t>
            </a:r>
            <a:r>
              <a:rPr lang="ru-RU" sz="2300" dirty="0"/>
              <a:t> </a:t>
            </a:r>
            <a:r>
              <a:rPr lang="ru-RU" sz="2300" dirty="0" err="1"/>
              <a:t>імунодефіциту</a:t>
            </a:r>
            <a:r>
              <a:rPr lang="ru-RU" sz="2300" dirty="0"/>
              <a:t>;</a:t>
            </a:r>
          </a:p>
          <a:p>
            <a:r>
              <a:rPr lang="ru-RU" sz="2300" dirty="0"/>
              <a:t>стан </a:t>
            </a:r>
            <a:r>
              <a:rPr lang="ru-RU" sz="2300" dirty="0" err="1"/>
              <a:t>організму</a:t>
            </a:r>
            <a:r>
              <a:rPr lang="ru-RU" sz="2300" dirty="0"/>
              <a:t> в </a:t>
            </a:r>
            <a:r>
              <a:rPr lang="ru-RU" sz="2300" dirty="0" err="1"/>
              <a:t>цілому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генетична</a:t>
            </a:r>
            <a:r>
              <a:rPr lang="ru-RU" sz="2300" dirty="0"/>
              <a:t> </a:t>
            </a:r>
            <a:r>
              <a:rPr lang="ru-RU" sz="2300" dirty="0" err="1"/>
              <a:t>схильність</a:t>
            </a:r>
            <a:r>
              <a:rPr lang="ru-RU" sz="2300" dirty="0"/>
              <a:t>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860032" y="2564904"/>
            <a:ext cx="4032448" cy="4050784"/>
          </a:xfrm>
        </p:spPr>
        <p:txBody>
          <a:bodyPr/>
          <a:lstStyle/>
          <a:p>
            <a:pPr marL="45720" indent="0">
              <a:buNone/>
            </a:pPr>
            <a:r>
              <a:rPr lang="ru-RU" sz="1800" u="sng" dirty="0" err="1"/>
              <a:t>фактори</a:t>
            </a:r>
            <a:r>
              <a:rPr lang="ru-RU" sz="1800" u="sng" dirty="0"/>
              <a:t> </a:t>
            </a:r>
            <a:r>
              <a:rPr lang="ru-RU" sz="1800" u="sng" dirty="0" err="1"/>
              <a:t>пов'язані</a:t>
            </a:r>
            <a:r>
              <a:rPr lang="ru-RU" sz="1800" u="sng" dirty="0"/>
              <a:t> </a:t>
            </a:r>
            <a:r>
              <a:rPr lang="ru-RU" sz="1800" u="sng" dirty="0" err="1"/>
              <a:t>із</a:t>
            </a:r>
            <a:r>
              <a:rPr lang="ru-RU" sz="1800" u="sng" dirty="0"/>
              <a:t> </a:t>
            </a:r>
            <a:r>
              <a:rPr lang="ru-RU" sz="1800" u="sng" dirty="0" err="1"/>
              <a:t>зовнішнім</a:t>
            </a:r>
            <a:r>
              <a:rPr lang="ru-RU" sz="1800" u="sng" dirty="0"/>
              <a:t> </a:t>
            </a:r>
            <a:r>
              <a:rPr lang="ru-RU" sz="1800" u="sng" dirty="0" err="1"/>
              <a:t>середовищем</a:t>
            </a:r>
            <a:r>
              <a:rPr lang="ru-RU" sz="1800" u="sng" dirty="0"/>
              <a:t>:</a:t>
            </a:r>
          </a:p>
          <a:p>
            <a:pPr lvl="1"/>
            <a:r>
              <a:rPr lang="ru-RU" sz="1800" dirty="0" err="1"/>
              <a:t>якість</a:t>
            </a:r>
            <a:r>
              <a:rPr lang="ru-RU" sz="1800" dirty="0"/>
              <a:t> </a:t>
            </a:r>
            <a:r>
              <a:rPr lang="ru-RU" sz="1800" dirty="0" err="1"/>
              <a:t>харчування</a:t>
            </a:r>
            <a:r>
              <a:rPr lang="ru-RU" sz="1800" dirty="0"/>
              <a:t> </a:t>
            </a:r>
            <a:r>
              <a:rPr lang="ru-RU" sz="1800" dirty="0" err="1"/>
              <a:t>людини</a:t>
            </a:r>
            <a:r>
              <a:rPr lang="ru-RU" sz="1800" dirty="0"/>
              <a:t>;</a:t>
            </a:r>
          </a:p>
          <a:p>
            <a:pPr lvl="1"/>
            <a:r>
              <a:rPr lang="ru-RU" sz="1800" dirty="0" err="1"/>
              <a:t>умови</a:t>
            </a:r>
            <a:r>
              <a:rPr lang="ru-RU" sz="1800" dirty="0"/>
              <a:t> </a:t>
            </a:r>
            <a:r>
              <a:rPr lang="ru-RU" sz="1800" dirty="0" err="1"/>
              <a:t>праці</a:t>
            </a:r>
            <a:r>
              <a:rPr lang="ru-RU" sz="1800" dirty="0"/>
              <a:t> та </a:t>
            </a:r>
            <a:r>
              <a:rPr lang="ru-RU" sz="1800" dirty="0" err="1"/>
              <a:t>побуту</a:t>
            </a:r>
            <a:r>
              <a:rPr lang="ru-RU" sz="1800" dirty="0"/>
              <a:t>;</a:t>
            </a:r>
          </a:p>
          <a:p>
            <a:pPr lvl="1"/>
            <a:r>
              <a:rPr lang="ru-RU" sz="1800" dirty="0" err="1"/>
              <a:t>клімат</a:t>
            </a:r>
            <a:r>
              <a:rPr lang="ru-RU" sz="1800" dirty="0"/>
              <a:t>;</a:t>
            </a:r>
          </a:p>
          <a:p>
            <a:pPr lvl="1"/>
            <a:r>
              <a:rPr lang="ru-RU" sz="1800" dirty="0" err="1"/>
              <a:t>фізико-хімічні</a:t>
            </a:r>
            <a:r>
              <a:rPr lang="ru-RU" sz="1800" dirty="0"/>
              <a:t> </a:t>
            </a:r>
            <a:r>
              <a:rPr lang="ru-RU" sz="1800" dirty="0" err="1"/>
              <a:t>фактори</a:t>
            </a:r>
            <a:r>
              <a:rPr lang="ru-RU" sz="1800" dirty="0"/>
              <a:t> </a:t>
            </a:r>
            <a:r>
              <a:rPr lang="ru-RU" sz="1800" dirty="0" err="1"/>
              <a:t>середовища</a:t>
            </a:r>
            <a:r>
              <a:rPr lang="ru-RU" sz="1800" dirty="0"/>
              <a:t>.</a:t>
            </a:r>
          </a:p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23528" y="260648"/>
            <a:ext cx="8568952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увазі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 </a:t>
            </a:r>
            <a:r>
              <a:rPr lang="ru-RU" sz="2000" b="1" dirty="0" err="1" smtClean="0"/>
              <a:t>вакцинація</a:t>
            </a:r>
            <a:r>
              <a:rPr lang="ru-RU" sz="2000" b="1" dirty="0" smtClean="0"/>
              <a:t> не </a:t>
            </a:r>
            <a:r>
              <a:rPr lang="ru-RU" sz="2000" b="1" dirty="0" err="1" smtClean="0"/>
              <a:t>завжди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буває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ефективною</a:t>
            </a:r>
            <a:r>
              <a:rPr lang="ru-RU" sz="2000" b="1" dirty="0" smtClean="0"/>
              <a:t> </a:t>
            </a:r>
            <a:r>
              <a:rPr lang="ru-RU" sz="2000" dirty="0" smtClean="0"/>
              <a:t>. </a:t>
            </a:r>
            <a:r>
              <a:rPr lang="ru-RU" sz="2000" dirty="0" err="1" smtClean="0"/>
              <a:t>Нерідко</a:t>
            </a:r>
            <a:r>
              <a:rPr lang="ru-RU" sz="2000" dirty="0" smtClean="0"/>
              <a:t> </a:t>
            </a:r>
            <a:r>
              <a:rPr lang="ru-RU" sz="2000" dirty="0" err="1" smtClean="0"/>
              <a:t>вакцини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втрачають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при неправильному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зберіганні</a:t>
            </a:r>
            <a:r>
              <a:rPr lang="ru-RU" sz="2000" dirty="0" smtClean="0"/>
              <a:t>.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введення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вакцини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призводить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вироблення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достатнього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імунітету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би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захистив</a:t>
            </a:r>
            <a:r>
              <a:rPr lang="ru-RU" sz="2000" dirty="0" smtClean="0"/>
              <a:t> </a:t>
            </a:r>
            <a:r>
              <a:rPr lang="ru-RU" sz="2000" dirty="0" err="1" smtClean="0"/>
              <a:t>пацієнта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хвороботворного</a:t>
            </a:r>
            <a:r>
              <a:rPr lang="ru-RU" sz="2000" dirty="0" smtClean="0"/>
              <a:t> агента. </a:t>
            </a:r>
            <a:br>
              <a:rPr lang="ru-RU" sz="2000" dirty="0" smtClean="0"/>
            </a:br>
            <a:r>
              <a:rPr lang="ru-RU" sz="2000" dirty="0" smtClean="0"/>
              <a:t>На </a:t>
            </a:r>
            <a:r>
              <a:rPr lang="ru-RU" sz="2000" b="1" dirty="0" err="1" smtClean="0"/>
              <a:t>розвиток</a:t>
            </a:r>
            <a:r>
              <a:rPr lang="ru-RU" sz="2000" b="1" dirty="0" smtClean="0"/>
              <a:t> поствакцинального </a:t>
            </a:r>
            <a:r>
              <a:rPr lang="ru-RU" sz="2000" b="1" dirty="0" err="1" smtClean="0"/>
              <a:t>імунітету</a:t>
            </a:r>
            <a:r>
              <a:rPr lang="ru-RU" sz="2000" b="1" dirty="0" smtClean="0"/>
              <a:t> </a:t>
            </a:r>
            <a:r>
              <a:rPr lang="ru-RU" sz="2000" dirty="0" err="1" smtClean="0"/>
              <a:t>впливають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чинники</a:t>
            </a:r>
            <a:r>
              <a:rPr lang="ru-RU" sz="2000" dirty="0" smtClean="0"/>
              <a:t>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017132"/>
            <a:ext cx="3528392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841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5576407" cy="1143000"/>
          </a:xfrm>
        </p:spPr>
        <p:txBody>
          <a:bodyPr/>
          <a:lstStyle/>
          <a:p>
            <a:r>
              <a:rPr lang="uk-UA" dirty="0" smtClean="0"/>
              <a:t>Типи вакцин: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6400800" cy="4464496"/>
          </a:xfrm>
        </p:spPr>
        <p:txBody>
          <a:bodyPr/>
          <a:lstStyle/>
          <a:p>
            <a:r>
              <a:rPr lang="ru-RU" b="1" dirty="0" err="1"/>
              <a:t>Живі</a:t>
            </a:r>
            <a:r>
              <a:rPr lang="ru-RU" b="1" dirty="0"/>
              <a:t> </a:t>
            </a:r>
            <a:r>
              <a:rPr lang="ru-RU" b="1" dirty="0" err="1"/>
              <a:t>вакцини</a:t>
            </a:r>
            <a:endParaRPr lang="ru-RU" b="1" dirty="0"/>
          </a:p>
          <a:p>
            <a:r>
              <a:rPr lang="ru-RU" b="1" dirty="0" err="1"/>
              <a:t>Інактивовані</a:t>
            </a:r>
            <a:r>
              <a:rPr lang="ru-RU" b="1" dirty="0"/>
              <a:t> (</a:t>
            </a:r>
            <a:r>
              <a:rPr lang="ru-RU" b="1" dirty="0" err="1"/>
              <a:t>убиті</a:t>
            </a:r>
            <a:r>
              <a:rPr lang="ru-RU" b="1" dirty="0"/>
              <a:t>) </a:t>
            </a:r>
            <a:r>
              <a:rPr lang="ru-RU" b="1" dirty="0" err="1"/>
              <a:t>вакцини</a:t>
            </a:r>
            <a:endParaRPr lang="ru-RU" b="1" dirty="0"/>
          </a:p>
          <a:p>
            <a:r>
              <a:rPr lang="ru-RU" b="1" dirty="0" err="1"/>
              <a:t>Анатоксини</a:t>
            </a:r>
            <a:endParaRPr lang="ru-RU" b="1" dirty="0"/>
          </a:p>
          <a:p>
            <a:r>
              <a:rPr lang="ru-RU" b="1" dirty="0" err="1"/>
              <a:t>Асоційовані</a:t>
            </a:r>
            <a:r>
              <a:rPr lang="ru-RU" b="1" dirty="0"/>
              <a:t> </a:t>
            </a:r>
            <a:r>
              <a:rPr lang="ru-RU" b="1" dirty="0" err="1"/>
              <a:t>вакцини</a:t>
            </a:r>
            <a:endParaRPr lang="ru-RU" b="1" dirty="0"/>
          </a:p>
          <a:p>
            <a:r>
              <a:rPr lang="ru-RU" b="1" dirty="0" err="1"/>
              <a:t>Корпускулярні</a:t>
            </a:r>
            <a:r>
              <a:rPr lang="ru-RU" b="1" dirty="0"/>
              <a:t> </a:t>
            </a:r>
            <a:r>
              <a:rPr lang="ru-RU" b="1" dirty="0" err="1"/>
              <a:t>вакцини</a:t>
            </a:r>
            <a:endParaRPr lang="ru-RU" b="1" dirty="0"/>
          </a:p>
          <a:p>
            <a:r>
              <a:rPr lang="ru-RU" b="1" dirty="0" err="1"/>
              <a:t>Хімічні</a:t>
            </a:r>
            <a:r>
              <a:rPr lang="ru-RU" b="1" dirty="0"/>
              <a:t> </a:t>
            </a:r>
            <a:r>
              <a:rPr lang="ru-RU" b="1" dirty="0" err="1"/>
              <a:t>вакцини</a:t>
            </a:r>
            <a:endParaRPr lang="ru-RU" b="1" dirty="0"/>
          </a:p>
          <a:p>
            <a:r>
              <a:rPr lang="ru-RU" b="1" dirty="0" err="1"/>
              <a:t>Біосинтетичні</a:t>
            </a:r>
            <a:r>
              <a:rPr lang="ru-RU" b="1" dirty="0"/>
              <a:t> </a:t>
            </a:r>
            <a:r>
              <a:rPr lang="ru-RU" b="1" dirty="0" err="1"/>
              <a:t>вакцини</a:t>
            </a:r>
            <a:endParaRPr lang="ru-RU" b="1" dirty="0"/>
          </a:p>
          <a:p>
            <a:r>
              <a:rPr lang="ru-RU" b="1" dirty="0" err="1"/>
              <a:t>Векторні</a:t>
            </a:r>
            <a:r>
              <a:rPr lang="ru-RU" b="1" dirty="0"/>
              <a:t> (</a:t>
            </a:r>
            <a:r>
              <a:rPr lang="ru-RU" b="1" dirty="0" err="1"/>
              <a:t>рекомбінантні</a:t>
            </a:r>
            <a:r>
              <a:rPr lang="ru-RU" b="1" dirty="0"/>
              <a:t>) </a:t>
            </a:r>
            <a:r>
              <a:rPr lang="ru-RU" b="1" dirty="0" err="1"/>
              <a:t>вакцини</a:t>
            </a:r>
            <a:endParaRPr lang="ru-RU" b="1" dirty="0"/>
          </a:p>
          <a:p>
            <a:r>
              <a:rPr lang="ru-RU" b="1" dirty="0" err="1"/>
              <a:t>Рибосомальні</a:t>
            </a:r>
            <a:r>
              <a:rPr lang="ru-RU" b="1" dirty="0"/>
              <a:t> </a:t>
            </a:r>
            <a:r>
              <a:rPr lang="ru-RU" b="1" dirty="0" err="1"/>
              <a:t>вакцини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556792"/>
            <a:ext cx="3429000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418006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2850719" cy="1143000"/>
          </a:xfrm>
        </p:spPr>
        <p:txBody>
          <a:bodyPr/>
          <a:lstStyle/>
          <a:p>
            <a:r>
              <a:rPr lang="ru-RU" b="0" dirty="0">
                <a:effectLst/>
              </a:rPr>
              <a:t>Склад</a:t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5472608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u="sng" dirty="0"/>
              <a:t>До складу </a:t>
            </a:r>
            <a:r>
              <a:rPr lang="ru-RU" u="sng" dirty="0" err="1"/>
              <a:t>більшості</a:t>
            </a:r>
            <a:r>
              <a:rPr lang="ru-RU" u="sng" dirty="0"/>
              <a:t> вакцин входить:</a:t>
            </a:r>
          </a:p>
          <a:p>
            <a:r>
              <a:rPr lang="ru-RU" dirty="0" err="1"/>
              <a:t>активний</a:t>
            </a:r>
            <a:r>
              <a:rPr lang="ru-RU" dirty="0"/>
              <a:t> компонент;</a:t>
            </a:r>
          </a:p>
          <a:p>
            <a:r>
              <a:rPr lang="ru-RU" dirty="0" err="1"/>
              <a:t>розчинник</a:t>
            </a:r>
            <a:r>
              <a:rPr lang="ru-RU" dirty="0"/>
              <a:t> (</a:t>
            </a:r>
            <a:r>
              <a:rPr lang="ru-RU" dirty="0" err="1"/>
              <a:t>сольовий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, </a:t>
            </a:r>
            <a:r>
              <a:rPr lang="en-US" dirty="0"/>
              <a:t>H2O);</a:t>
            </a:r>
          </a:p>
          <a:p>
            <a:r>
              <a:rPr lang="ru-RU" dirty="0" err="1"/>
              <a:t>стабілізатори</a:t>
            </a:r>
            <a:r>
              <a:rPr lang="ru-RU" dirty="0"/>
              <a:t>, </a:t>
            </a:r>
            <a:r>
              <a:rPr lang="ru-RU" dirty="0" err="1"/>
              <a:t>антибіотики</a:t>
            </a:r>
            <a:r>
              <a:rPr lang="ru-RU" dirty="0"/>
              <a:t>;</a:t>
            </a:r>
          </a:p>
          <a:p>
            <a:r>
              <a:rPr lang="ru-RU" dirty="0" err="1"/>
              <a:t>допоміжні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(</a:t>
            </a:r>
            <a:r>
              <a:rPr lang="ru-RU" dirty="0" err="1"/>
              <a:t>солі</a:t>
            </a:r>
            <a:r>
              <a:rPr lang="ru-RU" dirty="0"/>
              <a:t> </a:t>
            </a:r>
            <a:r>
              <a:rPr lang="en-US" dirty="0"/>
              <a:t>Al, </a:t>
            </a:r>
            <a:r>
              <a:rPr lang="ru-RU" dirty="0" err="1"/>
              <a:t>тіомерсал</a:t>
            </a:r>
            <a:r>
              <a:rPr lang="ru-RU" dirty="0"/>
              <a:t>, </a:t>
            </a:r>
            <a:r>
              <a:rPr lang="ru-RU" dirty="0" err="1"/>
              <a:t>формальдегід</a:t>
            </a:r>
            <a:r>
              <a:rPr lang="ru-RU" dirty="0"/>
              <a:t>, </a:t>
            </a:r>
            <a:r>
              <a:rPr lang="ru-RU" dirty="0" err="1"/>
              <a:t>дріжджові</a:t>
            </a:r>
            <a:r>
              <a:rPr lang="ru-RU" dirty="0"/>
              <a:t> </a:t>
            </a:r>
            <a:r>
              <a:rPr lang="ru-RU" dirty="0" err="1"/>
              <a:t>гриби</a:t>
            </a:r>
            <a:r>
              <a:rPr lang="ru-RU" dirty="0" smtClean="0"/>
              <a:t>).</a:t>
            </a:r>
          </a:p>
          <a:p>
            <a:pPr marL="45720" indent="0">
              <a:buNone/>
            </a:pPr>
            <a:endParaRPr lang="ru-RU" u="sng" dirty="0" smtClean="0"/>
          </a:p>
          <a:p>
            <a:pPr marL="45720" indent="0">
              <a:buNone/>
            </a:pPr>
            <a:r>
              <a:rPr lang="ru-RU" u="sng" dirty="0" smtClean="0"/>
              <a:t>За </a:t>
            </a:r>
            <a:r>
              <a:rPr lang="ru-RU" u="sng" dirty="0"/>
              <a:t>природою активного компоненту </a:t>
            </a:r>
            <a:r>
              <a:rPr lang="ru-RU" u="sng" dirty="0" err="1"/>
              <a:t>вакцини</a:t>
            </a:r>
            <a:r>
              <a:rPr lang="ru-RU" u="sng" dirty="0"/>
              <a:t> </a:t>
            </a:r>
            <a:r>
              <a:rPr lang="ru-RU" u="sng" dirty="0" err="1"/>
              <a:t>бувають</a:t>
            </a:r>
            <a:r>
              <a:rPr lang="ru-RU" u="sng" dirty="0" smtClean="0"/>
              <a:t>:</a:t>
            </a:r>
          </a:p>
          <a:p>
            <a:r>
              <a:rPr lang="ru-RU" dirty="0" err="1"/>
              <a:t>вакцини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цільні</a:t>
            </a:r>
            <a:r>
              <a:rPr lang="ru-RU" dirty="0"/>
              <a:t> </a:t>
            </a:r>
            <a:r>
              <a:rPr lang="ru-RU" dirty="0" err="1"/>
              <a:t>вбиті</a:t>
            </a:r>
            <a:r>
              <a:rPr lang="ru-RU" dirty="0"/>
              <a:t> </a:t>
            </a:r>
            <a:r>
              <a:rPr lang="ru-RU" dirty="0" err="1"/>
              <a:t>мікроорганізми</a:t>
            </a:r>
            <a:r>
              <a:rPr lang="ru-RU" dirty="0"/>
              <a:t> (коклюш, холера), </a:t>
            </a:r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вірусні</a:t>
            </a:r>
            <a:r>
              <a:rPr lang="ru-RU" dirty="0"/>
              <a:t> — </a:t>
            </a:r>
            <a:r>
              <a:rPr lang="ru-RU" dirty="0" err="1"/>
              <a:t>поліомієліт</a:t>
            </a:r>
            <a:r>
              <a:rPr lang="ru-RU" dirty="0"/>
              <a:t>, </a:t>
            </a:r>
            <a:r>
              <a:rPr lang="ru-RU" dirty="0" err="1"/>
              <a:t>грип</a:t>
            </a:r>
            <a:r>
              <a:rPr lang="ru-RU" dirty="0"/>
              <a:t>;</a:t>
            </a:r>
          </a:p>
          <a:p>
            <a:r>
              <a:rPr lang="ru-RU" dirty="0" err="1"/>
              <a:t>анатоксини</a:t>
            </a:r>
            <a:r>
              <a:rPr lang="ru-RU" dirty="0"/>
              <a:t> (</a:t>
            </a:r>
            <a:r>
              <a:rPr lang="ru-RU" dirty="0" err="1"/>
              <a:t>дифтерія</a:t>
            </a:r>
            <a:r>
              <a:rPr lang="ru-RU" dirty="0"/>
              <a:t> </a:t>
            </a:r>
            <a:r>
              <a:rPr lang="ru-RU" dirty="0" err="1"/>
              <a:t>правець</a:t>
            </a:r>
            <a:r>
              <a:rPr lang="ru-RU" dirty="0"/>
              <a:t>, </a:t>
            </a:r>
            <a:r>
              <a:rPr lang="ru-RU" dirty="0" err="1"/>
              <a:t>стафілокок</a:t>
            </a:r>
            <a:r>
              <a:rPr lang="ru-RU" dirty="0"/>
              <a:t>);</a:t>
            </a:r>
          </a:p>
          <a:p>
            <a:r>
              <a:rPr lang="ru-RU" dirty="0" err="1"/>
              <a:t>вакцини</a:t>
            </a:r>
            <a:r>
              <a:rPr lang="ru-RU" dirty="0"/>
              <a:t> з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атенуйованих</a:t>
            </a:r>
            <a:r>
              <a:rPr lang="ru-RU" dirty="0"/>
              <a:t> </a:t>
            </a:r>
            <a:r>
              <a:rPr lang="ru-RU" dirty="0" err="1"/>
              <a:t>вірусів</a:t>
            </a:r>
            <a:r>
              <a:rPr lang="ru-RU" dirty="0"/>
              <a:t> (</a:t>
            </a:r>
            <a:r>
              <a:rPr lang="ru-RU" dirty="0" err="1"/>
              <a:t>кір</a:t>
            </a:r>
            <a:r>
              <a:rPr lang="ru-RU" dirty="0"/>
              <a:t>, </a:t>
            </a:r>
            <a:r>
              <a:rPr lang="ru-RU" dirty="0" err="1"/>
              <a:t>грип</a:t>
            </a:r>
            <a:r>
              <a:rPr lang="ru-RU" dirty="0"/>
              <a:t>, </a:t>
            </a:r>
            <a:r>
              <a:rPr lang="ru-RU" dirty="0" err="1"/>
              <a:t>поліомієліт</a:t>
            </a:r>
            <a:r>
              <a:rPr lang="ru-RU" dirty="0"/>
              <a:t>);</a:t>
            </a:r>
          </a:p>
          <a:p>
            <a:r>
              <a:rPr lang="ru-RU" dirty="0" err="1"/>
              <a:t>вакцини</a:t>
            </a:r>
            <a:r>
              <a:rPr lang="ru-RU" dirty="0"/>
              <a:t> з </a:t>
            </a:r>
            <a:r>
              <a:rPr lang="ru-RU" dirty="0" err="1"/>
              <a:t>перехресно-реагуючих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</a:t>
            </a:r>
            <a:r>
              <a:rPr lang="ru-RU" dirty="0" err="1"/>
              <a:t>імунологічно</a:t>
            </a:r>
            <a:r>
              <a:rPr lang="ru-RU" dirty="0"/>
              <a:t>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збудником</a:t>
            </a:r>
            <a:r>
              <a:rPr lang="ru-RU" dirty="0"/>
              <a:t>;</a:t>
            </a:r>
          </a:p>
          <a:p>
            <a:r>
              <a:rPr lang="ru-RU" dirty="0" err="1"/>
              <a:t>хімічно</a:t>
            </a:r>
            <a:r>
              <a:rPr lang="ru-RU" dirty="0"/>
              <a:t> </a:t>
            </a:r>
            <a:r>
              <a:rPr lang="ru-RU" dirty="0" err="1"/>
              <a:t>синтезовані</a:t>
            </a:r>
            <a:r>
              <a:rPr lang="ru-RU" dirty="0"/>
              <a:t> </a:t>
            </a:r>
            <a:r>
              <a:rPr lang="ru-RU" dirty="0" err="1"/>
              <a:t>субодиниці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генної</a:t>
            </a:r>
            <a:r>
              <a:rPr lang="ru-RU" dirty="0"/>
              <a:t> </a:t>
            </a:r>
            <a:r>
              <a:rPr lang="ru-RU" dirty="0" err="1"/>
              <a:t>інженерії</a:t>
            </a:r>
            <a:r>
              <a:rPr lang="ru-RU" dirty="0"/>
              <a:t> (гепатит В, </a:t>
            </a:r>
            <a:r>
              <a:rPr lang="ru-RU" dirty="0" err="1"/>
              <a:t>грип</a:t>
            </a:r>
            <a:r>
              <a:rPr lang="ru-RU" dirty="0"/>
              <a:t>, ВІЛ-</a:t>
            </a:r>
            <a:r>
              <a:rPr lang="ru-RU" dirty="0" err="1"/>
              <a:t>інфекція</a:t>
            </a:r>
            <a:r>
              <a:rPr lang="ru-RU" dirty="0"/>
              <a:t>);</a:t>
            </a:r>
          </a:p>
          <a:p>
            <a:r>
              <a:rPr lang="ru-RU" dirty="0" err="1"/>
              <a:t>адсорбовані</a:t>
            </a:r>
            <a:r>
              <a:rPr lang="ru-RU" dirty="0"/>
              <a:t> </a:t>
            </a:r>
            <a:r>
              <a:rPr lang="ru-RU" dirty="0" err="1"/>
              <a:t>вакцини</a:t>
            </a:r>
            <a:r>
              <a:rPr lang="ru-RU" dirty="0"/>
              <a:t> (АКДС</a:t>
            </a:r>
            <a:r>
              <a:rPr lang="ru-RU" dirty="0" smtClean="0"/>
              <a:t>).</a:t>
            </a:r>
          </a:p>
          <a:p>
            <a:pPr marL="45720" indent="0">
              <a:buNone/>
            </a:pP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16632"/>
            <a:ext cx="2837141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847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432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Імунізація Антивірусні препарати</vt:lpstr>
      <vt:lpstr>Презентация PowerPoint</vt:lpstr>
      <vt:lpstr>Імунізація — це відповідь на інфекційну загрозу 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 вакцин:</vt:lpstr>
      <vt:lpstr>Склад </vt:lpstr>
      <vt:lpstr>Антивірусні препарати </vt:lpstr>
      <vt:lpstr>Мішені для дії препаратів у життєвому циклі віруса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Імунізація Антивірусні препарати</dc:title>
  <cp:lastModifiedBy>Dasha</cp:lastModifiedBy>
  <cp:revision>12</cp:revision>
  <dcterms:modified xsi:type="dcterms:W3CDTF">2015-01-27T20:33:16Z</dcterms:modified>
</cp:coreProperties>
</file>