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sldIdLst>
    <p:sldId id="256" r:id="rId2"/>
    <p:sldId id="257" r:id="rId3"/>
    <p:sldId id="260" r:id="rId4"/>
    <p:sldId id="264" r:id="rId5"/>
    <p:sldId id="265" r:id="rId6"/>
    <p:sldId id="266" r:id="rId7"/>
    <p:sldId id="267" r:id="rId8"/>
    <p:sldId id="268" r:id="rId9"/>
    <p:sldId id="269" r:id="rId10"/>
    <p:sldId id="259" r:id="rId11"/>
    <p:sldId id="258" r:id="rId12"/>
    <p:sldId id="261" r:id="rId13"/>
    <p:sldId id="263" r:id="rId14"/>
    <p:sldId id="262" r:id="rId15"/>
    <p:sldId id="270" r:id="rId16"/>
    <p:sldId id="271" r:id="rId17"/>
    <p:sldId id="272" r:id="rId18"/>
    <p:sldId id="274" r:id="rId19"/>
    <p:sldId id="273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4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0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5" name="Rectangle 11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16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17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grpSp>
            <p:nvGrpSpPr>
              <p:cNvPr id="71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5" name="Rectangle 8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14" name="Rectangle 11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grpSp>
            <p:nvGrpSpPr>
              <p:cNvPr id="7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45" name="Freeform 44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8" name="Freeform 57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8" name="Freeform 67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9" name="Freeform 68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7" name="Rectangle 46"/>
          <p:cNvSpPr/>
          <p:nvPr/>
        </p:nvSpPr>
        <p:spPr>
          <a:xfrm>
            <a:off x="4649096" y="-21511"/>
            <a:ext cx="3505200" cy="23128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5" y="2708476"/>
            <a:ext cx="3313355" cy="17021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65" y="4421080"/>
            <a:ext cx="3309803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38744" y="1516828"/>
            <a:ext cx="2133600" cy="750981"/>
          </a:xfrm>
        </p:spPr>
        <p:txBody>
          <a:bodyPr anchor="b"/>
          <a:lstStyle>
            <a:lvl1pPr algn="l">
              <a:defRPr sz="2400"/>
            </a:lvl1pPr>
          </a:lstStyle>
          <a:p>
            <a:fld id="{B4C71EC6-210F-42DE-9C53-41977AD35B3D}" type="datetimeFigureOut">
              <a:rPr lang="ru-RU" smtClean="0"/>
              <a:t>27.02.2014</a:t>
            </a:fld>
            <a:endParaRPr lang="ru-RU" dirty="0"/>
          </a:p>
        </p:txBody>
      </p:sp>
      <p:sp>
        <p:nvSpPr>
          <p:cNvPr id="50" name="Rectangle 49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03520" y="5719966"/>
            <a:ext cx="2831592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096" y="5719966"/>
            <a:ext cx="643666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89" name="Rectangle 88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27.02.2014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30147"/>
            <a:ext cx="1484453" cy="4780344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3296" y="1030147"/>
            <a:ext cx="5423704" cy="478034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27.02.2014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27.02.2014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645" y="2900829"/>
            <a:ext cx="6637468" cy="1362075"/>
          </a:xfrm>
        </p:spPr>
        <p:txBody>
          <a:bodyPr anchor="b"/>
          <a:lstStyle>
            <a:lvl1pPr algn="l">
              <a:defRPr sz="4000" b="0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8645" y="4267200"/>
            <a:ext cx="6637467" cy="1520413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27.02.2014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27.02.2014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042416" y="2313432"/>
            <a:ext cx="3419856" cy="349300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313431"/>
            <a:ext cx="3419856" cy="349300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2111" y="2316009"/>
            <a:ext cx="305714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721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1837" y="2316010"/>
            <a:ext cx="305571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27.02.2014</a:t>
            </a:fld>
            <a:endParaRPr lang="ru-RU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27.02.2014</a:t>
            </a:fld>
            <a:endParaRPr lang="ru-R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27.02.2014</a:t>
            </a:fld>
            <a:endParaRPr lang="ru-RU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2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85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86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grpSp>
            <p:nvGrpSpPr>
              <p:cNvPr id="73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grpSp>
            <p:nvGrpSpPr>
              <p:cNvPr id="74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80" name="Rectangle 79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47" name="Freeform 46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9" name="Freeform 58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0" name="Freeform 69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1" name="Freeform 70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7" name="Rectangle 56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27.02.2014</a:t>
            </a:fld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58" name="Rectangle 57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5894" y="856527"/>
            <a:ext cx="3090440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9833" y="2657434"/>
            <a:ext cx="3304572" cy="1463153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6592" y="4136994"/>
            <a:ext cx="3298784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5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7" name="Rectangle 8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88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89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grpSp>
            <p:nvGrpSpPr>
              <p:cNvPr id="76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grpSp>
            <p:nvGrpSpPr>
              <p:cNvPr id="77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sp>
            <p:nvSpPr>
              <p:cNvPr id="78" name="Rectangle 77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46" name="Freeform 45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3" name="Freeform 62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0" name="Hexagon 69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1" name="Hexagon 70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2" name="Hexagon 71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3" name="Freeform 72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4" name="Freeform 73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94" name="Rectangle 93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1" name="Rectangle 10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2" name="Rectangle 101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5" name="Rectangle 104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424" y="2660904"/>
            <a:ext cx="3300984" cy="146304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5208" y="693795"/>
            <a:ext cx="3359623" cy="5468112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dirty="0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30" y="4133088"/>
            <a:ext cx="3300573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27.02.2014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304800" y="0"/>
            <a:ext cx="9932332" cy="6858000"/>
            <a:chOff x="-382404" y="0"/>
            <a:chExt cx="9932332" cy="6858000"/>
          </a:xfrm>
        </p:grpSpPr>
        <p:grpSp>
          <p:nvGrpSpPr>
            <p:cNvPr id="43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1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grpSp>
            <p:nvGrpSpPr>
              <p:cNvPr id="102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grpSp>
            <p:nvGrpSpPr>
              <p:cNvPr id="10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66" name="Rectangle 65"/>
          <p:cNvSpPr/>
          <p:nvPr/>
        </p:nvSpPr>
        <p:spPr>
          <a:xfrm>
            <a:off x="457200" y="333487"/>
            <a:ext cx="8229600" cy="618564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0" name="Rectangle 69"/>
          <p:cNvSpPr/>
          <p:nvPr/>
        </p:nvSpPr>
        <p:spPr>
          <a:xfrm>
            <a:off x="4561242" y="-21511"/>
            <a:ext cx="3679116" cy="699244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1" name="Rectangle 7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3492" y="2323652"/>
            <a:ext cx="6777317" cy="35089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7388" y="22449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EFEFE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27.02.2014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1448" y="5852160"/>
            <a:ext cx="35021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49096" y="224491"/>
            <a:ext cx="13321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EFEFE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471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jpeg"/><Relationship Id="rId5" Type="http://schemas.openxmlformats.org/officeDocument/2006/relationships/image" Target="../media/image21.gif"/><Relationship Id="rId4" Type="http://schemas.openxmlformats.org/officeDocument/2006/relationships/image" Target="../media/image20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7" Type="http://schemas.openxmlformats.org/officeDocument/2006/relationships/image" Target="../media/image29.pn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jpeg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004048" y="2348880"/>
            <a:ext cx="2736304" cy="2421796"/>
          </a:xfrm>
        </p:spPr>
        <p:txBody>
          <a:bodyPr>
            <a:noAutofit/>
          </a:bodyPr>
          <a:lstStyle/>
          <a:p>
            <a:r>
              <a:rPr lang="uk-UA" sz="4800" i="1" dirty="0" smtClean="0"/>
              <a:t>Кишкові інфекції</a:t>
            </a:r>
            <a:endParaRPr lang="uk-UA" sz="4800" i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717298" y="4685409"/>
            <a:ext cx="3309803" cy="1260629"/>
          </a:xfrm>
        </p:spPr>
        <p:txBody>
          <a:bodyPr>
            <a:normAutofit/>
          </a:bodyPr>
          <a:lstStyle/>
          <a:p>
            <a:r>
              <a:rPr lang="uk-UA" sz="2400" i="1" dirty="0"/>
              <a:t>Шляхи проникнення в </a:t>
            </a:r>
            <a:r>
              <a:rPr lang="uk-UA" sz="2400" i="1" dirty="0" smtClean="0"/>
              <a:t>організм. Профілактика…</a:t>
            </a:r>
            <a:endParaRPr lang="uk-UA" sz="2400" dirty="0"/>
          </a:p>
        </p:txBody>
      </p:sp>
      <p:pic>
        <p:nvPicPr>
          <p:cNvPr id="1026" name="Picture 2" descr="http://www.novoselica-rda.cv.ua/uploads/posts/2011-05/1306599130_1305925159_infectio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720580"/>
            <a:ext cx="3206130" cy="2137420"/>
          </a:xfrm>
          <a:prstGeom prst="rect">
            <a:avLst/>
          </a:prstGeom>
          <a:noFill/>
          <a:effectLst>
            <a:glow rad="1663700">
              <a:schemeClr val="accent6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domovyk.com/files/images/articles/868/mid84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065" y="176211"/>
            <a:ext cx="2963999" cy="3021891"/>
          </a:xfrm>
          <a:prstGeom prst="rect">
            <a:avLst/>
          </a:prstGeom>
          <a:noFill/>
          <a:effectLst>
            <a:glow rad="1054100">
              <a:schemeClr val="accent3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://vsesvit-news.info/pictures/1313738505_1213123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0"/>
            <a:ext cx="3744416" cy="2331077"/>
          </a:xfrm>
          <a:prstGeom prst="rect">
            <a:avLst/>
          </a:prstGeom>
          <a:noFill/>
          <a:effectLst>
            <a:glow rad="635000">
              <a:schemeClr val="accent1"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http://vasilkivrda.gov.ua/uploads/posts/2012-06/1339499842_minty-e-coli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0736" y="2764775"/>
            <a:ext cx="2857500" cy="2247901"/>
          </a:xfrm>
          <a:prstGeom prst="rect">
            <a:avLst/>
          </a:prstGeom>
          <a:noFill/>
          <a:effectLst>
            <a:glow rad="406400">
              <a:schemeClr val="accent1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169954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0" dur="2000" fill="hold"/>
                                        <p:tgtEl>
                                          <p:spTgt spid="102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1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67544" y="692696"/>
            <a:ext cx="8352928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i="1" dirty="0">
                <a:effectLst>
                  <a:glow rad="1651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Збудники кишкових інфекцій передаються за допомогою фекально - орального механізму, харчовим, водним, контактно-побутовим шляхами. Факторами передачі є м’ясо, яйця, вода, кухонний інвентар, руки, мухи.</a:t>
            </a:r>
            <a:endParaRPr lang="uk-UA" sz="4000" i="1" dirty="0">
              <a:effectLst>
                <a:glow rad="165100">
                  <a:schemeClr val="accent1">
                    <a:satMod val="175000"/>
                    <a:alpha val="40000"/>
                  </a:scheme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7941486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://www.food-info.net/images/egg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91124"/>
            <a:ext cx="4202832" cy="2801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&amp;Fcy;&amp;acy;&amp;jcy;&amp;lcy;:Flickr - cyclonebill - Vagtel-spejlæg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6088" y="2893012"/>
            <a:ext cx="4136112" cy="2745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&amp;Ncy;&amp;acy;&amp;jcy;&amp;kcy;&amp;rcy;&amp;acy;&amp;shchcy;&amp;acy; &amp;pcy;&amp;icy;&amp;tcy;&amp;ncy;&amp;acy; &amp;vcy;&amp;ocy;&amp;dcy;&amp;acy; — &amp;ncy;&amp;acy; &amp;Zcy;&amp;acy;&amp;kcy;&amp;acy;&amp;rcy;&amp;pcy;&amp;acy;&amp;tcy;&amp;tcy;&amp;iukcy; &amp;tcy;&amp;acy; &amp;Vcy;&amp;ocy;&amp;lcy;&amp;icy;&amp;ncy;&amp;iukcy;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4292" y="332656"/>
            <a:ext cx="4729708" cy="2837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 descr="&amp;YIcy;&amp;zhcy;&amp;acy; &amp;Kcy;&amp;iukcy;&amp;mcy;&amp;ncy;&amp;acy;&amp;tcy;&amp;ncy;&amp;ocy;&amp;yicy; &amp;mcy;&amp;ucy;&amp;khcy;&amp;icy;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3170481"/>
            <a:ext cx="2478772" cy="28167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http://lvivska.com/sites/default/files/u10/jpg.com_syuozp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051" y="2742516"/>
            <a:ext cx="3224601" cy="32374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09667043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nvk12.rv.ua/images/stories/prof-work/gki/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60648"/>
            <a:ext cx="8424936" cy="63367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665758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11560" y="692696"/>
            <a:ext cx="7776864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i="1" dirty="0" smtClean="0">
                <a:effectLst>
                  <a:glow rad="3429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Мікроби </a:t>
            </a:r>
            <a:r>
              <a:rPr lang="ru-RU" sz="2000" b="1" i="1" dirty="0">
                <a:effectLst>
                  <a:glow rad="3429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проходять через травний канал, в окремих його відділах збудник знаходять сприятливі умови і розмножуються. </a:t>
            </a:r>
            <a:endParaRPr lang="uk-UA" sz="2000" b="1" i="1" dirty="0">
              <a:effectLst>
                <a:glow rad="342900">
                  <a:schemeClr val="accent1">
                    <a:satMod val="175000"/>
                    <a:alpha val="40000"/>
                  </a:schemeClr>
                </a:glow>
              </a:effectLst>
            </a:endParaRPr>
          </a:p>
        </p:txBody>
      </p:sp>
      <p:pic>
        <p:nvPicPr>
          <p:cNvPr id="5122" name="Picture 2" descr="&amp;Kcy;&amp;icy;&amp;shcy;&amp;kcy;&amp;ocy;&amp;vcy;&amp;iukcy; &amp;bcy;&amp;acy;&amp;kcy;&amp;tcy;&amp;iecy;&amp;rcy;&amp;iukcy;&amp;yicy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708359"/>
            <a:ext cx="3429000" cy="2667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http://lib.znaimo.com.ua/tw_files2/urls_2/50/d-49213/49213_html_m77e8b80b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3607652"/>
            <a:ext cx="3496522" cy="22143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salmonella_mini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36273" y="1948684"/>
            <a:ext cx="3023683" cy="27368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8" name="Picture 8" descr="pehevue toksikoinfekcii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2860" y="2083651"/>
            <a:ext cx="2381250" cy="1524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0" name="Picture 10" descr="&amp;Kcy;&amp;acy;&amp;kcy; &amp;ucy;&amp;bcy;&amp;iecy;&amp;rcy;&amp;iecy;&amp;chcy;&amp;softcy;&amp;scy;&amp;yacy; &amp;ocy;&amp;tcy; &amp;kcy;&amp;icy;&amp;shcy;&amp;iecy;&amp;chcy;&amp;ncy;&amp;ycy;&amp;khcy; &amp;icy;&amp;ncy;&amp;fcy;&amp;iecy;&amp;kcy;&amp;tscy;&amp;icy;&amp;jcy;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7" y="4375359"/>
            <a:ext cx="2922368" cy="1872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2" name="Picture 12" descr="&amp;KHcy;&amp;acy;&amp;rcy;&amp;chcy;&amp;ocy;&amp;vcy;&amp;iukcy; &amp;tcy;&amp;ocy;&amp;kcy;&amp;scy;&amp;icy;&amp;kcy;&amp;ocy;&amp;iukcy;&amp;ncy;&amp;fcy;&amp;iecy;&amp;kcy;&amp;tscy;&amp;iukcy;&amp;yicy;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1525" y="4581128"/>
            <a:ext cx="3888432" cy="2084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983798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11560" y="404664"/>
            <a:ext cx="3978974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4000" b="1" i="1" dirty="0"/>
              <a:t>Профілактика</a:t>
            </a:r>
          </a:p>
        </p:txBody>
      </p:sp>
      <p:pic>
        <p:nvPicPr>
          <p:cNvPr id="6148" name="Picture 4" descr="http://ngo.donetsk.ua/sites/default/files/styles/main_news/public/images/news/1236108933_pic_id89881_1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2721" y="873596"/>
            <a:ext cx="3619091" cy="2000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http://vinnitsaok.com.ua/wp-content/uploads/2012/12/photo-314x20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420" y="1613708"/>
            <a:ext cx="3879253" cy="2520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2" name="Picture 8" descr="http://forchild.org.ua/wp-content/uploads/2011/12/aptechka_-150x150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3924673"/>
            <a:ext cx="2520280" cy="2520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4" name="Picture 10" descr="http://2.bp.blogspot.com/-e16NeunIlsk/UnqR7JeTuyI/AAAAAAAAABg/nWuYGbNJhRQ/s320/383869402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2996952"/>
            <a:ext cx="3937111" cy="29405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4723300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900">
        <p14:warp dir="i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http://nvk12.rv.ua/images/stories/prof-work/gki/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60648"/>
            <a:ext cx="8500792" cy="63755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529932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http://nvk12.rv.ua/images/stories/prof-work/gki/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3" y="264126"/>
            <a:ext cx="8348289" cy="62612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9962231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http://nvk12.rv.ua/images/stories/prof-work/gki/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78516"/>
            <a:ext cx="8352928" cy="62646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490191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http://nvk12.rv.ua/images/stories/prof-work/gki/1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50" y="0"/>
            <a:ext cx="912104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723664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http://nvk12.rv.ua/images/stories/prof-work/gki/1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4016" y="0"/>
            <a:ext cx="9288016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226571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683568" y="764704"/>
            <a:ext cx="7992888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000" i="1" dirty="0"/>
              <a:t>Кишкові інфекції – група інфекцій, що викликає  захворювання травного тракту з основними клінічними проявами, такими як підвищення температури тіла, пронос, блювання. </a:t>
            </a:r>
          </a:p>
        </p:txBody>
      </p:sp>
      <p:pic>
        <p:nvPicPr>
          <p:cNvPr id="2050" name="Picture 2" descr="http://www.medvuz.ru/img-spub/342_pub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2420888"/>
            <a:ext cx="3746190" cy="24974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&amp;Pcy;&amp;ocy;&amp;mcy;&amp;ocy;&amp;shchcy;&amp;softcy; &amp;pcy;&amp;rcy;&amp;icy; &amp;rcy;&amp;vcy;&amp;ocy;&amp;tcy;&amp;iecy;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2550159"/>
            <a:ext cx="3561184" cy="23681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://ng.pl.ua/wp-content/uploads/2011/03/116-2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2046" y="3861048"/>
            <a:ext cx="3173338" cy="26021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101055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mph" presetSubtype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25"/>
                                  </p:iterate>
                                  <p:childTnLst>
                                    <p:set>
                                      <p:cBhvr override="childStyle">
                                        <p:cTn id="6" dur="indefinite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 tmFilter="0, 0; .2, .5; .8, .5; 1, 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" dur="250" autoRev="1" fill="hold"/>
                                        <p:tgtEl>
                                          <p:spTgt spid="205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20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2000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40726" y="880738"/>
            <a:ext cx="8676456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800" dirty="0"/>
              <a:t>До кишкових інфекцій відносяться такі небезпечні захворювання як черевний тиф, дизентерія, харчові токсикоінфекції, </a:t>
            </a:r>
            <a:r>
              <a:rPr lang="uk-UA" sz="2800" dirty="0" smtClean="0"/>
              <a:t>гепатит А сальмонельоз</a:t>
            </a:r>
            <a:r>
              <a:rPr lang="uk-UA" sz="2800" dirty="0"/>
              <a:t>, </a:t>
            </a:r>
            <a:r>
              <a:rPr lang="uk-UA" sz="2800" dirty="0" smtClean="0"/>
              <a:t>ботулізм,гастроентероколіти</a:t>
            </a:r>
            <a:r>
              <a:rPr lang="uk-UA" sz="2800" dirty="0"/>
              <a:t>.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519094" y="4725144"/>
            <a:ext cx="8191075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800" i="1" dirty="0"/>
              <a:t>Всі ці захворювання виникають внаслідок вживання інфікованих харчових продуктів або води, які проникають в організм людини через брудні руки, продукти харчування.</a:t>
            </a:r>
          </a:p>
        </p:txBody>
      </p:sp>
      <p:pic>
        <p:nvPicPr>
          <p:cNvPr id="3074" name="Picture 2" descr="&amp;Ocy;&amp;vcy;&amp;ocy;&amp;chcy;&amp;iukcy; &amp;tcy;&amp;acy; &amp;fcy;&amp;rcy;&amp;ucy;&amp;kcy;&amp;tcy;&amp;icy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251" y="2670011"/>
            <a:ext cx="2653597" cy="21180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&amp;Scy;&amp;ocy;&amp;ncy;&amp;ncy;&amp;icy;&amp;kcy;. &amp;Pcy;&amp;rcy;&amp;icy;&amp;scy;&amp;ncy;&amp;icy;&amp;lcy;&amp;ocy;&amp;scy;&amp;softcy; &amp;scy;&amp;ycy;&amp;rcy;&amp;ocy;&amp;iecy; &amp;mcy;&amp;yacy;&amp;scy;&amp;ocy;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2657257"/>
            <a:ext cx="2857500" cy="21346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&amp;bcy;&amp;rcy;&amp;ucy;&amp;dcy;&amp;ncy;&amp;iukcy; &amp;rcy;&amp;ucy;&amp;kcy;&amp;icy;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3075" y="2649020"/>
            <a:ext cx="2857500" cy="21428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100397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30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32028" y="764704"/>
            <a:ext cx="7704856" cy="5558445"/>
          </a:xfrm>
          <a:prstGeom prst="rect">
            <a:avLst/>
          </a:prstGeom>
          <a:effectLst>
            <a:glow rad="419100">
              <a:schemeClr val="accent3">
                <a:satMod val="175000"/>
                <a:alpha val="48000"/>
              </a:schemeClr>
            </a:glow>
          </a:effectLst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</a:pPr>
            <a:r>
              <a:rPr lang="uk-UA" altLang="uk-UA" sz="2800" b="1" dirty="0">
                <a:effectLst>
                  <a:glow rad="4191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Сальмонельоз </a:t>
            </a:r>
            <a:r>
              <a:rPr lang="uk-UA" altLang="uk-UA" b="1" dirty="0">
                <a:effectLst>
                  <a:glow rad="4191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– </a:t>
            </a:r>
            <a:r>
              <a:rPr lang="uk-UA" altLang="uk-UA" sz="2400" b="1" dirty="0">
                <a:effectLst>
                  <a:glow rad="4191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гостра кишкова інфекційна хвороба, що спричиняється бактеріями з роду Сальмонела  і проявляється  переважно явищами гастроентериту, інтоксикації та</a:t>
            </a:r>
            <a:r>
              <a:rPr lang="uk-UA" altLang="uk-UA" sz="2000" b="1" dirty="0">
                <a:effectLst>
                  <a:glow rad="4191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uk-UA" altLang="uk-UA" sz="2400" b="1" dirty="0">
                <a:effectLst>
                  <a:glow rad="4191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зневоднення.</a:t>
            </a:r>
          </a:p>
          <a:p>
            <a:pPr>
              <a:lnSpc>
                <a:spcPct val="80000"/>
              </a:lnSpc>
            </a:pPr>
            <a:r>
              <a:rPr lang="uk-UA" altLang="uk-UA" b="1" dirty="0">
                <a:effectLst>
                  <a:glow rad="4191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		</a:t>
            </a:r>
          </a:p>
          <a:p>
            <a:pPr>
              <a:lnSpc>
                <a:spcPct val="80000"/>
              </a:lnSpc>
            </a:pPr>
            <a:r>
              <a:rPr lang="uk-UA" altLang="uk-UA" b="1" dirty="0"/>
              <a:t>	</a:t>
            </a:r>
            <a:r>
              <a:rPr lang="uk-UA" altLang="uk-UA" sz="2000" b="1" dirty="0">
                <a:solidFill>
                  <a:schemeClr val="accent3">
                    <a:lumMod val="50000"/>
                  </a:schemeClr>
                </a:solidFill>
              </a:rPr>
              <a:t>Збудниками сальмонельозу є </a:t>
            </a:r>
            <a:r>
              <a:rPr lang="uk-UA" altLang="uk-UA" sz="2000" b="1" i="1" dirty="0">
                <a:solidFill>
                  <a:schemeClr val="accent3">
                    <a:lumMod val="50000"/>
                  </a:schemeClr>
                </a:solidFill>
              </a:rPr>
              <a:t>кишкові бактерії</a:t>
            </a:r>
            <a:r>
              <a:rPr lang="uk-UA" altLang="uk-UA" sz="2000" b="1" dirty="0">
                <a:solidFill>
                  <a:schemeClr val="accent3">
                    <a:lumMod val="50000"/>
                  </a:schemeClr>
                </a:solidFill>
              </a:rPr>
              <a:t>. </a:t>
            </a:r>
            <a:endParaRPr lang="uk-UA" altLang="uk-UA" b="1" dirty="0">
              <a:solidFill>
                <a:schemeClr val="accent3">
                  <a:lumMod val="50000"/>
                </a:schemeClr>
              </a:solidFill>
            </a:endParaRPr>
          </a:p>
          <a:p>
            <a:pPr>
              <a:lnSpc>
                <a:spcPct val="80000"/>
              </a:lnSpc>
            </a:pPr>
            <a:endParaRPr lang="uk-UA" altLang="uk-UA" b="1" dirty="0"/>
          </a:p>
          <a:p>
            <a:pPr>
              <a:lnSpc>
                <a:spcPct val="80000"/>
              </a:lnSpc>
            </a:pPr>
            <a:r>
              <a:rPr lang="uk-UA" altLang="uk-UA" b="1" dirty="0"/>
              <a:t>Сальмонели досить стійкі до дії фізичних і хімічних факторів довкілля.</a:t>
            </a:r>
          </a:p>
          <a:p>
            <a:pPr>
              <a:lnSpc>
                <a:spcPct val="80000"/>
              </a:lnSpc>
            </a:pPr>
            <a:r>
              <a:rPr lang="uk-UA" altLang="uk-UA" b="1" dirty="0"/>
              <a:t>	</a:t>
            </a:r>
          </a:p>
          <a:p>
            <a:pPr>
              <a:lnSpc>
                <a:spcPct val="80000"/>
              </a:lnSpc>
            </a:pPr>
            <a:r>
              <a:rPr lang="uk-UA" altLang="uk-UA" b="1" dirty="0"/>
              <a:t>	Вони можуть зберігати життєздатність:</a:t>
            </a:r>
          </a:p>
          <a:p>
            <a:pPr>
              <a:lnSpc>
                <a:spcPct val="80000"/>
              </a:lnSpc>
            </a:pPr>
            <a:r>
              <a:rPr lang="uk-UA" altLang="uk-UA" b="1" dirty="0"/>
              <a:t>у воді до 3 місяців</a:t>
            </a:r>
          </a:p>
          <a:p>
            <a:pPr>
              <a:lnSpc>
                <a:spcPct val="80000"/>
              </a:lnSpc>
            </a:pPr>
            <a:r>
              <a:rPr lang="uk-UA" altLang="uk-UA" b="1" dirty="0"/>
              <a:t>у кормах тварин - до 1,5 року </a:t>
            </a:r>
          </a:p>
          <a:p>
            <a:pPr>
              <a:lnSpc>
                <a:spcPct val="80000"/>
              </a:lnSpc>
            </a:pPr>
            <a:r>
              <a:rPr lang="uk-UA" altLang="uk-UA" b="1" dirty="0"/>
              <a:t>у м‘ясі та яйцях – до 7 місяців </a:t>
            </a:r>
          </a:p>
          <a:p>
            <a:pPr>
              <a:lnSpc>
                <a:spcPct val="80000"/>
              </a:lnSpc>
            </a:pPr>
            <a:r>
              <a:rPr lang="uk-UA" altLang="uk-UA" b="1" dirty="0"/>
              <a:t>у заморожених продуктах – до 2 років</a:t>
            </a:r>
          </a:p>
          <a:p>
            <a:pPr>
              <a:lnSpc>
                <a:spcPct val="80000"/>
              </a:lnSpc>
            </a:pPr>
            <a:endParaRPr lang="uk-UA" altLang="uk-UA" sz="2400" b="1" dirty="0"/>
          </a:p>
          <a:p>
            <a:pPr>
              <a:lnSpc>
                <a:spcPct val="80000"/>
              </a:lnSpc>
            </a:pPr>
            <a:r>
              <a:rPr lang="uk-UA" altLang="uk-UA" sz="2400" b="1" dirty="0">
                <a:solidFill>
                  <a:schemeClr val="accent1">
                    <a:lumMod val="75000"/>
                  </a:schemeClr>
                </a:solidFill>
              </a:rPr>
              <a:t>	Джерелом збудника є:                                                                     </a:t>
            </a:r>
            <a:r>
              <a:rPr lang="uk-UA" altLang="uk-UA" b="1" dirty="0">
                <a:effectLst>
                  <a:glow rad="6477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велика рогата худоба, свині, свійська водоплавна птиця, кури, Нерідко ними забруднюються яйця птахів.                                                 Тварини можуть виділяти збудника з сечею, калом, молоком, слиною, носовим слизом. </a:t>
            </a:r>
          </a:p>
        </p:txBody>
      </p:sp>
    </p:spTree>
    <p:extLst>
      <p:ext uri="{BB962C8B-B14F-4D97-AF65-F5344CB8AC3E}">
        <p14:creationId xmlns:p14="http://schemas.microsoft.com/office/powerpoint/2010/main" val="33548039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02851" y="332656"/>
            <a:ext cx="8424936" cy="66910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  <a:buFont typeface="Wingdings" pitchFamily="2" charset="2"/>
              <a:buNone/>
            </a:pPr>
            <a:endParaRPr lang="uk-UA" altLang="uk-UA" sz="2000" b="1" dirty="0">
              <a:solidFill>
                <a:schemeClr val="accent3">
                  <a:lumMod val="75000"/>
                </a:schemeClr>
              </a:solidFill>
              <a:effectLst>
                <a:glow rad="596900">
                  <a:schemeClr val="bg2">
                    <a:lumMod val="75000"/>
                    <a:alpha val="40000"/>
                  </a:schemeClr>
                </a:glow>
              </a:effectLst>
            </a:endParaRP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uk-UA" altLang="uk-UA" sz="2000" b="1" dirty="0">
                <a:solidFill>
                  <a:schemeClr val="accent3">
                    <a:lumMod val="75000"/>
                  </a:schemeClr>
                </a:solidFill>
                <a:effectLst>
                  <a:glow rad="596900">
                    <a:schemeClr val="bg2">
                      <a:lumMod val="75000"/>
                      <a:alpha val="40000"/>
                    </a:schemeClr>
                  </a:glow>
                </a:effectLst>
              </a:rPr>
              <a:t>Зараження відбувається елементарним, водним і побутовими шляхами. Механічно переносити сальмонели можуть мухи, таргани. У 96-98 % випадів інфікування пов‘язане зі споживанням забрудненої їжі. У харчових продуктах, особливо в напівфабрикатах, сальмонели не лише зберігаються, але й швидко розмножується. Катарально-побутове зараження відзначається переважно серед дітей раннього віку, осіб похилого і старечого віку. Епідеміологічними особливостями сальмонельозу є раптовість, масовість захворювань і літня сезонність.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uk-UA" altLang="uk-UA" sz="2000" b="1" dirty="0">
                <a:solidFill>
                  <a:schemeClr val="accent3">
                    <a:lumMod val="75000"/>
                  </a:schemeClr>
                </a:solidFill>
                <a:effectLst>
                  <a:glow rad="596900">
                    <a:schemeClr val="bg2">
                      <a:lumMod val="75000"/>
                      <a:alpha val="40000"/>
                    </a:schemeClr>
                  </a:glow>
                </a:effectLst>
              </a:rPr>
              <a:t>Для розвитку хвороби необхідно, щоб в організм проникли живі сальмонели та їх токсини. Частина токсинів всмоктується в кров, спричиняючи інтоксикацію організму. Під впливом токсинів підвищується проникність слизової оболонки кишок, внаслідок чого в їх просвіт надходить велика кількість рідини і солей, які виводяться з організму під час блювання й проносу. Порушується водно-електролітний баланс і кислотно-лужна рівновага, розвивається зневоднення.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endParaRPr lang="uk-UA" altLang="uk-UA" sz="2000" b="1" dirty="0">
              <a:solidFill>
                <a:schemeClr val="accent3">
                  <a:lumMod val="75000"/>
                </a:schemeClr>
              </a:solidFill>
              <a:effectLst>
                <a:glow rad="596900">
                  <a:schemeClr val="bg2">
                    <a:lumMod val="75000"/>
                    <a:alpha val="40000"/>
                  </a:schemeClr>
                </a:glow>
              </a:effectLst>
            </a:endParaRP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uk-UA" altLang="uk-UA" sz="2000" b="1" dirty="0">
                <a:solidFill>
                  <a:schemeClr val="accent3">
                    <a:lumMod val="75000"/>
                  </a:schemeClr>
                </a:solidFill>
                <a:effectLst>
                  <a:glow rad="596900">
                    <a:schemeClr val="bg2">
                      <a:lumMod val="75000"/>
                      <a:alpha val="40000"/>
                    </a:schemeClr>
                  </a:glow>
                </a:effectLst>
              </a:rPr>
              <a:t>В епідемічному осередку виявляють і знешкоджують джерело збудника, бактеріологічно досліджують харчові продукти, обстежують осіб, які їх приготували чи споживали. Після госпіталізації хворого роблять заключну дезінфекцію, за осередком спостерігають протягом тижня.</a:t>
            </a:r>
          </a:p>
          <a:p>
            <a:pPr>
              <a:lnSpc>
                <a:spcPct val="80000"/>
              </a:lnSpc>
            </a:pPr>
            <a:endParaRPr lang="uk-UA" altLang="uk-UA" b="1" dirty="0"/>
          </a:p>
          <a:p>
            <a:pPr>
              <a:lnSpc>
                <a:spcPct val="80000"/>
              </a:lnSpc>
              <a:spcBef>
                <a:spcPct val="0"/>
              </a:spcBef>
            </a:pPr>
            <a:endParaRPr lang="ru-RU" altLang="uk-UA" dirty="0"/>
          </a:p>
        </p:txBody>
      </p:sp>
    </p:spTree>
    <p:extLst>
      <p:ext uri="{BB962C8B-B14F-4D97-AF65-F5344CB8AC3E}">
        <p14:creationId xmlns:p14="http://schemas.microsoft.com/office/powerpoint/2010/main" val="19608767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>
        <p14:flash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95936" y="836712"/>
            <a:ext cx="4572000" cy="2031325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uk-UA" altLang="uk-UA" sz="2000" b="1" i="1" dirty="0">
                <a:solidFill>
                  <a:srgbClr val="A50021"/>
                </a:solidFill>
              </a:rPr>
              <a:t>Ботулізм </a:t>
            </a:r>
            <a:r>
              <a:rPr lang="uk-UA" altLang="uk-UA" sz="1400" i="1" dirty="0">
                <a:solidFill>
                  <a:schemeClr val="bg2"/>
                </a:solidFill>
                <a:latin typeface="Times New Roman" pitchFamily="18" charset="0"/>
              </a:rPr>
              <a:t>– </a:t>
            </a:r>
            <a:r>
              <a:rPr lang="uk-UA" altLang="uk-UA" sz="2000" b="1" i="1" dirty="0">
                <a:solidFill>
                  <a:srgbClr val="660033"/>
                </a:solidFill>
              </a:rPr>
              <a:t>гостра кишкова інфекційна хвороба, що спричиняється ботулотоксином, характеризується тяжким ураженням нервової системи, порушенням зору, ковтання, моторики кишок</a:t>
            </a:r>
            <a:r>
              <a:rPr lang="uk-UA" altLang="uk-UA" sz="2000" b="1" i="1" dirty="0">
                <a:solidFill>
                  <a:schemeClr val="bg2"/>
                </a:solidFill>
              </a:rPr>
              <a:t>.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611560" y="3062211"/>
            <a:ext cx="7776864" cy="16712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90000"/>
              </a:lnSpc>
              <a:buFont typeface="Wingdings" pitchFamily="2" charset="2"/>
              <a:buNone/>
            </a:pPr>
            <a:r>
              <a:rPr lang="uk-UA" altLang="uk-UA" sz="2400" b="1" i="1" dirty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</a:rPr>
              <a:t>Захворювання найчастіше пов’яне з </a:t>
            </a:r>
            <a:r>
              <a:rPr lang="uk-UA" altLang="uk-UA" sz="2400" b="1" i="1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</a:rPr>
              <a:t>вживанням продуктів </a:t>
            </a:r>
            <a:r>
              <a:rPr lang="uk-UA" altLang="uk-UA" sz="2400" b="1" i="1" dirty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</a:rPr>
              <a:t>домашнього консервування (гриби, м’ясо, риба, салати, овочі). Зрідка ботулізм виникає після споживання забрудненої спорами ковбаси чи шинки. </a:t>
            </a:r>
          </a:p>
          <a:p>
            <a:pPr algn="just">
              <a:lnSpc>
                <a:spcPct val="90000"/>
              </a:lnSpc>
            </a:pPr>
            <a:endParaRPr lang="uk-UA" altLang="uk-UA" b="1" dirty="0">
              <a:latin typeface="Times New Roman" pitchFamily="18" charset="0"/>
            </a:endParaRPr>
          </a:p>
        </p:txBody>
      </p:sp>
      <p:pic>
        <p:nvPicPr>
          <p:cNvPr id="3076" name="Picture 4" descr="&amp;Bcy;&amp;acy;&amp;kcy;&amp;lcy;&amp;acy;&amp;zhcy;&amp;acy;&amp;ncy;&amp;icy; &amp;zcy; &amp;kcy;&amp;acy;&amp;pcy;&amp;ucy;&amp;scy;&amp;tcy;&amp;ocy;&amp;yucy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2403" y="4445848"/>
            <a:ext cx="2808312" cy="2159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&amp;Kcy;&amp;ocy;&amp;ncy;&amp;scy;&amp;iecy;&amp;rcy;&amp;vcy;&amp;ocy;&amp;vcy;&amp;acy;&amp;ncy;&amp;iukcy; &amp;vcy;&amp;acy;&amp;rcy;&amp;iecy;&amp;ncy;&amp;iukcy; &amp;gcy;&amp;rcy;&amp;icy;&amp;bcy;&amp;icy;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628" y="204711"/>
            <a:ext cx="363855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2" name="Picture 10" descr="&amp;Acy;&amp;dcy;&amp;zhcy;&amp;icy;&amp;kcy;&amp;acy;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628" y="4728085"/>
            <a:ext cx="2995236" cy="20133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4" name="Picture 12" descr="&amp;Kcy;&amp;ocy;&amp;ncy;&amp;scy;&amp;iecy;&amp;rcy;&amp;vcy;&amp;acy;&amp;tscy;&amp;icy;&amp;yacy; &amp;pcy;&amp;ocy;&amp;mcy;&amp;icy;&amp;dcy;&amp;ocy;&amp;rcy;&amp;ocy;&amp;vcy; &amp;ncy;&amp;acy; &amp;zcy;&amp;icy;&amp;mcy;&amp;ucy; - &amp;scy;&amp;lcy;&amp;acy;&amp;dcy;&amp;kcy;&amp;ocy;-&amp;scy;&amp;ocy;&amp;lcy;&amp;iecy;&amp;ncy;&amp;ycy;&amp;jcy; &amp;rcy;&amp;iecy;&amp;tscy;&amp;iecy;&amp;pcy;&amp;tcy;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4950" y="4445848"/>
            <a:ext cx="3390083" cy="22600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755918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27584" y="692696"/>
            <a:ext cx="7488832" cy="57061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80000"/>
              </a:lnSpc>
              <a:buFont typeface="Wingdings" pitchFamily="2" charset="2"/>
              <a:buNone/>
            </a:pPr>
            <a:r>
              <a:rPr lang="uk-UA" altLang="uk-UA" sz="1600" i="1" dirty="0">
                <a:effectLst>
                  <a:glow rad="469900">
                    <a:schemeClr val="accent1">
                      <a:lumMod val="60000"/>
                      <a:lumOff val="40000"/>
                    </a:schemeClr>
                  </a:glow>
                </a:effectLst>
                <a:latin typeface="Times New Roman" pitchFamily="18" charset="0"/>
              </a:rPr>
              <a:t>	</a:t>
            </a:r>
            <a:r>
              <a:rPr lang="uk-UA" altLang="uk-UA" sz="2400" i="1" dirty="0">
                <a:effectLst>
                  <a:glow rad="469900">
                    <a:schemeClr val="accent1">
                      <a:lumMod val="60000"/>
                      <a:lumOff val="40000"/>
                    </a:schemeClr>
                  </a:glow>
                </a:effectLst>
                <a:latin typeface="Times New Roman" pitchFamily="18" charset="0"/>
              </a:rPr>
              <a:t>Продукти, що містять ботулотоксин, частіше нічим не відрізняються від незабруднених за виглядом, запахом і смаком. Дуже рідко ботулізм має ранові походження. </a:t>
            </a:r>
            <a:r>
              <a:rPr lang="uk-UA" altLang="uk-UA" sz="1600" i="1" dirty="0">
                <a:effectLst>
                  <a:glow rad="469900">
                    <a:schemeClr val="accent1">
                      <a:lumMod val="60000"/>
                      <a:lumOff val="40000"/>
                    </a:schemeClr>
                  </a:glow>
                </a:effectLst>
                <a:latin typeface="Times New Roman" pitchFamily="18" charset="0"/>
              </a:rPr>
              <a:t>	</a:t>
            </a:r>
          </a:p>
          <a:p>
            <a:pPr algn="just">
              <a:lnSpc>
                <a:spcPct val="80000"/>
              </a:lnSpc>
              <a:buFont typeface="Wingdings" pitchFamily="2" charset="2"/>
              <a:buNone/>
            </a:pPr>
            <a:r>
              <a:rPr lang="uk-UA" altLang="uk-UA" sz="2400" i="1" dirty="0">
                <a:effectLst>
                  <a:glow rad="469900">
                    <a:schemeClr val="accent1">
                      <a:lumMod val="60000"/>
                      <a:lumOff val="40000"/>
                    </a:schemeClr>
                  </a:glow>
                </a:effectLst>
                <a:latin typeface="Times New Roman" pitchFamily="18" charset="0"/>
              </a:rPr>
              <a:t>		Ботулотоксин з їжею потрапляє у шлунок і кишечник, де не руйнується травними ферментами. Всмоктавшись у кров, він уражає нервову систему, зокрема рухові нейрони спинного мозку, виникають паралічі різних м’язів, розлади ковтання і дихання, нерідко приводять до  пневмонії, смерті. Хворий на ботулізм не становить небезпеки щодо зараження інших людей. Захворювання починається, як правило, гостро. Біль в животі, нудота,  блювання і пронос, головний біль, м’язова слабкість. </a:t>
            </a:r>
          </a:p>
          <a:p>
            <a:pPr algn="just">
              <a:lnSpc>
                <a:spcPct val="80000"/>
              </a:lnSpc>
              <a:buFont typeface="Wingdings" pitchFamily="2" charset="2"/>
              <a:buNone/>
            </a:pPr>
            <a:r>
              <a:rPr lang="uk-UA" altLang="uk-UA" sz="2400" i="1" dirty="0">
                <a:effectLst>
                  <a:glow rad="469900">
                    <a:schemeClr val="accent1">
                      <a:lumMod val="60000"/>
                      <a:lumOff val="40000"/>
                    </a:schemeClr>
                  </a:glow>
                </a:effectLst>
                <a:latin typeface="Times New Roman" pitchFamily="18" charset="0"/>
              </a:rPr>
              <a:t>		У ряді випадків хвороба одразу може починатись з дихальних розладів. Це найтяжчий варіант перебігу, оскільки раптово може настати зупинка дихання чи параліч серця і хворий помирає.</a:t>
            </a:r>
          </a:p>
        </p:txBody>
      </p:sp>
    </p:spTree>
    <p:extLst>
      <p:ext uri="{BB962C8B-B14F-4D97-AF65-F5344CB8AC3E}">
        <p14:creationId xmlns:p14="http://schemas.microsoft.com/office/powerpoint/2010/main" val="39748617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89929" y="764704"/>
            <a:ext cx="7776864" cy="5324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Font typeface="Wingdings" pitchFamily="2" charset="2"/>
              <a:buNone/>
            </a:pPr>
            <a:r>
              <a:rPr lang="uk-UA" altLang="uk-UA" sz="2800" i="1" dirty="0">
                <a:solidFill>
                  <a:srgbClr val="FF0000"/>
                </a:solidFill>
                <a:latin typeface="Times New Roman" pitchFamily="18" charset="0"/>
              </a:rPr>
              <a:t>Необхідно неухильно дотримуватись санітарно-гігієнічних вимог  щодо технології приготування консервованих продуктів. Їх стерилізують в автоклавах при температурі 120  С. Ознакою забруднення консервів може бути їх здуття і неприємний запах. </a:t>
            </a:r>
          </a:p>
          <a:p>
            <a:pPr algn="just">
              <a:buFont typeface="Wingdings" pitchFamily="2" charset="2"/>
              <a:buNone/>
            </a:pPr>
            <a:r>
              <a:rPr lang="uk-UA" altLang="uk-UA" sz="2800" i="1" dirty="0" smtClean="0">
                <a:solidFill>
                  <a:srgbClr val="FF0000"/>
                </a:solidFill>
                <a:latin typeface="Times New Roman" pitchFamily="18" charset="0"/>
              </a:rPr>
              <a:t>Однак </a:t>
            </a:r>
            <a:r>
              <a:rPr lang="uk-UA" altLang="uk-UA" sz="2800" i="1" dirty="0">
                <a:solidFill>
                  <a:srgbClr val="FF0000"/>
                </a:solidFill>
                <a:latin typeface="Times New Roman" pitchFamily="18" charset="0"/>
              </a:rPr>
              <a:t>не завжди консерви здуваються і продукти міняють смакові властивості. Продукти харчування, які не підлягають термічній обробці (ковбаса, шинка, сало, солена і копчена риба), зберігають у холодильних камерах.</a:t>
            </a:r>
            <a:r>
              <a:rPr lang="uk-UA" altLang="uk-UA" sz="3200" i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7961736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10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11560" y="620687"/>
            <a:ext cx="7776864" cy="40811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36575" indent="-449263" algn="ctr">
              <a:lnSpc>
                <a:spcPct val="90000"/>
              </a:lnSpc>
              <a:buFont typeface="Wingdings" pitchFamily="2" charset="2"/>
              <a:buNone/>
            </a:pPr>
            <a:r>
              <a:rPr lang="uk-UA" altLang="uk-UA" sz="2400" b="1" i="1" dirty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glow rad="165100">
                    <a:schemeClr val="accent2">
                      <a:satMod val="175000"/>
                      <a:alpha val="86000"/>
                    </a:schemeClr>
                  </a:glow>
                </a:effectLst>
              </a:rPr>
              <a:t>Вірусний гепатит -</a:t>
            </a:r>
            <a:endParaRPr lang="ru-RU" altLang="uk-UA" sz="2400" b="1" i="1" dirty="0">
              <a:solidFill>
                <a:schemeClr val="accent3">
                  <a:lumMod val="60000"/>
                  <a:lumOff val="40000"/>
                </a:schemeClr>
              </a:solidFill>
              <a:effectLst>
                <a:glow rad="165100">
                  <a:schemeClr val="accent2">
                    <a:satMod val="175000"/>
                    <a:alpha val="86000"/>
                  </a:schemeClr>
                </a:glow>
              </a:effectLst>
            </a:endParaRPr>
          </a:p>
          <a:p>
            <a:pPr marL="536575" indent="-449263" algn="just">
              <a:lnSpc>
                <a:spcPct val="90000"/>
              </a:lnSpc>
              <a:buFont typeface="Wingdings" pitchFamily="2" charset="2"/>
              <a:buNone/>
            </a:pPr>
            <a:r>
              <a:rPr lang="ru-RU" altLang="uk-UA" sz="2400" b="1" i="1" dirty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glow rad="165100">
                    <a:schemeClr val="accent2">
                      <a:satMod val="175000"/>
                      <a:alpha val="86000"/>
                    </a:schemeClr>
                  </a:glow>
                </a:effectLst>
              </a:rPr>
              <a:t>   </a:t>
            </a:r>
            <a:r>
              <a:rPr lang="uk-UA" altLang="uk-UA" sz="2400" b="1" i="1" dirty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glow rad="165100">
                    <a:schemeClr val="accent2">
                      <a:satMod val="175000"/>
                      <a:alpha val="86000"/>
                    </a:schemeClr>
                  </a:glow>
                </a:effectLst>
              </a:rPr>
              <a:t>це</a:t>
            </a:r>
            <a:r>
              <a:rPr lang="ru-RU" altLang="uk-UA" sz="2400" b="1" i="1" dirty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glow rad="165100">
                    <a:schemeClr val="accent2">
                      <a:satMod val="175000"/>
                      <a:alpha val="86000"/>
                    </a:schemeClr>
                  </a:glow>
                </a:effectLst>
              </a:rPr>
              <a:t> </a:t>
            </a:r>
            <a:r>
              <a:rPr lang="uk-UA" altLang="uk-UA" sz="2400" b="1" i="1" dirty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glow rad="165100">
                    <a:schemeClr val="accent2">
                      <a:satMod val="175000"/>
                      <a:alpha val="86000"/>
                    </a:schemeClr>
                  </a:glow>
                </a:effectLst>
              </a:rPr>
              <a:t>гостре інфекційне захворювання з переважним ураженням печінки.</a:t>
            </a:r>
          </a:p>
          <a:p>
            <a:pPr marL="536575" indent="-449263" algn="just">
              <a:lnSpc>
                <a:spcPct val="90000"/>
              </a:lnSpc>
              <a:buFont typeface="Wingdings" pitchFamily="2" charset="2"/>
              <a:buNone/>
            </a:pPr>
            <a:r>
              <a:rPr lang="uk-UA" altLang="uk-UA" sz="2400" b="1" i="1" dirty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glow rad="165100">
                    <a:schemeClr val="accent2">
                      <a:satMod val="175000"/>
                      <a:alpha val="86000"/>
                    </a:schemeClr>
                  </a:glow>
                </a:effectLst>
              </a:rPr>
              <a:t>   </a:t>
            </a:r>
          </a:p>
          <a:p>
            <a:pPr marL="536575" indent="-449263" algn="just">
              <a:lnSpc>
                <a:spcPct val="90000"/>
              </a:lnSpc>
              <a:buFont typeface="Wingdings" pitchFamily="2" charset="2"/>
              <a:buNone/>
            </a:pPr>
            <a:r>
              <a:rPr lang="uk-UA" altLang="uk-UA" sz="2400" b="1" i="1" dirty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glow rad="165100">
                    <a:schemeClr val="accent2">
                      <a:satMod val="175000"/>
                      <a:alpha val="86000"/>
                    </a:schemeClr>
                  </a:glow>
                </a:effectLst>
              </a:rPr>
              <a:t> В залежності від типу збудника </a:t>
            </a:r>
          </a:p>
          <a:p>
            <a:pPr marL="536575" indent="-449263" algn="just">
              <a:lnSpc>
                <a:spcPct val="90000"/>
              </a:lnSpc>
              <a:buFont typeface="Wingdings" pitchFamily="2" charset="2"/>
              <a:buNone/>
            </a:pPr>
            <a:r>
              <a:rPr lang="uk-UA" altLang="uk-UA" sz="2400" b="1" i="1" dirty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glow rad="165100">
                    <a:schemeClr val="accent2">
                      <a:satMod val="175000"/>
                      <a:alpha val="86000"/>
                    </a:schemeClr>
                  </a:glow>
                </a:effectLst>
              </a:rPr>
              <a:t>   (віруси A, B, C, D, E, G, TT, SEN) </a:t>
            </a:r>
          </a:p>
          <a:p>
            <a:pPr marL="536575" indent="-449263" algn="just">
              <a:lnSpc>
                <a:spcPct val="90000"/>
              </a:lnSpc>
              <a:buFont typeface="Wingdings" pitchFamily="2" charset="2"/>
              <a:buNone/>
            </a:pPr>
            <a:r>
              <a:rPr lang="uk-UA" altLang="uk-UA" sz="2400" b="1" i="1" dirty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glow rad="165100">
                    <a:schemeClr val="accent2">
                      <a:satMod val="175000"/>
                      <a:alpha val="86000"/>
                    </a:schemeClr>
                  </a:glow>
                </a:effectLst>
              </a:rPr>
              <a:t>   захворювання передається:</a:t>
            </a:r>
          </a:p>
          <a:p>
            <a:pPr marL="536575" indent="-449263">
              <a:lnSpc>
                <a:spcPct val="90000"/>
              </a:lnSpc>
            </a:pPr>
            <a:r>
              <a:rPr lang="uk-UA" altLang="uk-UA" sz="2400" b="1" i="1" dirty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glow rad="165100">
                    <a:schemeClr val="accent2">
                      <a:satMod val="175000"/>
                      <a:alpha val="86000"/>
                    </a:schemeClr>
                  </a:glow>
                </a:effectLst>
              </a:rPr>
              <a:t>через інфіковані воду, продукти     харчування, предмети побуту (гепатит А);  </a:t>
            </a:r>
          </a:p>
          <a:p>
            <a:pPr marL="536575" indent="-449263" algn="just">
              <a:lnSpc>
                <a:spcPct val="90000"/>
              </a:lnSpc>
            </a:pPr>
            <a:r>
              <a:rPr lang="uk-UA" altLang="uk-UA" sz="2400" b="1" i="1" dirty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glow rad="165100">
                    <a:schemeClr val="accent2">
                      <a:satMod val="175000"/>
                      <a:alpha val="86000"/>
                    </a:schemeClr>
                  </a:glow>
                </a:effectLst>
              </a:rPr>
              <a:t>під час переливання крові, оперативних втручань (гепатит В, С, D); </a:t>
            </a:r>
          </a:p>
          <a:p>
            <a:pPr marL="536575" indent="-449263" algn="just">
              <a:lnSpc>
                <a:spcPct val="90000"/>
              </a:lnSpc>
            </a:pPr>
            <a:r>
              <a:rPr lang="uk-UA" altLang="uk-UA" sz="2400" b="1" i="1" dirty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glow rad="165100">
                    <a:schemeClr val="accent2">
                      <a:satMod val="175000"/>
                      <a:alpha val="86000"/>
                    </a:schemeClr>
                  </a:glow>
                </a:effectLst>
              </a:rPr>
              <a:t>статевим шляхом (гепатит В).</a:t>
            </a:r>
          </a:p>
        </p:txBody>
      </p:sp>
      <p:pic>
        <p:nvPicPr>
          <p:cNvPr id="4098" name="Picture 2" descr="http://med-ved.mk.ua/sites/default/files/620466077c427f141effa294382f5fba_XL_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232" y="4024777"/>
            <a:ext cx="1905000" cy="25336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&amp;YAcy;&amp;kcy; &amp;ncy;&amp;iecy; «&amp;kcy;&amp;ucy;&amp;pcy;&amp;icy;&amp;tcy;&amp;icy;» &amp;scy;&amp;ocy;&amp;bcy;&amp;iukcy; &amp;khcy;&amp;vcy;&amp;ocy;&amp;rcy;&amp;ocy;&amp;bcy;&amp;ucy;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4668218"/>
            <a:ext cx="2520280" cy="18902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984205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стин">
  <a:themeElements>
    <a:clrScheme name="Остин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Остин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Остин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Austin</Template>
  <TotalTime>84</TotalTime>
  <Words>512</Words>
  <Application>Microsoft Office PowerPoint</Application>
  <PresentationFormat>Экран (4:3)</PresentationFormat>
  <Paragraphs>42</Paragraphs>
  <Slides>19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Остин</vt:lpstr>
      <vt:lpstr>Кишкові інфекції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Кишкові інфекції. </dc:title>
  <dc:creator>Марійка</dc:creator>
  <cp:lastModifiedBy>Марійка</cp:lastModifiedBy>
  <cp:revision>12</cp:revision>
  <dcterms:created xsi:type="dcterms:W3CDTF">2014-02-27T17:30:01Z</dcterms:created>
  <dcterms:modified xsi:type="dcterms:W3CDTF">2014-02-27T19:10:51Z</dcterms:modified>
</cp:coreProperties>
</file>