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FEB603-334E-46CB-908C-201E6CE816A7}" type="datetimeFigureOut">
              <a:rPr lang="uk-UA" smtClean="0"/>
              <a:t>15.09.2013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9698166-10DE-4BC2-8D6A-74B36B15A91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/>
              <a:t>Зупинка кровотечі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55315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800" dirty="0" smtClean="0"/>
              <a:t>Дякую за увагу!!!</a:t>
            </a: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val="30184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62056" cy="922114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Кровотеча</a:t>
            </a:r>
            <a:endParaRPr lang="uk-UA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Кровотеча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витікання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при </a:t>
            </a:r>
            <a:r>
              <a:rPr lang="ru-RU" dirty="0" err="1"/>
              <a:t>порушенні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 smtClean="0"/>
              <a:t>.</a:t>
            </a:r>
          </a:p>
          <a:p>
            <a:pPr algn="just"/>
            <a:r>
              <a:rPr lang="uk-UA" dirty="0"/>
              <a:t>Причиною кровотечі може бути ушкодження судин внаслідок травмування (укол, поріз, удар). Розрізняють кровотечі зовнішні й внутрішні (кров виливається із внутрішніх органів в оточуючі їх тканини чи порожнини). Інтенсивність кровотечі залежить від кількості ушкоджених судин, їх калібру, виду ушкодженої судини (артерія, вена, капіляр), рівня артеріального тиску, стану системи, що згортає кров.</a:t>
            </a:r>
          </a:p>
        </p:txBody>
      </p:sp>
    </p:spTree>
    <p:extLst>
      <p:ext uri="{BB962C8B-B14F-4D97-AF65-F5344CB8AC3E}">
        <p14:creationId xmlns:p14="http://schemas.microsoft.com/office/powerpoint/2010/main" val="38097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Autofit/>
          </a:bodyPr>
          <a:lstStyle/>
          <a:p>
            <a:r>
              <a:rPr lang="uk-UA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Класифікація</a:t>
            </a:r>
            <a:endParaRPr lang="uk-UA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Артеріальна </a:t>
            </a:r>
            <a:r>
              <a:rPr lang="uk-UA" dirty="0" smtClean="0"/>
              <a:t>кровотеча</a:t>
            </a:r>
          </a:p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кровотеч</a:t>
            </a:r>
            <a:r>
              <a:rPr lang="ru-RU" dirty="0"/>
              <a:t> кров </a:t>
            </a:r>
            <a:r>
              <a:rPr lang="ru-RU" dirty="0" err="1"/>
              <a:t>яскраво-червоного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, </a:t>
            </a:r>
            <a:r>
              <a:rPr lang="ru-RU" dirty="0" err="1"/>
              <a:t>викидається</a:t>
            </a:r>
            <a:r>
              <a:rPr lang="ru-RU" dirty="0"/>
              <a:t> з рани </a:t>
            </a:r>
            <a:r>
              <a:rPr lang="ru-RU" dirty="0" err="1"/>
              <a:t>сильним</a:t>
            </a:r>
            <a:r>
              <a:rPr lang="ru-RU" dirty="0"/>
              <a:t> </a:t>
            </a:r>
            <a:r>
              <a:rPr lang="ru-RU" dirty="0" err="1"/>
              <a:t>пульсуючим</a:t>
            </a:r>
            <a:r>
              <a:rPr lang="ru-RU" dirty="0"/>
              <a:t> </a:t>
            </a:r>
            <a:r>
              <a:rPr lang="ru-RU" dirty="0" err="1"/>
              <a:t>струменем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кровотеча</a:t>
            </a:r>
            <a:r>
              <a:rPr lang="ru-RU" dirty="0"/>
              <a:t> </a:t>
            </a:r>
            <a:r>
              <a:rPr lang="ru-RU" dirty="0" err="1"/>
              <a:t>найнебезпечніша</a:t>
            </a:r>
            <a:r>
              <a:rPr lang="ru-RU" dirty="0"/>
              <a:t> і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інтенсивна</a:t>
            </a:r>
            <a:r>
              <a:rPr lang="ru-RU" dirty="0"/>
              <a:t>. В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зупинити</a:t>
            </a:r>
            <a:r>
              <a:rPr lang="ru-RU" dirty="0"/>
              <a:t> кров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способом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джгута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. </a:t>
            </a:r>
            <a:r>
              <a:rPr lang="ru-RU" dirty="0" err="1"/>
              <a:t>Варто</a:t>
            </a:r>
            <a:r>
              <a:rPr lang="ru-RU" dirty="0"/>
              <a:t> не </a:t>
            </a:r>
            <a:r>
              <a:rPr lang="ru-RU" dirty="0" err="1"/>
              <a:t>забувати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джгут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підставити</a:t>
            </a:r>
            <a:r>
              <a:rPr lang="ru-RU" dirty="0"/>
              <a:t> шматок </a:t>
            </a:r>
            <a:r>
              <a:rPr lang="ru-RU" dirty="0" err="1"/>
              <a:t>м`якої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попередити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шкірного</a:t>
            </a:r>
            <a:r>
              <a:rPr lang="ru-RU" dirty="0"/>
              <a:t> </a:t>
            </a:r>
            <a:r>
              <a:rPr lang="ru-RU" dirty="0" err="1"/>
              <a:t>покриву</a:t>
            </a:r>
            <a:r>
              <a:rPr lang="ru-RU" dirty="0"/>
              <a:t> та </a:t>
            </a:r>
            <a:r>
              <a:rPr lang="ru-RU" dirty="0" err="1"/>
              <a:t>обов`язково</a:t>
            </a:r>
            <a:r>
              <a:rPr lang="ru-RU" dirty="0"/>
              <a:t> </a:t>
            </a:r>
            <a:r>
              <a:rPr lang="ru-RU" dirty="0" err="1"/>
              <a:t>занотувати</a:t>
            </a:r>
            <a:r>
              <a:rPr lang="ru-RU" dirty="0"/>
              <a:t> </a:t>
            </a:r>
            <a:r>
              <a:rPr lang="ru-RU" dirty="0" err="1"/>
              <a:t>аркуш</a:t>
            </a:r>
            <a:r>
              <a:rPr lang="ru-RU" dirty="0"/>
              <a:t> з точно </a:t>
            </a:r>
            <a:r>
              <a:rPr lang="ru-RU" dirty="0" err="1"/>
              <a:t>вказаним</a:t>
            </a:r>
            <a:r>
              <a:rPr lang="ru-RU" dirty="0"/>
              <a:t> часом (год. </a:t>
            </a:r>
            <a:r>
              <a:rPr lang="ru-RU" dirty="0" err="1"/>
              <a:t>хв</a:t>
            </a:r>
            <a:r>
              <a:rPr lang="ru-RU" dirty="0"/>
              <a:t>.). </a:t>
            </a:r>
            <a:r>
              <a:rPr lang="ru-RU" dirty="0" err="1"/>
              <a:t>Влітку</a:t>
            </a:r>
            <a:r>
              <a:rPr lang="ru-RU" dirty="0"/>
              <a:t> (при </a:t>
            </a:r>
            <a:r>
              <a:rPr lang="ru-RU" dirty="0" err="1"/>
              <a:t>високій</a:t>
            </a:r>
            <a:r>
              <a:rPr lang="ru-RU" dirty="0"/>
              <a:t> </a:t>
            </a:r>
            <a:r>
              <a:rPr lang="ru-RU" dirty="0" err="1"/>
              <a:t>температурі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)час </a:t>
            </a:r>
            <a:r>
              <a:rPr lang="ru-RU" dirty="0" err="1"/>
              <a:t>тримання</a:t>
            </a:r>
            <a:r>
              <a:rPr lang="ru-RU" dirty="0"/>
              <a:t> </a:t>
            </a:r>
            <a:r>
              <a:rPr lang="ru-RU" dirty="0" err="1"/>
              <a:t>джгуту</a:t>
            </a:r>
            <a:r>
              <a:rPr lang="ru-RU" dirty="0"/>
              <a:t> у </a:t>
            </a:r>
            <a:r>
              <a:rPr lang="ru-RU" dirty="0" err="1"/>
              <a:t>нерухомому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1,5 - 2 год.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можливого</a:t>
            </a:r>
            <a:r>
              <a:rPr lang="ru-RU" dirty="0"/>
              <a:t> часу </a:t>
            </a:r>
            <a:r>
              <a:rPr lang="ru-RU" dirty="0" err="1"/>
              <a:t>джгут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відпустити</a:t>
            </a:r>
            <a:r>
              <a:rPr lang="ru-RU" dirty="0"/>
              <a:t> і через 5 </a:t>
            </a:r>
            <a:r>
              <a:rPr lang="ru-RU" dirty="0" err="1"/>
              <a:t>хв</a:t>
            </a:r>
            <a:r>
              <a:rPr lang="ru-RU" dirty="0"/>
              <a:t>. за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накласти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на </a:t>
            </a:r>
            <a:r>
              <a:rPr lang="ru-RU" dirty="0" err="1"/>
              <a:t>повторний</a:t>
            </a:r>
            <a:r>
              <a:rPr lang="ru-RU" dirty="0"/>
              <a:t> час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кровотеча</a:t>
            </a:r>
            <a:r>
              <a:rPr lang="ru-RU" dirty="0"/>
              <a:t> </a:t>
            </a:r>
            <a:r>
              <a:rPr lang="ru-RU" dirty="0" err="1"/>
              <a:t>відновлюється</a:t>
            </a:r>
            <a:r>
              <a:rPr lang="ru-RU" dirty="0"/>
              <a:t>). </a:t>
            </a:r>
            <a:r>
              <a:rPr lang="ru-RU" dirty="0" err="1"/>
              <a:t>Взимку</a:t>
            </a:r>
            <a:r>
              <a:rPr lang="ru-RU" dirty="0"/>
              <a:t> (при </a:t>
            </a:r>
            <a:r>
              <a:rPr lang="ru-RU" dirty="0" err="1"/>
              <a:t>низьких</a:t>
            </a:r>
            <a:r>
              <a:rPr lang="ru-RU" dirty="0"/>
              <a:t> температурах </a:t>
            </a:r>
            <a:r>
              <a:rPr lang="ru-RU" dirty="0" err="1"/>
              <a:t>повітря</a:t>
            </a:r>
            <a:r>
              <a:rPr lang="ru-RU" dirty="0"/>
              <a:t>) максимальна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джгуту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сягати</a:t>
            </a:r>
            <a:r>
              <a:rPr lang="ru-RU" dirty="0"/>
              <a:t> до 1 год.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джгуту</a:t>
            </a:r>
            <a:r>
              <a:rPr lang="ru-RU" dirty="0"/>
              <a:t> проводимо таким же чином, як і у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55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28800"/>
            <a:ext cx="6286500" cy="3429000"/>
          </a:xfrm>
        </p:spPr>
      </p:pic>
    </p:spTree>
    <p:extLst>
      <p:ext uri="{BB962C8B-B14F-4D97-AF65-F5344CB8AC3E}">
        <p14:creationId xmlns:p14="http://schemas.microsoft.com/office/powerpoint/2010/main" val="8896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r>
              <a:rPr lang="uk-UA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Венозна кровотеча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При даному виді кровотеч кров, темно-вишневого кольору, витікає менш інтенсивно, рідко носить загрозливий характер. Однак потрібно пам'ятати, що при пораненні вен шиї і грудної клітки є небезпека виникнення в судинах негативного тиску підчас глибокого вдиху. Пухирці повітря, проникаючи з потоком крові в серце, можуть викликати повітряну емболію — закупорку серця і кровоносних судин та стати причиною смерті. В даній ситуації припинити кровотечу можна способом накладання джгута нижче місця поранення. Методика накладання джгута така ж сама, як і при його накладанні у випадку артеріальної кровотечі.</a:t>
            </a:r>
          </a:p>
        </p:txBody>
      </p:sp>
    </p:spTree>
    <p:extLst>
      <p:ext uri="{BB962C8B-B14F-4D97-AF65-F5344CB8AC3E}">
        <p14:creationId xmlns:p14="http://schemas.microsoft.com/office/powerpoint/2010/main" val="14606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>
            <a:normAutofit/>
          </a:bodyPr>
          <a:lstStyle/>
          <a:p>
            <a:r>
              <a:rPr lang="uk-UA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Капілярна кровотеча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Даний тип кровотеч спостерігається при неглибоких порізах </a:t>
            </a:r>
            <a:r>
              <a:rPr lang="uk-UA" dirty="0" smtClean="0"/>
              <a:t>шкіри. </a:t>
            </a:r>
            <a:r>
              <a:rPr lang="uk-UA" dirty="0"/>
              <a:t>Завдяки зсіданню крові капілярна кровотеча припиняється самостійно. Варто лише використати певні антисептичні засоби чи засоби з вмістом спирту для дезінфекції ушкодженої ділянки покриву.</a:t>
            </a:r>
          </a:p>
        </p:txBody>
      </p:sp>
    </p:spTree>
    <p:extLst>
      <p:ext uri="{BB962C8B-B14F-4D97-AF65-F5344CB8AC3E}">
        <p14:creationId xmlns:p14="http://schemas.microsoft.com/office/powerpoint/2010/main" val="15068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562825" cy="4162394"/>
          </a:xfrm>
        </p:spPr>
      </p:pic>
    </p:spTree>
    <p:extLst>
      <p:ext uri="{BB962C8B-B14F-4D97-AF65-F5344CB8AC3E}">
        <p14:creationId xmlns:p14="http://schemas.microsoft.com/office/powerpoint/2010/main" val="96933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>
            <a:normAutofit/>
          </a:bodyPr>
          <a:lstStyle/>
          <a:p>
            <a:r>
              <a:rPr lang="uk-UA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Паренхіматозна кровотеча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352928" cy="4572000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Паренхіматозна </a:t>
            </a:r>
            <a:r>
              <a:rPr lang="uk-UA" sz="2000" dirty="0" smtClean="0"/>
              <a:t>кровотеча(внутрішня) </a:t>
            </a:r>
            <a:r>
              <a:rPr lang="uk-UA" sz="2000" dirty="0"/>
              <a:t>виникає в разі пошкодження печінки, нирок, селезінки і завжди небезпечна для життя. Самостійної зупинки кровотечі майже ніколи не відбувається. У деяких випадках кровотеча може стати небезпечною не через кількість крові, яка витікає з ушкодженої судини, а внаслідок того, що кров викликає стискування життєво важливих органів. Так, скупчення крові в ендокарді може привести до стискування серця (тампонаді) та його зупинці, а скупчення крові в порожнині черепа приведе до стиснення мозку й смерті. При крововиливах у </a:t>
            </a:r>
            <a:r>
              <a:rPr lang="uk-UA" sz="2000" dirty="0" err="1"/>
              <a:t>міжтканеві</a:t>
            </a:r>
            <a:r>
              <a:rPr lang="uk-UA" sz="2000" dirty="0"/>
              <a:t> простори утворюються гематоми. Кровотечі небезпечні тим, що зі зменшенням кількості циркулюючої крові погіршується діяльність серця, що в свою чергу, знижує постачання киснем життєво важливі органи (мозок, нирки, печінку). Це прискорює розвиток термінальних станів.</a:t>
            </a:r>
          </a:p>
        </p:txBody>
      </p:sp>
    </p:spTree>
    <p:extLst>
      <p:ext uri="{BB962C8B-B14F-4D97-AF65-F5344CB8AC3E}">
        <p14:creationId xmlns:p14="http://schemas.microsoft.com/office/powerpoint/2010/main" val="27959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628800"/>
            <a:ext cx="4116458" cy="3528392"/>
          </a:xfrm>
        </p:spPr>
      </p:pic>
    </p:spTree>
    <p:extLst>
      <p:ext uri="{BB962C8B-B14F-4D97-AF65-F5344CB8AC3E}">
        <p14:creationId xmlns:p14="http://schemas.microsoft.com/office/powerpoint/2010/main" val="34307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</TotalTime>
  <Words>500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Зупинка кровотечі</vt:lpstr>
      <vt:lpstr>Кровотеча</vt:lpstr>
      <vt:lpstr>Класифікація</vt:lpstr>
      <vt:lpstr>Презентация PowerPoint</vt:lpstr>
      <vt:lpstr>Венозна кровотеча</vt:lpstr>
      <vt:lpstr>Капілярна кровотеча</vt:lpstr>
      <vt:lpstr>Презентация PowerPoint</vt:lpstr>
      <vt:lpstr>Паренхіматозна кровотеча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Зупинка кровотечі</dc:title>
  <dc:creator>Оленченко</dc:creator>
  <cp:lastModifiedBy>Оленченко</cp:lastModifiedBy>
  <cp:revision>2</cp:revision>
  <dcterms:created xsi:type="dcterms:W3CDTF">2013-09-15T13:05:32Z</dcterms:created>
  <dcterms:modified xsi:type="dcterms:W3CDTF">2013-09-15T13:25:00Z</dcterms:modified>
</cp:coreProperties>
</file>