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cMos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4-16T00:08:27.284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B3F71E-9268-4BB2-A1B7-97522B133E42}" type="datetimeFigureOut">
              <a:rPr lang="uk-UA" smtClean="0"/>
              <a:pPr/>
              <a:t>15.04.2013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556900-E8BE-42CE-989F-6A7D7843DB4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533400"/>
            <a:ext cx="5484444" cy="2868168"/>
          </a:xfrm>
        </p:spPr>
        <p:txBody>
          <a:bodyPr/>
          <a:lstStyle/>
          <a:p>
            <a:r>
              <a:rPr lang="ru-RU" sz="4800" dirty="0" smtClean="0"/>
              <a:t>Симптоматика </a:t>
            </a:r>
            <a:br>
              <a:rPr lang="ru-RU" sz="4800" dirty="0" smtClean="0"/>
            </a:br>
            <a:r>
              <a:rPr lang="ru-RU" sz="4800" dirty="0" smtClean="0"/>
              <a:t>вирусных и</a:t>
            </a:r>
            <a:br>
              <a:rPr lang="ru-RU" sz="4800" dirty="0" smtClean="0"/>
            </a:br>
            <a:r>
              <a:rPr lang="ru-RU" sz="4800" dirty="0" smtClean="0"/>
              <a:t>бактериальных</a:t>
            </a:r>
            <a:br>
              <a:rPr lang="ru-RU" sz="4800" dirty="0" smtClean="0"/>
            </a:br>
            <a:r>
              <a:rPr lang="ru-RU" sz="4800" dirty="0" smtClean="0"/>
              <a:t>заболеваний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Москаленко</a:t>
            </a:r>
            <a:r>
              <a:rPr lang="ru-RU" dirty="0" smtClean="0"/>
              <a:t> Анна 10-М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836712"/>
            <a:ext cx="5628460" cy="2868168"/>
          </a:xfrm>
        </p:spPr>
        <p:txBody>
          <a:bodyPr/>
          <a:lstStyle/>
          <a:p>
            <a:pPr algn="ctr"/>
            <a:r>
              <a:rPr lang="ru-RU" sz="6600" dirty="0" smtClean="0"/>
              <a:t>Благодарю за внимание</a:t>
            </a:r>
            <a:endParaRPr lang="uk-UA" sz="6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242048" cy="732696"/>
          </a:xfrm>
        </p:spPr>
        <p:txBody>
          <a:bodyPr>
            <a:noAutofit/>
          </a:bodyPr>
          <a:lstStyle/>
          <a:p>
            <a:pPr algn="ctr"/>
            <a:r>
              <a:rPr lang="uk-UA" sz="4400" dirty="0" err="1" smtClean="0"/>
              <a:t>Отличия</a:t>
            </a:r>
            <a:r>
              <a:rPr lang="uk-UA" sz="4400" dirty="0" smtClean="0"/>
              <a:t> </a:t>
            </a:r>
            <a:r>
              <a:rPr lang="uk-UA" sz="4400" dirty="0" err="1" smtClean="0"/>
              <a:t>бактерий</a:t>
            </a:r>
            <a:r>
              <a:rPr lang="uk-UA" sz="4400" dirty="0" smtClean="0"/>
              <a:t> и </a:t>
            </a:r>
            <a:r>
              <a:rPr lang="uk-UA" sz="4400" dirty="0" err="1" smtClean="0"/>
              <a:t>вирусов</a:t>
            </a:r>
            <a:endParaRPr lang="uk-UA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204864"/>
            <a:ext cx="727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Бактерии</a:t>
            </a:r>
            <a:r>
              <a:rPr lang="ru-RU" dirty="0" smtClean="0"/>
              <a:t> </a:t>
            </a:r>
            <a:r>
              <a:rPr lang="ru-RU" sz="2400" dirty="0" smtClean="0">
                <a:latin typeface="Constantia" pitchFamily="18" charset="0"/>
              </a:rPr>
              <a:t>— </a:t>
            </a:r>
            <a:r>
              <a:rPr lang="ru-RU" sz="2400" dirty="0" smtClean="0">
                <a:latin typeface="Constantia" pitchFamily="18" charset="0"/>
              </a:rPr>
              <a:t>микроорганизмы, обычно 1-клеточные, которые имеют неоформленное ядро и более простое строение по сравнению с клетками животных и растений. </a:t>
            </a:r>
          </a:p>
          <a:p>
            <a:endParaRPr lang="ru-RU" dirty="0" smtClean="0"/>
          </a:p>
          <a:p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Вирусы</a:t>
            </a:r>
            <a:r>
              <a:rPr lang="ru-RU" dirty="0" smtClean="0"/>
              <a:t> </a:t>
            </a:r>
            <a:r>
              <a:rPr lang="ru-RU" sz="2000" dirty="0" smtClean="0">
                <a:latin typeface="Constantia" pitchFamily="18" charset="0"/>
              </a:rPr>
              <a:t>— </a:t>
            </a:r>
            <a:r>
              <a:rPr lang="ru-RU" sz="2400" dirty="0" smtClean="0">
                <a:latin typeface="Constantia" pitchFamily="18" charset="0"/>
              </a:rPr>
              <a:t>соединения белка и нуклеиновой кислоты (ДНК или РНК), способные размножаться только в пораженной клетке.</a:t>
            </a:r>
            <a:endParaRPr lang="uk-UA" sz="2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1704" cy="732696"/>
          </a:xfrm>
        </p:spPr>
        <p:txBody>
          <a:bodyPr/>
          <a:lstStyle/>
          <a:p>
            <a:pPr algn="ctr"/>
            <a:r>
              <a:rPr lang="uk-UA" dirty="0" smtClean="0"/>
              <a:t>РАЗМЕРЫ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11960" y="836712"/>
            <a:ext cx="3520440" cy="457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Вирусы</a:t>
            </a:r>
            <a:endParaRPr lang="uk-UA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3528" y="836712"/>
            <a:ext cx="3520440" cy="457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Бактерии</a:t>
            </a:r>
            <a:endParaRPr lang="uk-UA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23528" y="1556792"/>
            <a:ext cx="3520440" cy="53012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onstantia" pitchFamily="18" charset="0"/>
              </a:rPr>
              <a:t>Длинна 1 мкм = 0.001 мм = 10−6 м</a:t>
            </a:r>
          </a:p>
          <a:p>
            <a:r>
              <a:rPr lang="ru-RU" sz="2800" dirty="0" smtClean="0">
                <a:latin typeface="Constantia" pitchFamily="18" charset="0"/>
              </a:rPr>
              <a:t> Минимальный объект, который можно различить в световой </a:t>
            </a:r>
            <a:r>
              <a:rPr lang="ru-RU" sz="2800" dirty="0" err="1" smtClean="0">
                <a:latin typeface="Constantia" pitchFamily="18" charset="0"/>
              </a:rPr>
              <a:t>микрокоп</a:t>
            </a:r>
            <a:r>
              <a:rPr lang="ru-RU" sz="2800" dirty="0" smtClean="0">
                <a:latin typeface="Constantia" pitchFamily="18" charset="0"/>
              </a:rPr>
              <a:t>, равен 1 мкм. </a:t>
            </a:r>
            <a:endParaRPr lang="uk-UA" sz="2800" dirty="0">
              <a:latin typeface="Constant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1960" y="1556792"/>
            <a:ext cx="3600400" cy="53012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onstantia" pitchFamily="18" charset="0"/>
              </a:rPr>
              <a:t>Имеют размер от 0.02 мкм до 0.3 мкм</a:t>
            </a:r>
          </a:p>
          <a:p>
            <a:r>
              <a:rPr lang="ru-RU" sz="2800" dirty="0" smtClean="0">
                <a:latin typeface="Constantia" pitchFamily="18" charset="0"/>
              </a:rPr>
              <a:t>В световой микроскоп они не видны, поэтому изучаются с помощью электронного микроскопа.</a:t>
            </a:r>
            <a:endParaRPr lang="uk-UA" sz="28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Строение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бактерии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D:\Моя папка\School\Презентации\Симтоматика\485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403175"/>
            <a:ext cx="5553907" cy="382602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0" y="1412776"/>
            <a:ext cx="55446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 </a:t>
            </a:r>
            <a:r>
              <a:rPr lang="ru-RU" sz="2800" dirty="0" smtClean="0">
                <a:latin typeface="Constantia" pitchFamily="18" charset="0"/>
              </a:rPr>
              <a:t>Цитоплазма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Constantia" pitchFamily="18" charset="0"/>
              </a:rPr>
              <a:t> Клеточная </a:t>
            </a:r>
            <a:r>
              <a:rPr lang="ru-RU" sz="2800" dirty="0" err="1" smtClean="0">
                <a:latin typeface="Constantia" pitchFamily="18" charset="0"/>
              </a:rPr>
              <a:t>облочка</a:t>
            </a:r>
            <a:r>
              <a:rPr lang="ru-RU" sz="2800" dirty="0" smtClean="0">
                <a:latin typeface="Constantia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Constantia" pitchFamily="18" charset="0"/>
              </a:rPr>
              <a:t> Капсулы, жгутики, </a:t>
            </a:r>
            <a:r>
              <a:rPr lang="ru-RU" sz="2800" dirty="0" err="1" smtClean="0">
                <a:latin typeface="Constantia" pitchFamily="18" charset="0"/>
              </a:rPr>
              <a:t>микроворсинки</a:t>
            </a:r>
            <a:endParaRPr lang="ru-RU" sz="2800" dirty="0">
              <a:latin typeface="Constant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Оформленного</a:t>
            </a:r>
            <a:r>
              <a:rPr lang="uk-UA" sz="2800" dirty="0" smtClean="0">
                <a:latin typeface="Constantia" pitchFamily="18" charset="0"/>
              </a:rPr>
              <a:t> ядра </a:t>
            </a:r>
            <a:r>
              <a:rPr lang="uk-UA" sz="2800" dirty="0" err="1" smtClean="0">
                <a:latin typeface="Constantia" pitchFamily="18" charset="0"/>
              </a:rPr>
              <a:t>нет</a:t>
            </a:r>
            <a:endParaRPr lang="uk-UA" sz="2800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Constantia" pitchFamily="18" charset="0"/>
              </a:rPr>
              <a:t> ДНК в виде клубка просто лежит в цитоплазме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Constantia" pitchFamily="18" charset="0"/>
              </a:rPr>
              <a:t> РНК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err="1" smtClean="0">
                <a:latin typeface="Constantia" pitchFamily="18" charset="0"/>
              </a:rPr>
              <a:t>Рибосомы</a:t>
            </a:r>
            <a:r>
              <a:rPr lang="uk-UA" sz="2800" dirty="0" smtClean="0">
                <a:latin typeface="Constantia" pitchFamily="18" charset="0"/>
              </a:rPr>
              <a:t> (для </a:t>
            </a:r>
            <a:r>
              <a:rPr lang="uk-UA" sz="2800" dirty="0" err="1" smtClean="0">
                <a:latin typeface="Constantia" pitchFamily="18" charset="0"/>
              </a:rPr>
              <a:t>синтеза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белка</a:t>
            </a:r>
            <a:r>
              <a:rPr lang="uk-UA" sz="2800" dirty="0" smtClean="0">
                <a:latin typeface="Constantia" pitchFamily="18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>
                <a:latin typeface="Constantia" pitchFamily="18" charset="0"/>
              </a:rPr>
              <a:t>З</a:t>
            </a:r>
            <a:r>
              <a:rPr lang="uk-UA" sz="2800" dirty="0" err="1" smtClean="0">
                <a:latin typeface="Constantia" pitchFamily="18" charset="0"/>
              </a:rPr>
              <a:t>апасные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гранулы</a:t>
            </a:r>
            <a:endParaRPr lang="uk-UA" sz="28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242048" cy="8767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Вирусы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 descr="D:\Моя папка\School\Презентации\Симтоматика\4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5488" y="1412776"/>
            <a:ext cx="4608512" cy="4631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908720"/>
            <a:ext cx="4860032" cy="526297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t">
            <a:spAutoFit/>
          </a:bodyPr>
          <a:lstStyle/>
          <a:p>
            <a:r>
              <a:rPr lang="ru-RU" sz="2800" dirty="0" smtClean="0">
                <a:latin typeface="Constantia" pitchFamily="18" charset="0"/>
              </a:rPr>
              <a:t>Это всегда внутриклеточные паразиты. </a:t>
            </a:r>
          </a:p>
          <a:p>
            <a:r>
              <a:rPr lang="ru-RU" sz="2800" dirty="0" smtClean="0">
                <a:latin typeface="Constantia" pitchFamily="18" charset="0"/>
              </a:rPr>
              <a:t>Они способны размножаться только в чужой клетке, потому что сами состоят только из одного типа нуклеиновой </a:t>
            </a:r>
            <a:r>
              <a:rPr lang="ru-RU" sz="2800" dirty="0" err="1" smtClean="0">
                <a:latin typeface="Constantia" pitchFamily="18" charset="0"/>
              </a:rPr>
              <a:t>киcлоты</a:t>
            </a:r>
            <a:r>
              <a:rPr lang="ru-RU" sz="2800" dirty="0" smtClean="0">
                <a:latin typeface="Constantia" pitchFamily="18" charset="0"/>
              </a:rPr>
              <a:t> (ДНК или РНК) и белковой или белково-липидной оболочки. Вне живых клеток вирусы неактивны.</a:t>
            </a:r>
            <a:endParaRPr lang="uk-UA" sz="28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242048" cy="7326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Симптомы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764704"/>
            <a:ext cx="3592448" cy="6732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Бактерии</a:t>
            </a:r>
            <a:endParaRPr lang="uk-UA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39952" y="764704"/>
            <a:ext cx="3816424" cy="6732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Вирусы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23528" y="1556792"/>
            <a:ext cx="3600400" cy="5112568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Constantia" pitchFamily="18" charset="0"/>
              </a:rPr>
              <a:t>Характерно </a:t>
            </a:r>
            <a:r>
              <a:rPr lang="uk-UA" sz="2800" dirty="0" err="1" smtClean="0">
                <a:latin typeface="Constantia" pitchFamily="18" charset="0"/>
              </a:rPr>
              <a:t>наличие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гнойных</a:t>
            </a:r>
            <a:r>
              <a:rPr lang="uk-UA" sz="2800" dirty="0" smtClean="0">
                <a:latin typeface="Constantia" pitchFamily="18" charset="0"/>
              </a:rPr>
              <a:t>, </a:t>
            </a:r>
            <a:r>
              <a:rPr lang="uk-UA" sz="2800" dirty="0" err="1" smtClean="0">
                <a:latin typeface="Constantia" pitchFamily="18" charset="0"/>
              </a:rPr>
              <a:t>однако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есть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исключения</a:t>
            </a:r>
            <a:r>
              <a:rPr lang="uk-UA" sz="2800" dirty="0" smtClean="0">
                <a:latin typeface="Constantia" pitchFamily="18" charset="0"/>
              </a:rPr>
              <a:t> </a:t>
            </a:r>
            <a:endParaRPr lang="uk-UA" sz="2800" dirty="0">
              <a:latin typeface="Constant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556792"/>
            <a:ext cx="3777568" cy="2376264"/>
          </a:xfrm>
        </p:spPr>
        <p:txBody>
          <a:bodyPr>
            <a:normAutofit/>
          </a:bodyPr>
          <a:lstStyle/>
          <a:p>
            <a:r>
              <a:rPr lang="uk-UA" sz="2800" dirty="0" err="1" smtClean="0">
                <a:latin typeface="Constantia" pitchFamily="18" charset="0"/>
              </a:rPr>
              <a:t>Выделения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имеют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серозный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или</a:t>
            </a:r>
            <a:r>
              <a:rPr lang="uk-UA" sz="2800" dirty="0" smtClean="0">
                <a:latin typeface="Constantia" pitchFamily="18" charset="0"/>
              </a:rPr>
              <a:t> </a:t>
            </a:r>
            <a:r>
              <a:rPr lang="uk-UA" sz="2800" dirty="0" err="1" smtClean="0">
                <a:latin typeface="Constantia" pitchFamily="18" charset="0"/>
              </a:rPr>
              <a:t>слизистый</a:t>
            </a:r>
            <a:r>
              <a:rPr lang="uk-UA" sz="2800" dirty="0" smtClean="0">
                <a:latin typeface="Constantia" pitchFamily="18" charset="0"/>
              </a:rPr>
              <a:t> характер.</a:t>
            </a:r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318570"/>
            <a:ext cx="8136904" cy="3539430"/>
          </a:xfrm>
          <a:prstGeom prst="rect">
            <a:avLst/>
          </a:prstGeom>
          <a:noFill/>
          <a:ln w="57150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Бактериальная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инфекция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может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возникнуть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как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первично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, так и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присоединиться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к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вирусной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инфекции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,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поскольку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вирусы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подавляют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иммунитет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.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Нужно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упомянуть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и про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туберкулез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.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Палочка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Коха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является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бактерией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,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но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необычной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.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Она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делится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значительно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реже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других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бактерий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,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поэтому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заболевание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протекает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медленно</a:t>
            </a:r>
            <a:endParaRPr lang="uk-UA" sz="2800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1520" y="3356992"/>
            <a:ext cx="7596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42048" cy="804704"/>
          </a:xfrm>
        </p:spPr>
        <p:txBody>
          <a:bodyPr/>
          <a:lstStyle/>
          <a:p>
            <a:pPr algn="ctr"/>
            <a:r>
              <a:rPr lang="ru-RU" dirty="0" smtClean="0"/>
              <a:t>Анализ крови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3520440" cy="601216"/>
          </a:xfrm>
        </p:spPr>
        <p:txBody>
          <a:bodyPr>
            <a:noAutofit/>
          </a:bodyPr>
          <a:lstStyle/>
          <a:p>
            <a:r>
              <a:rPr lang="ru-RU" sz="2800" dirty="0" smtClean="0"/>
              <a:t>Бактерии</a:t>
            </a:r>
            <a:endParaRPr lang="uk-UA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39952" y="836712"/>
            <a:ext cx="3520440" cy="601216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Вирусы</a:t>
            </a:r>
            <a:endParaRPr lang="uk-UA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51520" y="1700808"/>
            <a:ext cx="3977640" cy="4114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onstantia" pitchFamily="18" charset="0"/>
              </a:rPr>
              <a:t>При гнойных бактериальных инфекциях наблюдается выраженный лейкоцитоз </a:t>
            </a:r>
            <a:r>
              <a:rPr lang="ru-RU" dirty="0" smtClean="0">
                <a:latin typeface="Constantia" pitchFamily="18" charset="0"/>
              </a:rPr>
              <a:t>при </a:t>
            </a:r>
            <a:r>
              <a:rPr lang="ru-RU" dirty="0" smtClean="0">
                <a:latin typeface="Constantia" pitchFamily="18" charset="0"/>
              </a:rPr>
              <a:t>этом общее число лейкоцитов увеличивается преимущественно за счет </a:t>
            </a:r>
            <a:r>
              <a:rPr lang="ru-RU" dirty="0" smtClean="0">
                <a:latin typeface="Constantia" pitchFamily="18" charset="0"/>
              </a:rPr>
              <a:t>нейтрофилов.</a:t>
            </a:r>
            <a:endParaRPr lang="uk-UA" dirty="0">
              <a:latin typeface="Constant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39952" y="1772816"/>
            <a:ext cx="3993592" cy="41148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onstantia" pitchFamily="18" charset="0"/>
              </a:rPr>
              <a:t>При вирусных заболеваниях картина крови выглядит иначе. Бывает лейкопения. Рост числа лейкоцитов обычно не такой значительный (т.е. лейкоцитоз умеренный), причем происходит за счет других разновидностей лейкоцитов: моноцитов </a:t>
            </a:r>
            <a:r>
              <a:rPr lang="ru-RU" dirty="0" smtClean="0">
                <a:latin typeface="Constantia" pitchFamily="18" charset="0"/>
              </a:rPr>
              <a:t>и/или </a:t>
            </a:r>
            <a:r>
              <a:rPr lang="ru-RU" dirty="0" smtClean="0">
                <a:latin typeface="Constantia" pitchFamily="18" charset="0"/>
              </a:rPr>
              <a:t>лимфоцитов </a:t>
            </a:r>
            <a:r>
              <a:rPr lang="ru-RU" dirty="0" smtClean="0">
                <a:latin typeface="Constantia" pitchFamily="18" charset="0"/>
              </a:rPr>
              <a:t>.</a:t>
            </a:r>
            <a:endParaRPr lang="uk-UA" dirty="0"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242048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Особенности лечения</a:t>
            </a:r>
            <a:endParaRPr lang="uk-UA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196752"/>
            <a:ext cx="79208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Бактериальные инфекции </a:t>
            </a:r>
            <a:r>
              <a:rPr lang="ru-RU" sz="2400" dirty="0" smtClean="0">
                <a:latin typeface="Constantia" pitchFamily="18" charset="0"/>
              </a:rPr>
              <a:t>лечат с помощью антибиотиков. На вирусы антибиотики не действуют, именно поэтому применение антибиотиков при ОРВИ и гриппе не приносит пользы. </a:t>
            </a:r>
            <a:endParaRPr lang="ru-RU" sz="2400" dirty="0" smtClean="0"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Использование </a:t>
            </a:r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антибиотиков без соответствующих показаний способствует формированию устойчивых бактерий. </a:t>
            </a:r>
            <a:r>
              <a:rPr lang="ru-RU" sz="2400" dirty="0" smtClean="0">
                <a:latin typeface="Constantia" pitchFamily="18" charset="0"/>
              </a:rPr>
              <a:t>Кроме этого, антибиотики частенько вызывают побочные эффекты, в том числе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дисбактериоз</a:t>
            </a:r>
            <a:r>
              <a:rPr lang="ru-RU" sz="2400" dirty="0" smtClean="0">
                <a:latin typeface="Constantia" pitchFamily="18" charset="0"/>
              </a:rPr>
              <a:t> — нарушение качественного и количественного состава микрофлоры. Нормальная микрофлора мешает патогенным бактериям закрепиться на коже и слизистых, тем самым защищая нас от инфекций. Бесконтрольный прием антибиотиков </a:t>
            </a:r>
            <a:r>
              <a:rPr lang="ru-RU" sz="2400" dirty="0" smtClean="0">
                <a:latin typeface="Constantia" pitchFamily="18" charset="0"/>
              </a:rPr>
              <a:t>разрушает  </a:t>
            </a:r>
            <a:r>
              <a:rPr lang="ru-RU" sz="2400" dirty="0" smtClean="0">
                <a:latin typeface="Constantia" pitchFamily="18" charset="0"/>
              </a:rPr>
              <a:t>эту естественную защиту. </a:t>
            </a:r>
            <a:endParaRPr lang="uk-UA" sz="2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777686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onstantia" pitchFamily="18" charset="0"/>
              </a:rPr>
              <a:t>На все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вирусные заболевания </a:t>
            </a:r>
            <a:r>
              <a:rPr lang="ru-RU" sz="2400" dirty="0" smtClean="0">
                <a:latin typeface="Constantia" pitchFamily="18" charset="0"/>
              </a:rPr>
              <a:t>действует </a:t>
            </a:r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интерферон. </a:t>
            </a:r>
            <a:r>
              <a:rPr lang="ru-RU" sz="2400" dirty="0" smtClean="0">
                <a:latin typeface="Constantia" pitchFamily="18" charset="0"/>
              </a:rPr>
              <a:t>Интерферон вырабатывается в организме человека и бывает 3 типов (</a:t>
            </a:r>
            <a:r>
              <a:rPr lang="ru-RU" sz="2400" dirty="0" err="1" smtClean="0">
                <a:latin typeface="Constantia" pitchFamily="18" charset="0"/>
              </a:rPr>
              <a:t>α</a:t>
            </a:r>
            <a:r>
              <a:rPr lang="ru-RU" sz="2400" dirty="0" smtClean="0">
                <a:latin typeface="Constantia" pitchFamily="18" charset="0"/>
              </a:rPr>
              <a:t>, </a:t>
            </a:r>
            <a:r>
              <a:rPr lang="ru-RU" sz="2400" dirty="0" err="1" smtClean="0">
                <a:latin typeface="Constantia" pitchFamily="18" charset="0"/>
              </a:rPr>
              <a:t>β</a:t>
            </a:r>
            <a:r>
              <a:rPr lang="ru-RU" sz="2400" dirty="0" smtClean="0">
                <a:latin typeface="Constantia" pitchFamily="18" charset="0"/>
              </a:rPr>
              <a:t>, </a:t>
            </a:r>
            <a:r>
              <a:rPr lang="ru-RU" sz="2400" dirty="0" err="1" smtClean="0">
                <a:latin typeface="Constantia" pitchFamily="18" charset="0"/>
              </a:rPr>
              <a:t>γ</a:t>
            </a:r>
            <a:r>
              <a:rPr lang="ru-RU" sz="2400" dirty="0" smtClean="0">
                <a:latin typeface="Constantia" pitchFamily="18" charset="0"/>
              </a:rPr>
              <a:t>). Интерфероны продаются в аптеках в виде мазей, свечей, таблеток, порошка в ампулах и применяются при гриппе, ОРВИ, вирусных гепатитах B и С, для комплексного лечения вирусных инфекций новорожденных и беременных.</a:t>
            </a:r>
            <a:endParaRPr lang="uk-UA" sz="2400" dirty="0" smtClean="0"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 </a:t>
            </a:r>
            <a:endParaRPr lang="uk-UA" sz="2400" dirty="0" smtClean="0"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Есть химиопрепараты, действующие на разные типы вирусов. Например, </a:t>
            </a:r>
            <a:r>
              <a:rPr lang="ru-RU" sz="2400" dirty="0" err="1" smtClean="0">
                <a:latin typeface="Constantia" pitchFamily="18" charset="0"/>
              </a:rPr>
              <a:t>ацикловир</a:t>
            </a:r>
            <a:r>
              <a:rPr lang="ru-RU" sz="2400" dirty="0" smtClean="0">
                <a:latin typeface="Constantia" pitchFamily="18" charset="0"/>
              </a:rPr>
              <a:t> действует на </a:t>
            </a:r>
            <a:r>
              <a:rPr lang="ru-RU" sz="2400" dirty="0" err="1" smtClean="0">
                <a:latin typeface="Constantia" pitchFamily="18" charset="0"/>
              </a:rPr>
              <a:t>герпес-вирусы</a:t>
            </a:r>
            <a:r>
              <a:rPr lang="ru-RU" sz="2400" dirty="0" smtClean="0">
                <a:latin typeface="Constantia" pitchFamily="18" charset="0"/>
              </a:rPr>
              <a:t>, </a:t>
            </a:r>
            <a:r>
              <a:rPr lang="ru-RU" sz="2400" dirty="0" err="1" smtClean="0">
                <a:latin typeface="Constantia" pitchFamily="18" charset="0"/>
              </a:rPr>
              <a:t>озельтамивир</a:t>
            </a:r>
            <a:r>
              <a:rPr lang="ru-RU" sz="2400" dirty="0" smtClean="0">
                <a:latin typeface="Constantia" pitchFamily="18" charset="0"/>
              </a:rPr>
              <a:t> — </a:t>
            </a:r>
            <a:r>
              <a:rPr lang="ru-RU" sz="2400" dirty="0" err="1" smtClean="0">
                <a:latin typeface="Constantia" pitchFamily="18" charset="0"/>
              </a:rPr>
              <a:t>на</a:t>
            </a:r>
            <a:r>
              <a:rPr lang="ru-RU" sz="2400" dirty="0" smtClean="0">
                <a:latin typeface="Constantia" pitchFamily="18" charset="0"/>
              </a:rPr>
              <a:t> вирус гриппа, а </a:t>
            </a:r>
            <a:r>
              <a:rPr lang="ru-RU" sz="2400" dirty="0" err="1" smtClean="0">
                <a:latin typeface="Constantia" pitchFamily="18" charset="0"/>
              </a:rPr>
              <a:t>азидотимидин</a:t>
            </a:r>
            <a:r>
              <a:rPr lang="ru-RU" sz="2400" dirty="0" smtClean="0">
                <a:latin typeface="Constantia" pitchFamily="18" charset="0"/>
              </a:rPr>
              <a:t> — на ВИЧ. </a:t>
            </a:r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 большинству препаратов у вирусов может формироваться устойчивость, так же, как у бактерий к антибактериальным препаратам.</a:t>
            </a:r>
            <a:endParaRPr lang="uk-UA" sz="24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101</TotalTime>
  <Words>445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Симптоматика  вирусных и бактериальных заболеваний</vt:lpstr>
      <vt:lpstr>Отличия бактерий и вирусов</vt:lpstr>
      <vt:lpstr>РАЗМЕРЫ</vt:lpstr>
      <vt:lpstr>Строение бактерии</vt:lpstr>
      <vt:lpstr>Вирусы</vt:lpstr>
      <vt:lpstr>Симптомы</vt:lpstr>
      <vt:lpstr>Анализ крови</vt:lpstr>
      <vt:lpstr>Особенности лечения</vt:lpstr>
      <vt:lpstr>Слайд 9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Симптоматика  вирусных и бактериальных заболеваний</dc:title>
  <dc:creator>DocMos</dc:creator>
  <cp:lastModifiedBy>DocMos</cp:lastModifiedBy>
  <cp:revision>11</cp:revision>
  <dcterms:created xsi:type="dcterms:W3CDTF">2013-04-14T12:35:30Z</dcterms:created>
  <dcterms:modified xsi:type="dcterms:W3CDTF">2013-04-15T21:10:22Z</dcterms:modified>
</cp:coreProperties>
</file>