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CEAE-25EC-4AC4-9E27-635F04952AD9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0708-092D-4740-B3D6-D700AA667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925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CEAE-25EC-4AC4-9E27-635F04952AD9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0708-092D-4740-B3D6-D700AA667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879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CEAE-25EC-4AC4-9E27-635F04952AD9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0708-092D-4740-B3D6-D700AA66790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0135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CEAE-25EC-4AC4-9E27-635F04952AD9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0708-092D-4740-B3D6-D700AA667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263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CEAE-25EC-4AC4-9E27-635F04952AD9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0708-092D-4740-B3D6-D700AA66790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6568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CEAE-25EC-4AC4-9E27-635F04952AD9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0708-092D-4740-B3D6-D700AA667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256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CEAE-25EC-4AC4-9E27-635F04952AD9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0708-092D-4740-B3D6-D700AA667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822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CEAE-25EC-4AC4-9E27-635F04952AD9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0708-092D-4740-B3D6-D700AA667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22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CEAE-25EC-4AC4-9E27-635F04952AD9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0708-092D-4740-B3D6-D700AA667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221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CEAE-25EC-4AC4-9E27-635F04952AD9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0708-092D-4740-B3D6-D700AA667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78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CEAE-25EC-4AC4-9E27-635F04952AD9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0708-092D-4740-B3D6-D700AA667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7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CEAE-25EC-4AC4-9E27-635F04952AD9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0708-092D-4740-B3D6-D700AA667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26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CEAE-25EC-4AC4-9E27-635F04952AD9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0708-092D-4740-B3D6-D700AA667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51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CEAE-25EC-4AC4-9E27-635F04952AD9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0708-092D-4740-B3D6-D700AA667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1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CEAE-25EC-4AC4-9E27-635F04952AD9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0708-092D-4740-B3D6-D700AA667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128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CEAE-25EC-4AC4-9E27-635F04952AD9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0708-092D-4740-B3D6-D700AA667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037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2CEAE-25EC-4AC4-9E27-635F04952AD9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74B0708-092D-4740-B3D6-D700AA667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5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§25. Рослинний покрив України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67" y="4050836"/>
            <a:ext cx="7762672" cy="14939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07067" y="814371"/>
            <a:ext cx="7766936" cy="159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16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433" y="166254"/>
            <a:ext cx="8596668" cy="1154545"/>
          </a:xfrm>
        </p:spPr>
        <p:txBody>
          <a:bodyPr/>
          <a:lstStyle/>
          <a:p>
            <a:r>
              <a:rPr lang="uk-UA" dirty="0" err="1" smtClean="0"/>
              <a:t>Чорновільхові</a:t>
            </a:r>
            <a:r>
              <a:rPr lang="uk-UA" dirty="0" smtClean="0"/>
              <a:t> ліси.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3767" y="1320800"/>
            <a:ext cx="4153362" cy="6317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Чорновільхові</a:t>
            </a:r>
            <a:r>
              <a:rPr lang="ru-RU" dirty="0"/>
              <a:t> </a:t>
            </a:r>
            <a:r>
              <a:rPr lang="ru-RU" dirty="0" err="1"/>
              <a:t>ліси</a:t>
            </a:r>
            <a:r>
              <a:rPr lang="ru-RU" dirty="0"/>
              <a:t> (</a:t>
            </a:r>
            <a:r>
              <a:rPr lang="ru-RU" dirty="0" err="1"/>
              <a:t>вільшняки</a:t>
            </a:r>
            <a:r>
              <a:rPr lang="ru-RU" dirty="0"/>
              <a:t>, </a:t>
            </a:r>
            <a:r>
              <a:rPr lang="ru-RU" dirty="0" err="1"/>
              <a:t>ольси</a:t>
            </a:r>
            <a:r>
              <a:rPr lang="ru-RU" dirty="0"/>
              <a:t>) </a:t>
            </a:r>
            <a:r>
              <a:rPr lang="ru-RU" dirty="0" err="1"/>
              <a:t>повсюдно</a:t>
            </a:r>
            <a:r>
              <a:rPr lang="ru-RU" dirty="0"/>
              <a:t> </a:t>
            </a:r>
            <a:r>
              <a:rPr lang="ru-RU" dirty="0" err="1"/>
              <a:t>поширені</a:t>
            </a:r>
            <a:r>
              <a:rPr lang="ru-RU" dirty="0"/>
              <a:t> на невеликих </a:t>
            </a:r>
            <a:r>
              <a:rPr lang="ru-RU" dirty="0" err="1"/>
              <a:t>ділянках</a:t>
            </a:r>
            <a:r>
              <a:rPr lang="ru-RU" dirty="0"/>
              <a:t>. </a:t>
            </a:r>
            <a:r>
              <a:rPr lang="ru-RU" dirty="0" err="1"/>
              <a:t>Типовим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місцезростанням</a:t>
            </a:r>
            <a:r>
              <a:rPr lang="ru-RU" dirty="0"/>
              <a:t> є урочища </a:t>
            </a:r>
            <a:r>
              <a:rPr lang="ru-RU" dirty="0" err="1"/>
              <a:t>притерасних</a:t>
            </a:r>
            <a:r>
              <a:rPr lang="ru-RU" dirty="0"/>
              <a:t> </a:t>
            </a:r>
            <a:r>
              <a:rPr lang="ru-RU" dirty="0" err="1"/>
              <a:t>заплав</a:t>
            </a:r>
            <a:r>
              <a:rPr lang="ru-RU" dirty="0"/>
              <a:t>, </a:t>
            </a:r>
            <a:r>
              <a:rPr lang="ru-RU" dirty="0" err="1"/>
              <a:t>заплави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заболоченими</a:t>
            </a:r>
            <a:r>
              <a:rPr lang="ru-RU" dirty="0"/>
              <a:t> </a:t>
            </a:r>
            <a:r>
              <a:rPr lang="ru-RU" dirty="0" err="1"/>
              <a:t>ґрунтами</a:t>
            </a:r>
            <a:r>
              <a:rPr lang="ru-RU" dirty="0"/>
              <a:t>. У </a:t>
            </a:r>
            <a:r>
              <a:rPr lang="ru-RU" dirty="0" err="1"/>
              <a:t>деревостанах</a:t>
            </a:r>
            <a:r>
              <a:rPr lang="ru-RU" dirty="0"/>
              <a:t> </a:t>
            </a:r>
            <a:r>
              <a:rPr lang="ru-RU" dirty="0" err="1"/>
              <a:t>переважає</a:t>
            </a:r>
            <a:r>
              <a:rPr lang="ru-RU" dirty="0"/>
              <a:t> </a:t>
            </a:r>
            <a:r>
              <a:rPr lang="ru-RU" dirty="0" err="1"/>
              <a:t>вільха</a:t>
            </a:r>
            <a:r>
              <a:rPr lang="ru-RU" dirty="0"/>
              <a:t> </a:t>
            </a:r>
            <a:r>
              <a:rPr lang="ru-RU" dirty="0" err="1"/>
              <a:t>чорна</a:t>
            </a:r>
            <a:r>
              <a:rPr lang="ru-RU" dirty="0"/>
              <a:t>, до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домішуються</a:t>
            </a:r>
            <a:r>
              <a:rPr lang="ru-RU" dirty="0"/>
              <a:t> береза </a:t>
            </a:r>
            <a:r>
              <a:rPr lang="ru-RU" dirty="0" err="1"/>
              <a:t>пухнаста</a:t>
            </a:r>
            <a:r>
              <a:rPr lang="ru-RU" dirty="0"/>
              <a:t>, сосна </a:t>
            </a:r>
            <a:r>
              <a:rPr lang="ru-RU" dirty="0" err="1"/>
              <a:t>звичайна</a:t>
            </a:r>
            <a:r>
              <a:rPr lang="ru-RU" dirty="0"/>
              <a:t>, </a:t>
            </a:r>
            <a:r>
              <a:rPr lang="ru-RU" dirty="0" err="1"/>
              <a:t>осика</a:t>
            </a:r>
            <a:r>
              <a:rPr lang="ru-RU" dirty="0"/>
              <a:t>,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ялина</a:t>
            </a:r>
            <a:r>
              <a:rPr lang="ru-RU" dirty="0"/>
              <a:t> </a:t>
            </a:r>
            <a:r>
              <a:rPr lang="ru-RU" dirty="0" err="1"/>
              <a:t>європейська</a:t>
            </a:r>
            <a:r>
              <a:rPr lang="ru-RU" dirty="0"/>
              <a:t>, дуб, граб. У </a:t>
            </a:r>
            <a:r>
              <a:rPr lang="ru-RU" dirty="0" err="1"/>
              <a:t>підліску</a:t>
            </a:r>
            <a:r>
              <a:rPr lang="ru-RU" dirty="0"/>
              <a:t> </a:t>
            </a:r>
            <a:r>
              <a:rPr lang="ru-RU" dirty="0" err="1"/>
              <a:t>представлені</a:t>
            </a:r>
            <a:r>
              <a:rPr lang="ru-RU" dirty="0"/>
              <a:t> </a:t>
            </a:r>
            <a:r>
              <a:rPr lang="ru-RU" dirty="0" err="1"/>
              <a:t>горобина</a:t>
            </a:r>
            <a:r>
              <a:rPr lang="ru-RU" dirty="0"/>
              <a:t>, малина, смородина, верба </a:t>
            </a:r>
            <a:r>
              <a:rPr lang="ru-RU" dirty="0" err="1"/>
              <a:t>попеляста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трав </a:t>
            </a:r>
            <a:r>
              <a:rPr lang="ru-RU" dirty="0" err="1"/>
              <a:t>багато</a:t>
            </a:r>
            <a:r>
              <a:rPr lang="ru-RU" dirty="0"/>
              <a:t> осок, очерету, </a:t>
            </a:r>
            <a:r>
              <a:rPr lang="ru-RU" dirty="0" err="1"/>
              <a:t>лепешняку</a:t>
            </a:r>
            <a:r>
              <a:rPr lang="ru-RU" dirty="0"/>
              <a:t>, </a:t>
            </a:r>
            <a:r>
              <a:rPr lang="ru-RU" dirty="0" err="1"/>
              <a:t>журавлини</a:t>
            </a:r>
            <a:r>
              <a:rPr lang="ru-RU" dirty="0"/>
              <a:t> </a:t>
            </a:r>
            <a:r>
              <a:rPr lang="ru-RU" dirty="0" err="1"/>
              <a:t>звичайної</a:t>
            </a:r>
            <a:r>
              <a:rPr lang="ru-RU" dirty="0"/>
              <a:t>, </a:t>
            </a:r>
            <a:r>
              <a:rPr lang="ru-RU" dirty="0" err="1"/>
              <a:t>брусниці</a:t>
            </a:r>
            <a:r>
              <a:rPr lang="ru-RU" dirty="0"/>
              <a:t>, росички та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630" y="1320800"/>
            <a:ext cx="3121676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33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344" y="379153"/>
            <a:ext cx="8596668" cy="1320800"/>
          </a:xfrm>
        </p:spPr>
        <p:txBody>
          <a:bodyPr/>
          <a:lstStyle/>
          <a:p>
            <a:r>
              <a:rPr lang="uk-UA" dirty="0" smtClean="0"/>
              <a:t>Березові ліси.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438997"/>
            <a:ext cx="8596668" cy="213438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Березові</a:t>
            </a:r>
            <a:r>
              <a:rPr lang="ru-RU" dirty="0"/>
              <a:t> </a:t>
            </a:r>
            <a:r>
              <a:rPr lang="ru-RU" dirty="0" err="1"/>
              <a:t>ліси</a:t>
            </a:r>
            <a:r>
              <a:rPr lang="ru-RU" dirty="0"/>
              <a:t> (березняки) </a:t>
            </a:r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поширені</a:t>
            </a:r>
            <a:r>
              <a:rPr lang="ru-RU" dirty="0"/>
              <a:t> в </a:t>
            </a:r>
            <a:r>
              <a:rPr lang="ru-RU" dirty="0" err="1"/>
              <a:t>зоні</a:t>
            </a:r>
            <a:r>
              <a:rPr lang="ru-RU" dirty="0"/>
              <a:t> </a:t>
            </a:r>
            <a:r>
              <a:rPr lang="ru-RU" dirty="0" err="1"/>
              <a:t>мішаних</a:t>
            </a:r>
            <a:r>
              <a:rPr lang="ru-RU" dirty="0"/>
              <a:t> </a:t>
            </a:r>
            <a:r>
              <a:rPr lang="ru-RU" dirty="0" err="1"/>
              <a:t>лісів</a:t>
            </a:r>
            <a:r>
              <a:rPr lang="ru-RU" dirty="0"/>
              <a:t>, </a:t>
            </a:r>
            <a:r>
              <a:rPr lang="ru-RU" dirty="0" err="1"/>
              <a:t>невеликі</a:t>
            </a:r>
            <a:r>
              <a:rPr lang="ru-RU" dirty="0"/>
              <a:t> </a:t>
            </a:r>
            <a:r>
              <a:rPr lang="ru-RU" dirty="0" err="1"/>
              <a:t>березові</a:t>
            </a:r>
            <a:r>
              <a:rPr lang="ru-RU" dirty="0"/>
              <a:t> </a:t>
            </a:r>
            <a:r>
              <a:rPr lang="ru-RU" dirty="0" err="1"/>
              <a:t>гаї</a:t>
            </a:r>
            <a:r>
              <a:rPr lang="ru-RU" dirty="0"/>
              <a:t> є в </a:t>
            </a:r>
            <a:r>
              <a:rPr lang="ru-RU" dirty="0" err="1"/>
              <a:t>лісостеповій</a:t>
            </a:r>
            <a:r>
              <a:rPr lang="ru-RU" dirty="0"/>
              <a:t> та </a:t>
            </a:r>
            <a:r>
              <a:rPr lang="ru-RU" dirty="0" err="1"/>
              <a:t>степовій</a:t>
            </a:r>
            <a:r>
              <a:rPr lang="ru-RU" dirty="0"/>
              <a:t> зонах. У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деревостанах</a:t>
            </a:r>
            <a:r>
              <a:rPr lang="ru-RU" dirty="0"/>
              <a:t> </a:t>
            </a:r>
            <a:r>
              <a:rPr lang="ru-RU" dirty="0" err="1"/>
              <a:t>домінує</a:t>
            </a:r>
            <a:r>
              <a:rPr lang="ru-RU" dirty="0"/>
              <a:t> береза </a:t>
            </a:r>
            <a:r>
              <a:rPr lang="ru-RU" dirty="0" err="1"/>
              <a:t>бородавчаста</a:t>
            </a:r>
            <a:r>
              <a:rPr lang="ru-RU" dirty="0"/>
              <a:t>, на болотах — береза </a:t>
            </a:r>
            <a:r>
              <a:rPr lang="ru-RU" dirty="0" err="1"/>
              <a:t>пухнаста</a:t>
            </a:r>
            <a:r>
              <a:rPr lang="ru-RU" dirty="0"/>
              <a:t>, до них </a:t>
            </a:r>
            <a:r>
              <a:rPr lang="ru-RU" dirty="0" err="1"/>
              <a:t>домішуються</a:t>
            </a:r>
            <a:r>
              <a:rPr lang="ru-RU" dirty="0"/>
              <a:t> сосна, </a:t>
            </a:r>
            <a:r>
              <a:rPr lang="ru-RU" dirty="0" err="1"/>
              <a:t>осика</a:t>
            </a:r>
            <a:r>
              <a:rPr lang="ru-RU" dirty="0"/>
              <a:t>, дуб, граб та </a:t>
            </a:r>
            <a:r>
              <a:rPr lang="ru-RU" dirty="0" err="1"/>
              <a:t>ін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похідні</a:t>
            </a:r>
            <a:r>
              <a:rPr lang="ru-RU" dirty="0"/>
              <a:t> </a:t>
            </a:r>
            <a:r>
              <a:rPr lang="ru-RU" dirty="0" err="1"/>
              <a:t>ліси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утворилися</a:t>
            </a:r>
            <a:r>
              <a:rPr lang="ru-RU" dirty="0"/>
              <a:t> на </a:t>
            </a:r>
            <a:r>
              <a:rPr lang="ru-RU" dirty="0" err="1"/>
              <a:t>місці</a:t>
            </a:r>
            <a:r>
              <a:rPr lang="ru-RU" dirty="0"/>
              <a:t> </a:t>
            </a:r>
            <a:r>
              <a:rPr lang="ru-RU" dirty="0" err="1"/>
              <a:t>борів</a:t>
            </a:r>
            <a:r>
              <a:rPr lang="ru-RU" dirty="0"/>
              <a:t> і </a:t>
            </a:r>
            <a:r>
              <a:rPr lang="ru-RU" dirty="0" err="1"/>
              <a:t>суборів</a:t>
            </a:r>
            <a:r>
              <a:rPr lang="ru-RU" dirty="0"/>
              <a:t>, </a:t>
            </a:r>
            <a:r>
              <a:rPr lang="ru-RU" dirty="0" err="1"/>
              <a:t>дібров</a:t>
            </a:r>
            <a:r>
              <a:rPr lang="ru-RU" dirty="0"/>
              <a:t>. У них </a:t>
            </a:r>
            <a:r>
              <a:rPr lang="ru-RU" dirty="0" err="1"/>
              <a:t>ростуть</a:t>
            </a:r>
            <a:r>
              <a:rPr lang="ru-RU" dirty="0"/>
              <a:t> </a:t>
            </a:r>
            <a:r>
              <a:rPr lang="ru-RU" dirty="0" err="1"/>
              <a:t>горобина</a:t>
            </a:r>
            <a:r>
              <a:rPr lang="ru-RU" dirty="0"/>
              <a:t>, крушина </a:t>
            </a:r>
            <a:r>
              <a:rPr lang="ru-RU" dirty="0" err="1"/>
              <a:t>ламка</a:t>
            </a:r>
            <a:r>
              <a:rPr lang="ru-RU" dirty="0"/>
              <a:t>, верба </a:t>
            </a:r>
            <a:r>
              <a:rPr lang="ru-RU" dirty="0" err="1"/>
              <a:t>попеляста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трав </a:t>
            </a:r>
            <a:r>
              <a:rPr lang="ru-RU" dirty="0" err="1"/>
              <a:t>зустрічаються</a:t>
            </a:r>
            <a:r>
              <a:rPr lang="ru-RU" dirty="0"/>
              <a:t> </a:t>
            </a:r>
            <a:r>
              <a:rPr lang="ru-RU" dirty="0" err="1"/>
              <a:t>чорниця</a:t>
            </a:r>
            <a:r>
              <a:rPr lang="ru-RU" dirty="0"/>
              <a:t>, </a:t>
            </a:r>
            <a:r>
              <a:rPr lang="ru-RU" dirty="0" err="1"/>
              <a:t>брусниця</a:t>
            </a:r>
            <a:r>
              <a:rPr lang="ru-RU" dirty="0"/>
              <a:t>, верес, орляк, </a:t>
            </a:r>
            <a:r>
              <a:rPr lang="ru-RU" dirty="0" err="1"/>
              <a:t>звіробій</a:t>
            </a:r>
            <a:r>
              <a:rPr lang="ru-RU" dirty="0"/>
              <a:t> </a:t>
            </a:r>
            <a:r>
              <a:rPr lang="ru-RU" dirty="0" err="1"/>
              <a:t>звичайний</a:t>
            </a:r>
            <a:r>
              <a:rPr lang="ru-RU" dirty="0"/>
              <a:t>, </a:t>
            </a:r>
            <a:r>
              <a:rPr lang="ru-RU" dirty="0" err="1"/>
              <a:t>маренка</a:t>
            </a:r>
            <a:r>
              <a:rPr lang="ru-RU" dirty="0"/>
              <a:t> </a:t>
            </a:r>
            <a:r>
              <a:rPr lang="ru-RU" dirty="0" err="1"/>
              <a:t>запашна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На </a:t>
            </a:r>
            <a:r>
              <a:rPr lang="ru-RU" dirty="0" err="1"/>
              <a:t>Словечансько-Овруцькій</a:t>
            </a:r>
            <a:r>
              <a:rPr lang="ru-RU" dirty="0"/>
              <a:t> </a:t>
            </a:r>
            <a:r>
              <a:rPr lang="ru-RU" dirty="0" err="1"/>
              <a:t>височині</a:t>
            </a:r>
            <a:r>
              <a:rPr lang="ru-RU" dirty="0"/>
              <a:t> </a:t>
            </a:r>
            <a:r>
              <a:rPr lang="ru-RU" dirty="0" err="1"/>
              <a:t>трапляється</a:t>
            </a:r>
            <a:r>
              <a:rPr lang="ru-RU" dirty="0"/>
              <a:t> рододендрон </a:t>
            </a:r>
            <a:r>
              <a:rPr lang="ru-RU" dirty="0" err="1"/>
              <a:t>жовтий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44" y="1699953"/>
            <a:ext cx="6704368" cy="248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80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Степова рослинність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78204"/>
            <a:ext cx="8596668" cy="3880773"/>
          </a:xfrm>
        </p:spPr>
        <p:txBody>
          <a:bodyPr/>
          <a:lstStyle/>
          <a:p>
            <a:r>
              <a:rPr lang="ru-RU" dirty="0" err="1"/>
              <a:t>Степова</a:t>
            </a:r>
            <a:r>
              <a:rPr lang="ru-RU" dirty="0"/>
              <a:t> </a:t>
            </a:r>
            <a:r>
              <a:rPr lang="ru-RU" dirty="0" err="1"/>
              <a:t>рослинність</a:t>
            </a:r>
            <a:r>
              <a:rPr lang="ru-RU" dirty="0"/>
              <a:t>. В </a:t>
            </a:r>
            <a:r>
              <a:rPr lang="ru-RU" dirty="0" err="1"/>
              <a:t>поширенні</a:t>
            </a:r>
            <a:r>
              <a:rPr lang="ru-RU" dirty="0"/>
              <a:t> </a:t>
            </a:r>
            <a:r>
              <a:rPr lang="ru-RU" dirty="0" err="1"/>
              <a:t>степової</a:t>
            </a:r>
            <a:r>
              <a:rPr lang="ru-RU" dirty="0"/>
              <a:t> </a:t>
            </a:r>
            <a:r>
              <a:rPr lang="ru-RU" dirty="0" err="1"/>
              <a:t>рослинності</a:t>
            </a:r>
            <a:r>
              <a:rPr lang="ru-RU" dirty="0"/>
              <a:t> </a:t>
            </a:r>
            <a:r>
              <a:rPr lang="ru-RU" dirty="0" err="1"/>
              <a:t>простежуються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закономірності</a:t>
            </a:r>
            <a:r>
              <a:rPr lang="ru-RU" dirty="0"/>
              <a:t>: у </a:t>
            </a:r>
            <a:r>
              <a:rPr lang="ru-RU" dirty="0" err="1"/>
              <a:t>лісостеповій</a:t>
            </a:r>
            <a:r>
              <a:rPr lang="ru-RU" dirty="0"/>
              <a:t> </a:t>
            </a:r>
            <a:r>
              <a:rPr lang="ru-RU" dirty="0" err="1"/>
              <a:t>зоні</a:t>
            </a:r>
            <a:r>
              <a:rPr lang="ru-RU" dirty="0"/>
              <a:t> </a:t>
            </a:r>
            <a:r>
              <a:rPr lang="ru-RU" dirty="0" err="1"/>
              <a:t>розвивалися</a:t>
            </a:r>
            <a:r>
              <a:rPr lang="ru-RU" dirty="0"/>
              <a:t> </a:t>
            </a:r>
            <a:r>
              <a:rPr lang="ru-RU" dirty="0" err="1"/>
              <a:t>лучні</a:t>
            </a:r>
            <a:r>
              <a:rPr lang="ru-RU" dirty="0"/>
              <a:t> степи та </a:t>
            </a:r>
            <a:r>
              <a:rPr lang="ru-RU" dirty="0" err="1"/>
              <a:t>остепнені</a:t>
            </a:r>
            <a:r>
              <a:rPr lang="ru-RU" dirty="0"/>
              <a:t> луки; у </a:t>
            </a:r>
            <a:r>
              <a:rPr lang="ru-RU" dirty="0" err="1"/>
              <a:t>степовій</a:t>
            </a:r>
            <a:r>
              <a:rPr lang="ru-RU" dirty="0"/>
              <a:t> </a:t>
            </a:r>
            <a:r>
              <a:rPr lang="ru-RU" dirty="0" err="1"/>
              <a:t>зоні</a:t>
            </a:r>
            <a:r>
              <a:rPr lang="ru-RU" dirty="0"/>
              <a:t> — </a:t>
            </a:r>
            <a:r>
              <a:rPr lang="ru-RU" dirty="0" err="1"/>
              <a:t>різнотравно</a:t>
            </a:r>
            <a:r>
              <a:rPr lang="ru-RU" dirty="0"/>
              <a:t>-типчаково-</a:t>
            </a:r>
            <a:r>
              <a:rPr lang="ru-RU" dirty="0" err="1"/>
              <a:t>ковилові</a:t>
            </a:r>
            <a:r>
              <a:rPr lang="ru-RU" dirty="0"/>
              <a:t> степи (на </a:t>
            </a:r>
            <a:r>
              <a:rPr lang="ru-RU" dirty="0" err="1"/>
              <a:t>півночі</a:t>
            </a:r>
            <a:r>
              <a:rPr lang="ru-RU" dirty="0"/>
              <a:t>), типчаково-</a:t>
            </a:r>
            <a:r>
              <a:rPr lang="ru-RU" dirty="0" err="1"/>
              <a:t>ковилові</a:t>
            </a:r>
            <a:r>
              <a:rPr lang="ru-RU" dirty="0"/>
              <a:t> степи (у </a:t>
            </a:r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степової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), </a:t>
            </a:r>
            <a:r>
              <a:rPr lang="ru-RU" dirty="0" err="1"/>
              <a:t>полиново-типчакові</a:t>
            </a:r>
            <a:r>
              <a:rPr lang="ru-RU" dirty="0"/>
              <a:t> (</a:t>
            </a:r>
            <a:r>
              <a:rPr lang="ru-RU" dirty="0" err="1"/>
              <a:t>полиново-дерновинні</a:t>
            </a:r>
            <a:r>
              <a:rPr lang="ru-RU" dirty="0"/>
              <a:t> </a:t>
            </a:r>
            <a:r>
              <a:rPr lang="ru-RU" dirty="0" err="1"/>
              <a:t>сухі</a:t>
            </a:r>
            <a:r>
              <a:rPr lang="ru-RU" dirty="0"/>
              <a:t> степи).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42" y="3783577"/>
            <a:ext cx="7401791" cy="309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93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10589"/>
            <a:ext cx="8596668" cy="1320800"/>
          </a:xfrm>
        </p:spPr>
        <p:txBody>
          <a:bodyPr/>
          <a:lstStyle/>
          <a:p>
            <a:r>
              <a:rPr lang="uk-UA" dirty="0" smtClean="0"/>
              <a:t>Лучні степи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288" y="1246189"/>
            <a:ext cx="3500814" cy="5769753"/>
          </a:xfrm>
        </p:spPr>
        <p:txBody>
          <a:bodyPr/>
          <a:lstStyle/>
          <a:p>
            <a:r>
              <a:rPr lang="ru-RU" dirty="0" err="1"/>
              <a:t>Лучні</a:t>
            </a:r>
            <a:r>
              <a:rPr lang="ru-RU" dirty="0"/>
              <a:t> степи </a:t>
            </a:r>
            <a:r>
              <a:rPr lang="ru-RU" dirty="0" err="1"/>
              <a:t>розвинулись</a:t>
            </a:r>
            <a:r>
              <a:rPr lang="ru-RU" dirty="0"/>
              <a:t> на </a:t>
            </a:r>
            <a:r>
              <a:rPr lang="ru-RU" dirty="0" err="1"/>
              <a:t>рівнинах</a:t>
            </a:r>
            <a:r>
              <a:rPr lang="ru-RU" dirty="0"/>
              <a:t> і в </a:t>
            </a:r>
            <a:r>
              <a:rPr lang="ru-RU" dirty="0" err="1"/>
              <a:t>Кримських</a:t>
            </a:r>
            <a:r>
              <a:rPr lang="ru-RU" dirty="0"/>
              <a:t> горах. У </a:t>
            </a:r>
            <a:r>
              <a:rPr lang="ru-RU" dirty="0" err="1"/>
              <a:t>рівнинних</a:t>
            </a:r>
            <a:r>
              <a:rPr lang="ru-RU" dirty="0"/>
              <a:t> </a:t>
            </a:r>
            <a:r>
              <a:rPr lang="ru-RU" dirty="0" err="1"/>
              <a:t>лучних</a:t>
            </a:r>
            <a:r>
              <a:rPr lang="ru-RU" dirty="0"/>
              <a:t> степах </a:t>
            </a:r>
            <a:r>
              <a:rPr lang="ru-RU" dirty="0" err="1"/>
              <a:t>поширені</a:t>
            </a:r>
            <a:r>
              <a:rPr lang="ru-RU" dirty="0"/>
              <a:t> </a:t>
            </a:r>
            <a:r>
              <a:rPr lang="ru-RU" dirty="0" err="1"/>
              <a:t>злакові</a:t>
            </a:r>
            <a:r>
              <a:rPr lang="ru-RU" dirty="0"/>
              <a:t> </a:t>
            </a:r>
            <a:r>
              <a:rPr lang="ru-RU" dirty="0" err="1"/>
              <a:t>рослини</a:t>
            </a:r>
            <a:r>
              <a:rPr lang="ru-RU" dirty="0"/>
              <a:t> (</a:t>
            </a:r>
            <a:r>
              <a:rPr lang="ru-RU" dirty="0" err="1"/>
              <a:t>ковила</a:t>
            </a:r>
            <a:r>
              <a:rPr lang="ru-RU" dirty="0"/>
              <a:t> </a:t>
            </a:r>
            <a:r>
              <a:rPr lang="ru-RU" dirty="0" err="1"/>
              <a:t>пірчаста</a:t>
            </a:r>
            <a:r>
              <a:rPr lang="ru-RU" dirty="0"/>
              <a:t>, волосиста, </a:t>
            </a:r>
            <a:r>
              <a:rPr lang="ru-RU" dirty="0" err="1"/>
              <a:t>довголиста</a:t>
            </a:r>
            <a:r>
              <a:rPr lang="ru-RU" dirty="0"/>
              <a:t>), типчак, </a:t>
            </a:r>
            <a:r>
              <a:rPr lang="ru-RU" dirty="0" err="1"/>
              <a:t>тонконіг</a:t>
            </a:r>
            <a:r>
              <a:rPr lang="ru-RU" dirty="0"/>
              <a:t>; </a:t>
            </a:r>
            <a:r>
              <a:rPr lang="ru-RU" dirty="0" err="1"/>
              <a:t>серед</a:t>
            </a:r>
            <a:r>
              <a:rPr lang="ru-RU" dirty="0"/>
              <a:t> них </a:t>
            </a:r>
            <a:r>
              <a:rPr lang="ru-RU" dirty="0" err="1"/>
              <a:t>ростуть</a:t>
            </a:r>
            <a:r>
              <a:rPr lang="ru-RU" dirty="0"/>
              <a:t> </a:t>
            </a:r>
            <a:r>
              <a:rPr lang="ru-RU" dirty="0" err="1"/>
              <a:t>конюшина</a:t>
            </a:r>
            <a:r>
              <a:rPr lang="ru-RU" dirty="0"/>
              <a:t>, </a:t>
            </a:r>
            <a:r>
              <a:rPr lang="ru-RU" dirty="0" err="1"/>
              <a:t>гадючник</a:t>
            </a:r>
            <a:r>
              <a:rPr lang="ru-RU" dirty="0"/>
              <a:t>, </a:t>
            </a:r>
            <a:r>
              <a:rPr lang="ru-RU" dirty="0" err="1"/>
              <a:t>маренка</a:t>
            </a:r>
            <a:r>
              <a:rPr lang="ru-RU" dirty="0"/>
              <a:t> </a:t>
            </a:r>
            <a:r>
              <a:rPr lang="ru-RU" dirty="0" err="1"/>
              <a:t>рожева</a:t>
            </a:r>
            <a:r>
              <a:rPr lang="ru-RU" dirty="0"/>
              <a:t>, </a:t>
            </a:r>
            <a:r>
              <a:rPr lang="ru-RU" dirty="0" err="1"/>
              <a:t>шавлія</a:t>
            </a:r>
            <a:r>
              <a:rPr lang="ru-RU" dirty="0"/>
              <a:t> </a:t>
            </a:r>
            <a:r>
              <a:rPr lang="ru-RU" dirty="0" err="1"/>
              <a:t>лучна</a:t>
            </a:r>
            <a:r>
              <a:rPr lang="ru-RU" dirty="0"/>
              <a:t>. </a:t>
            </a:r>
            <a:r>
              <a:rPr lang="ru-RU" dirty="0" err="1"/>
              <a:t>Ефемери</a:t>
            </a:r>
            <a:r>
              <a:rPr lang="ru-RU" dirty="0"/>
              <a:t> і </a:t>
            </a:r>
            <a:r>
              <a:rPr lang="ru-RU" dirty="0" err="1"/>
              <a:t>ефемероїди</a:t>
            </a:r>
            <a:r>
              <a:rPr lang="ru-RU" dirty="0"/>
              <a:t> </a:t>
            </a:r>
            <a:r>
              <a:rPr lang="ru-RU" dirty="0" err="1"/>
              <a:t>представлені</a:t>
            </a:r>
            <a:r>
              <a:rPr lang="ru-RU" dirty="0"/>
              <a:t> </a:t>
            </a:r>
            <a:r>
              <a:rPr lang="ru-RU" dirty="0" err="1"/>
              <a:t>незабудкою</a:t>
            </a:r>
            <a:r>
              <a:rPr lang="ru-RU" dirty="0"/>
              <a:t> </a:t>
            </a:r>
            <a:r>
              <a:rPr lang="ru-RU" dirty="0" err="1"/>
              <a:t>дрібноцвітною</a:t>
            </a:r>
            <a:r>
              <a:rPr lang="ru-RU" dirty="0"/>
              <a:t>, </a:t>
            </a:r>
            <a:r>
              <a:rPr lang="ru-RU" dirty="0" err="1"/>
              <a:t>переломником</a:t>
            </a:r>
            <a:r>
              <a:rPr lang="ru-RU" dirty="0"/>
              <a:t>, </a:t>
            </a:r>
            <a:r>
              <a:rPr lang="ru-RU" dirty="0" err="1"/>
              <a:t>крупкою</a:t>
            </a:r>
            <a:r>
              <a:rPr lang="ru-RU" dirty="0"/>
              <a:t> </a:t>
            </a:r>
            <a:r>
              <a:rPr lang="ru-RU" dirty="0" err="1"/>
              <a:t>дібровною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644" y="1246189"/>
            <a:ext cx="5548568" cy="397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574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Типчаково</a:t>
            </a:r>
            <a:r>
              <a:rPr lang="uk-UA" dirty="0" smtClean="0"/>
              <a:t>-ковилові степи.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Типчаково-</a:t>
            </a:r>
            <a:r>
              <a:rPr lang="ru-RU" dirty="0" err="1"/>
              <a:t>ковилові</a:t>
            </a:r>
            <a:r>
              <a:rPr lang="ru-RU" dirty="0"/>
              <a:t> степи </a:t>
            </a:r>
            <a:r>
              <a:rPr lang="ru-RU" dirty="0" err="1"/>
              <a:t>знаходяться</a:t>
            </a:r>
            <a:r>
              <a:rPr lang="ru-RU" dirty="0"/>
              <a:t> на </a:t>
            </a:r>
            <a:r>
              <a:rPr lang="ru-RU" dirty="0" err="1"/>
              <a:t>південь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попередніх</a:t>
            </a:r>
            <a:r>
              <a:rPr lang="ru-RU" dirty="0"/>
              <a:t> </a:t>
            </a:r>
            <a:r>
              <a:rPr lang="ru-RU" dirty="0" err="1"/>
              <a:t>степів</a:t>
            </a:r>
            <a:r>
              <a:rPr lang="ru-RU" dirty="0"/>
              <a:t>. У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травостої</a:t>
            </a:r>
            <a:r>
              <a:rPr lang="ru-RU" dirty="0"/>
              <a:t> </a:t>
            </a:r>
            <a:r>
              <a:rPr lang="ru-RU" dirty="0" err="1"/>
              <a:t>поширені</a:t>
            </a:r>
            <a:r>
              <a:rPr lang="ru-RU" dirty="0"/>
              <a:t> </a:t>
            </a:r>
            <a:r>
              <a:rPr lang="ru-RU" dirty="0" err="1"/>
              <a:t>ксерофільні</a:t>
            </a:r>
            <a:r>
              <a:rPr lang="ru-RU" dirty="0"/>
              <a:t> </a:t>
            </a:r>
            <a:r>
              <a:rPr lang="ru-RU" dirty="0" err="1"/>
              <a:t>дерновинні</a:t>
            </a:r>
            <a:r>
              <a:rPr lang="ru-RU" dirty="0"/>
              <a:t> злаки (</a:t>
            </a:r>
            <a:r>
              <a:rPr lang="ru-RU" dirty="0" err="1"/>
              <a:t>ковила</a:t>
            </a:r>
            <a:r>
              <a:rPr lang="ru-RU" dirty="0"/>
              <a:t>, типчак),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північного</a:t>
            </a:r>
            <a:r>
              <a:rPr lang="ru-RU" dirty="0"/>
              <a:t> </a:t>
            </a:r>
            <a:r>
              <a:rPr lang="ru-RU" dirty="0" err="1"/>
              <a:t>різнотрав'я</a:t>
            </a:r>
            <a:r>
              <a:rPr lang="ru-RU" dirty="0"/>
              <a:t>, </a:t>
            </a:r>
            <a:r>
              <a:rPr lang="ru-RU" dirty="0" err="1"/>
              <a:t>поширені</a:t>
            </a:r>
            <a:r>
              <a:rPr lang="ru-RU" dirty="0"/>
              <a:t> пижма, </a:t>
            </a:r>
            <a:r>
              <a:rPr lang="ru-RU" dirty="0" err="1"/>
              <a:t>полин</a:t>
            </a:r>
            <a:r>
              <a:rPr lang="ru-RU" dirty="0"/>
              <a:t> </a:t>
            </a:r>
            <a:r>
              <a:rPr lang="ru-RU" dirty="0" err="1"/>
              <a:t>австрійський</a:t>
            </a:r>
            <a:r>
              <a:rPr lang="ru-RU" dirty="0"/>
              <a:t>, гвоздика </a:t>
            </a:r>
            <a:r>
              <a:rPr lang="ru-RU" dirty="0" err="1"/>
              <a:t>плямиста</a:t>
            </a:r>
            <a:r>
              <a:rPr lang="ru-RU" dirty="0"/>
              <a:t>, ферула </a:t>
            </a:r>
            <a:r>
              <a:rPr lang="ru-RU" dirty="0" err="1"/>
              <a:t>східна</a:t>
            </a:r>
            <a:r>
              <a:rPr lang="ru-RU" dirty="0"/>
              <a:t>, </a:t>
            </a:r>
            <a:r>
              <a:rPr lang="ru-RU" dirty="0" err="1"/>
              <a:t>шавлія</a:t>
            </a:r>
            <a:r>
              <a:rPr lang="ru-RU" dirty="0"/>
              <a:t> сухо </a:t>
            </a:r>
            <a:r>
              <a:rPr lang="ru-RU" dirty="0" err="1"/>
              <a:t>степова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степи </a:t>
            </a:r>
            <a:r>
              <a:rPr lang="ru-RU" dirty="0" err="1"/>
              <a:t>збереглися</a:t>
            </a:r>
            <a:r>
              <a:rPr lang="ru-RU" dirty="0"/>
              <a:t> в </a:t>
            </a:r>
            <a:r>
              <a:rPr lang="ru-RU" dirty="0" err="1"/>
              <a:t>заповіднику</a:t>
            </a:r>
            <a:r>
              <a:rPr lang="ru-RU" dirty="0"/>
              <a:t> </a:t>
            </a:r>
            <a:r>
              <a:rPr lang="ru-RU" dirty="0" err="1"/>
              <a:t>Асканія</a:t>
            </a:r>
            <a:r>
              <a:rPr lang="ru-RU" dirty="0"/>
              <a:t>-Нова, </a:t>
            </a:r>
            <a:r>
              <a:rPr lang="ru-RU" dirty="0" err="1"/>
              <a:t>Степовому</a:t>
            </a:r>
            <a:r>
              <a:rPr lang="ru-RU" dirty="0"/>
              <a:t> </a:t>
            </a:r>
            <a:r>
              <a:rPr lang="ru-RU" dirty="0" err="1"/>
              <a:t>Криму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517" y="3907849"/>
            <a:ext cx="451346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676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7" cy="1320800"/>
          </a:xfrm>
        </p:spPr>
        <p:txBody>
          <a:bodyPr/>
          <a:lstStyle/>
          <a:p>
            <a:r>
              <a:rPr lang="uk-UA" dirty="0" smtClean="0"/>
              <a:t>Луки.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29047"/>
            <a:ext cx="8596668" cy="4312316"/>
          </a:xfrm>
        </p:spPr>
        <p:txBody>
          <a:bodyPr/>
          <a:lstStyle/>
          <a:p>
            <a:r>
              <a:rPr lang="ru-RU" dirty="0"/>
              <a:t>Луки. </a:t>
            </a:r>
            <a:r>
              <a:rPr lang="ru-RU" dirty="0" err="1"/>
              <a:t>Лучна</a:t>
            </a:r>
            <a:r>
              <a:rPr lang="ru-RU" dirty="0"/>
              <a:t> </a:t>
            </a:r>
            <a:r>
              <a:rPr lang="ru-RU" dirty="0" err="1"/>
              <a:t>рослинність</a:t>
            </a:r>
            <a:r>
              <a:rPr lang="ru-RU" dirty="0"/>
              <a:t> за </a:t>
            </a:r>
            <a:r>
              <a:rPr lang="ru-RU" dirty="0" err="1"/>
              <a:t>походженням</a:t>
            </a:r>
            <a:r>
              <a:rPr lang="ru-RU" dirty="0"/>
              <a:t> </a:t>
            </a:r>
            <a:r>
              <a:rPr lang="ru-RU" dirty="0" err="1"/>
              <a:t>пов'язана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степовою</a:t>
            </a:r>
            <a:r>
              <a:rPr lang="ru-RU" dirty="0"/>
              <a:t>, </a:t>
            </a:r>
            <a:r>
              <a:rPr lang="ru-RU" dirty="0" err="1"/>
              <a:t>лісово-трав'яною</a:t>
            </a:r>
            <a:r>
              <a:rPr lang="ru-RU" dirty="0"/>
              <a:t>, болотною. За </a:t>
            </a:r>
            <a:r>
              <a:rPr lang="ru-RU" dirty="0" err="1"/>
              <a:t>умовами</a:t>
            </a:r>
            <a:r>
              <a:rPr lang="ru-RU" dirty="0"/>
              <a:t> </a:t>
            </a:r>
            <a:r>
              <a:rPr lang="ru-RU" dirty="0" err="1"/>
              <a:t>місцезростання</a:t>
            </a:r>
            <a:r>
              <a:rPr lang="ru-RU" dirty="0"/>
              <a:t> і </a:t>
            </a:r>
            <a:r>
              <a:rPr lang="ru-RU" dirty="0" err="1"/>
              <a:t>поширення</a:t>
            </a:r>
            <a:r>
              <a:rPr lang="ru-RU" dirty="0"/>
              <a:t> луки </a:t>
            </a:r>
            <a:r>
              <a:rPr lang="ru-RU" dirty="0" err="1"/>
              <a:t>поділяють</a:t>
            </a:r>
            <a:r>
              <a:rPr lang="ru-RU" dirty="0"/>
              <a:t> на </a:t>
            </a:r>
            <a:r>
              <a:rPr lang="ru-RU" dirty="0" err="1"/>
              <a:t>заплавні</a:t>
            </a:r>
            <a:r>
              <a:rPr lang="ru-RU" dirty="0"/>
              <a:t>, </a:t>
            </a:r>
            <a:r>
              <a:rPr lang="ru-RU" dirty="0" err="1"/>
              <a:t>суходільні</a:t>
            </a:r>
            <a:r>
              <a:rPr lang="ru-RU" dirty="0"/>
              <a:t>, </a:t>
            </a:r>
            <a:r>
              <a:rPr lang="ru-RU" dirty="0" err="1"/>
              <a:t>низинні</a:t>
            </a:r>
            <a:r>
              <a:rPr lang="ru-RU" dirty="0"/>
              <a:t>, </a:t>
            </a:r>
            <a:r>
              <a:rPr lang="ru-RU" dirty="0" err="1"/>
              <a:t>гірські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70" y="2745116"/>
            <a:ext cx="6185777" cy="411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08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Заплавні луки.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78451"/>
            <a:ext cx="4027670" cy="3880773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Заплавні</a:t>
            </a:r>
            <a:r>
              <a:rPr lang="ru-RU" dirty="0"/>
              <a:t> луки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різноманітну</a:t>
            </a:r>
            <a:r>
              <a:rPr lang="ru-RU" dirty="0"/>
              <a:t> </a:t>
            </a:r>
            <a:r>
              <a:rPr lang="ru-RU" dirty="0" err="1"/>
              <a:t>рослинність</a:t>
            </a:r>
            <a:r>
              <a:rPr lang="ru-RU" dirty="0"/>
              <a:t>. На </a:t>
            </a:r>
            <a:r>
              <a:rPr lang="ru-RU" dirty="0" err="1"/>
              <a:t>прирусловій</a:t>
            </a:r>
            <a:r>
              <a:rPr lang="ru-RU" dirty="0"/>
              <a:t> </a:t>
            </a:r>
            <a:r>
              <a:rPr lang="ru-RU" dirty="0" err="1"/>
              <a:t>заплаві</a:t>
            </a:r>
            <a:r>
              <a:rPr lang="ru-RU" dirty="0"/>
              <a:t>, де </a:t>
            </a:r>
            <a:r>
              <a:rPr lang="ru-RU" dirty="0" err="1"/>
              <a:t>алювіальні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інтенсивні</a:t>
            </a:r>
            <a:r>
              <a:rPr lang="ru-RU" dirty="0"/>
              <a:t>, </a:t>
            </a:r>
            <a:r>
              <a:rPr lang="ru-RU" dirty="0" err="1"/>
              <a:t>наявні</a:t>
            </a:r>
            <a:r>
              <a:rPr lang="ru-RU" dirty="0"/>
              <a:t> </a:t>
            </a:r>
            <a:r>
              <a:rPr lang="ru-RU" dirty="0" err="1"/>
              <a:t>зарості</a:t>
            </a:r>
            <a:r>
              <a:rPr lang="ru-RU" dirty="0"/>
              <a:t> </a:t>
            </a:r>
            <a:r>
              <a:rPr lang="ru-RU" dirty="0" err="1"/>
              <a:t>лози</a:t>
            </a:r>
            <a:r>
              <a:rPr lang="ru-RU" dirty="0"/>
              <a:t>, </a:t>
            </a:r>
            <a:r>
              <a:rPr lang="ru-RU" dirty="0" err="1"/>
              <a:t>травостій</a:t>
            </a:r>
            <a:r>
              <a:rPr lang="ru-RU" dirty="0"/>
              <a:t> з </a:t>
            </a:r>
            <a:r>
              <a:rPr lang="ru-RU" dirty="0" err="1"/>
              <a:t>куничника</a:t>
            </a:r>
            <a:r>
              <a:rPr lang="ru-RU" dirty="0"/>
              <a:t>, </a:t>
            </a:r>
            <a:r>
              <a:rPr lang="ru-RU" dirty="0" err="1"/>
              <a:t>пирію</a:t>
            </a:r>
            <a:r>
              <a:rPr lang="ru-RU" dirty="0"/>
              <a:t> </a:t>
            </a:r>
            <a:r>
              <a:rPr lang="ru-RU" dirty="0" err="1"/>
              <a:t>повзучого</a:t>
            </a:r>
            <a:r>
              <a:rPr lang="ru-RU" dirty="0"/>
              <a:t>, </a:t>
            </a:r>
            <a:r>
              <a:rPr lang="ru-RU" dirty="0" err="1"/>
              <a:t>мітлиці</a:t>
            </a:r>
            <a:r>
              <a:rPr lang="ru-RU" dirty="0"/>
              <a:t> </a:t>
            </a:r>
            <a:r>
              <a:rPr lang="ru-RU" dirty="0" err="1"/>
              <a:t>білої</a:t>
            </a:r>
            <a:r>
              <a:rPr lang="ru-RU" dirty="0"/>
              <a:t>. Центральна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заплави</a:t>
            </a:r>
            <a:r>
              <a:rPr lang="ru-RU" dirty="0"/>
              <a:t> </a:t>
            </a:r>
            <a:r>
              <a:rPr lang="ru-RU" dirty="0" err="1"/>
              <a:t>зайнята</a:t>
            </a:r>
            <a:r>
              <a:rPr lang="ru-RU" dirty="0"/>
              <a:t> </a:t>
            </a:r>
            <a:r>
              <a:rPr lang="ru-RU" dirty="0" err="1"/>
              <a:t>кострицею</a:t>
            </a:r>
            <a:r>
              <a:rPr lang="ru-RU" dirty="0"/>
              <a:t>, </a:t>
            </a:r>
            <a:r>
              <a:rPr lang="ru-RU" dirty="0" err="1"/>
              <a:t>мітлицею</a:t>
            </a:r>
            <a:r>
              <a:rPr lang="ru-RU" dirty="0"/>
              <a:t>, </a:t>
            </a:r>
            <a:r>
              <a:rPr lang="ru-RU" dirty="0" err="1"/>
              <a:t>келерією</a:t>
            </a:r>
            <a:r>
              <a:rPr lang="ru-RU" dirty="0"/>
              <a:t>, </a:t>
            </a:r>
            <a:r>
              <a:rPr lang="ru-RU" dirty="0" err="1"/>
              <a:t>бекманією</a:t>
            </a:r>
            <a:r>
              <a:rPr lang="ru-RU" dirty="0"/>
              <a:t>,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ростуть</a:t>
            </a:r>
            <a:r>
              <a:rPr lang="ru-RU" dirty="0"/>
              <a:t> </a:t>
            </a:r>
            <a:r>
              <a:rPr lang="ru-RU" dirty="0" err="1"/>
              <a:t>конюшина</a:t>
            </a:r>
            <a:r>
              <a:rPr lang="ru-RU" dirty="0"/>
              <a:t>, </a:t>
            </a:r>
            <a:r>
              <a:rPr lang="ru-RU" dirty="0" err="1"/>
              <a:t>жовтець</a:t>
            </a:r>
            <a:r>
              <a:rPr lang="ru-RU" dirty="0"/>
              <a:t>, щавель та </a:t>
            </a:r>
            <a:r>
              <a:rPr lang="ru-RU" dirty="0" err="1"/>
              <a:t>ін</a:t>
            </a:r>
            <a:r>
              <a:rPr lang="ru-RU" dirty="0"/>
              <a:t>. У </a:t>
            </a:r>
            <a:r>
              <a:rPr lang="ru-RU" dirty="0" err="1"/>
              <a:t>притерасній</a:t>
            </a:r>
            <a:r>
              <a:rPr lang="ru-RU" dirty="0"/>
              <a:t> </a:t>
            </a:r>
            <a:r>
              <a:rPr lang="ru-RU" dirty="0" err="1"/>
              <a:t>зниженій</a:t>
            </a:r>
            <a:r>
              <a:rPr lang="ru-RU" dirty="0"/>
              <a:t> </a:t>
            </a:r>
            <a:r>
              <a:rPr lang="ru-RU" dirty="0" err="1"/>
              <a:t>заплаві</a:t>
            </a:r>
            <a:r>
              <a:rPr lang="ru-RU" dirty="0"/>
              <a:t> </a:t>
            </a:r>
            <a:r>
              <a:rPr lang="ru-RU" dirty="0" err="1"/>
              <a:t>формуються</a:t>
            </a:r>
            <a:r>
              <a:rPr lang="ru-RU" dirty="0"/>
              <a:t> </a:t>
            </a:r>
            <a:r>
              <a:rPr lang="ru-RU" dirty="0" err="1"/>
              <a:t>вологі</a:t>
            </a:r>
            <a:r>
              <a:rPr lang="ru-RU" dirty="0"/>
              <a:t> луки з лисохвостом, </a:t>
            </a:r>
            <a:r>
              <a:rPr lang="ru-RU" dirty="0" err="1"/>
              <a:t>келерією</a:t>
            </a:r>
            <a:r>
              <a:rPr lang="ru-RU" dirty="0"/>
              <a:t>, </a:t>
            </a:r>
            <a:r>
              <a:rPr lang="ru-RU" dirty="0" err="1"/>
              <a:t>мокрі</a:t>
            </a:r>
            <a:r>
              <a:rPr lang="ru-RU" dirty="0"/>
              <a:t> луки з </a:t>
            </a:r>
            <a:r>
              <a:rPr lang="ru-RU" dirty="0" err="1"/>
              <a:t>мітлицею</a:t>
            </a:r>
            <a:r>
              <a:rPr lang="ru-RU" dirty="0"/>
              <a:t>, осокою.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1518574"/>
            <a:ext cx="609600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47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Суходільні луки.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r>
              <a:rPr lang="ru-RU" dirty="0" err="1"/>
              <a:t>Суходільні</a:t>
            </a:r>
            <a:r>
              <a:rPr lang="ru-RU" dirty="0"/>
              <a:t> луки </a:t>
            </a:r>
            <a:r>
              <a:rPr lang="ru-RU" dirty="0" err="1"/>
              <a:t>представлені</a:t>
            </a:r>
            <a:r>
              <a:rPr lang="ru-RU" dirty="0"/>
              <a:t> </a:t>
            </a:r>
            <a:r>
              <a:rPr lang="ru-RU" dirty="0" err="1"/>
              <a:t>мітлицею</a:t>
            </a:r>
            <a:r>
              <a:rPr lang="ru-RU" dirty="0"/>
              <a:t>, </a:t>
            </a:r>
            <a:r>
              <a:rPr lang="ru-RU" dirty="0" err="1"/>
              <a:t>кострицею</a:t>
            </a:r>
            <a:r>
              <a:rPr lang="ru-RU" dirty="0"/>
              <a:t> лучною та </a:t>
            </a:r>
            <a:r>
              <a:rPr lang="ru-RU" dirty="0" err="1"/>
              <a:t>червоною</a:t>
            </a:r>
            <a:r>
              <a:rPr lang="ru-RU" dirty="0"/>
              <a:t>. З ними </a:t>
            </a:r>
            <a:r>
              <a:rPr lang="ru-RU" dirty="0" err="1"/>
              <a:t>ростуть</a:t>
            </a:r>
            <a:r>
              <a:rPr lang="ru-RU" dirty="0"/>
              <a:t> </a:t>
            </a:r>
            <a:r>
              <a:rPr lang="ru-RU" dirty="0" err="1"/>
              <a:t>приворотень</a:t>
            </a:r>
            <a:r>
              <a:rPr lang="ru-RU" dirty="0"/>
              <a:t> </a:t>
            </a:r>
            <a:r>
              <a:rPr lang="ru-RU" dirty="0" err="1"/>
              <a:t>блискучий</a:t>
            </a:r>
            <a:r>
              <a:rPr lang="ru-RU" dirty="0"/>
              <a:t>, </a:t>
            </a:r>
            <a:r>
              <a:rPr lang="ru-RU" dirty="0" err="1"/>
              <a:t>волошка</a:t>
            </a:r>
            <a:r>
              <a:rPr lang="ru-RU" dirty="0"/>
              <a:t> </a:t>
            </a:r>
            <a:r>
              <a:rPr lang="ru-RU" dirty="0" err="1"/>
              <a:t>лучна</a:t>
            </a:r>
            <a:r>
              <a:rPr lang="ru-RU" dirty="0"/>
              <a:t>, </a:t>
            </a:r>
            <a:r>
              <a:rPr lang="ru-RU" dirty="0" err="1"/>
              <a:t>кульбаба</a:t>
            </a:r>
            <a:r>
              <a:rPr lang="ru-RU" dirty="0"/>
              <a:t> </a:t>
            </a:r>
            <a:r>
              <a:rPr lang="ru-RU" dirty="0" err="1"/>
              <a:t>лікарська</a:t>
            </a:r>
            <a:r>
              <a:rPr lang="ru-RU" dirty="0"/>
              <a:t>. На </a:t>
            </a:r>
            <a:r>
              <a:rPr lang="ru-RU" dirty="0" err="1"/>
              <a:t>вологих</a:t>
            </a:r>
            <a:r>
              <a:rPr lang="ru-RU" dirty="0"/>
              <a:t> </a:t>
            </a:r>
            <a:r>
              <a:rPr lang="ru-RU" dirty="0" err="1"/>
              <a:t>місцеположеннях</a:t>
            </a:r>
            <a:r>
              <a:rPr lang="ru-RU" dirty="0"/>
              <a:t> </a:t>
            </a:r>
            <a:r>
              <a:rPr lang="ru-RU" dirty="0" err="1"/>
              <a:t>поширені</a:t>
            </a:r>
            <a:r>
              <a:rPr lang="ru-RU" dirty="0"/>
              <a:t> </a:t>
            </a:r>
            <a:r>
              <a:rPr lang="ru-RU" dirty="0" err="1"/>
              <a:t>осокові</a:t>
            </a:r>
            <a:r>
              <a:rPr lang="ru-RU" dirty="0"/>
              <a:t> й </a:t>
            </a:r>
            <a:r>
              <a:rPr lang="ru-RU" dirty="0" err="1"/>
              <a:t>пухівково-осокові</a:t>
            </a:r>
            <a:r>
              <a:rPr lang="ru-RU" dirty="0"/>
              <a:t> луки, на сухих — </a:t>
            </a:r>
            <a:r>
              <a:rPr lang="ru-RU" dirty="0" err="1"/>
              <a:t>біловусові</a:t>
            </a:r>
            <a:r>
              <a:rPr lang="ru-RU" dirty="0"/>
              <a:t> луки.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496" y="3122120"/>
            <a:ext cx="5163762" cy="342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07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Гірські луки.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Гірські</a:t>
            </a:r>
            <a:r>
              <a:rPr lang="ru-RU" dirty="0"/>
              <a:t> луки в </a:t>
            </a:r>
            <a:r>
              <a:rPr lang="ru-RU" dirty="0" err="1"/>
              <a:t>Українських</a:t>
            </a:r>
            <a:r>
              <a:rPr lang="ru-RU" dirty="0"/>
              <a:t> Карпатах </a:t>
            </a:r>
            <a:r>
              <a:rPr lang="ru-RU" dirty="0" err="1"/>
              <a:t>поширені</a:t>
            </a:r>
            <a:r>
              <a:rPr lang="ru-RU" dirty="0"/>
              <a:t> в </a:t>
            </a:r>
            <a:r>
              <a:rPr lang="ru-RU" dirty="0" err="1"/>
              <a:t>лісовому</a:t>
            </a:r>
            <a:r>
              <a:rPr lang="ru-RU" dirty="0"/>
              <a:t> і </a:t>
            </a:r>
            <a:r>
              <a:rPr lang="ru-RU" dirty="0" err="1"/>
              <a:t>субальпійському</a:t>
            </a:r>
            <a:r>
              <a:rPr lang="ru-RU" dirty="0"/>
              <a:t> поясах. </a:t>
            </a:r>
            <a:r>
              <a:rPr lang="ru-RU" dirty="0" err="1"/>
              <a:t>Дослідники</a:t>
            </a:r>
            <a:r>
              <a:rPr lang="ru-RU" dirty="0"/>
              <a:t> </a:t>
            </a:r>
            <a:r>
              <a:rPr lang="ru-RU" dirty="0" err="1"/>
              <a:t>схиляються</a:t>
            </a:r>
            <a:r>
              <a:rPr lang="ru-RU" dirty="0"/>
              <a:t> до думки про </a:t>
            </a:r>
            <a:r>
              <a:rPr lang="ru-RU" dirty="0" err="1"/>
              <a:t>вторинне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луків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вони </a:t>
            </a:r>
            <a:r>
              <a:rPr lang="ru-RU" dirty="0" err="1"/>
              <a:t>утворилися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зведення</a:t>
            </a:r>
            <a:r>
              <a:rPr lang="ru-RU" dirty="0"/>
              <a:t> </a:t>
            </a:r>
            <a:r>
              <a:rPr lang="ru-RU" dirty="0" err="1"/>
              <a:t>букових</a:t>
            </a:r>
            <a:r>
              <a:rPr lang="ru-RU" dirty="0"/>
              <a:t> і </a:t>
            </a:r>
            <a:r>
              <a:rPr lang="ru-RU" dirty="0" err="1"/>
              <a:t>ялинових</a:t>
            </a:r>
            <a:r>
              <a:rPr lang="ru-RU" dirty="0"/>
              <a:t> </a:t>
            </a:r>
            <a:r>
              <a:rPr lang="ru-RU" dirty="0" err="1"/>
              <a:t>лісів</a:t>
            </a:r>
            <a:r>
              <a:rPr lang="ru-RU" dirty="0"/>
              <a:t>. У </a:t>
            </a:r>
            <a:r>
              <a:rPr lang="ru-RU" dirty="0" err="1"/>
              <a:t>трав'яному</a:t>
            </a:r>
            <a:r>
              <a:rPr lang="ru-RU" dirty="0"/>
              <a:t> </a:t>
            </a:r>
            <a:r>
              <a:rPr lang="ru-RU" dirty="0" err="1"/>
              <a:t>покриві</a:t>
            </a:r>
            <a:r>
              <a:rPr lang="ru-RU" dirty="0"/>
              <a:t> </a:t>
            </a:r>
            <a:r>
              <a:rPr lang="ru-RU" dirty="0" err="1"/>
              <a:t>луків</a:t>
            </a:r>
            <a:r>
              <a:rPr lang="ru-RU" dirty="0"/>
              <a:t> </a:t>
            </a:r>
            <a:r>
              <a:rPr lang="ru-RU" dirty="0" err="1"/>
              <a:t>лісового</a:t>
            </a:r>
            <a:r>
              <a:rPr lang="ru-RU" dirty="0"/>
              <a:t> поясу </a:t>
            </a:r>
            <a:r>
              <a:rPr lang="ru-RU" dirty="0" err="1"/>
              <a:t>переважають</a:t>
            </a:r>
            <a:r>
              <a:rPr lang="ru-RU" dirty="0"/>
              <a:t> луки з </a:t>
            </a:r>
            <a:r>
              <a:rPr lang="ru-RU" dirty="0" err="1"/>
              <a:t>біловусом</a:t>
            </a:r>
            <a:r>
              <a:rPr lang="ru-RU" dirty="0"/>
              <a:t>, </a:t>
            </a:r>
            <a:r>
              <a:rPr lang="ru-RU" dirty="0" err="1"/>
              <a:t>вівсяницею</a:t>
            </a:r>
            <a:r>
              <a:rPr lang="ru-RU" dirty="0"/>
              <a:t> </a:t>
            </a:r>
            <a:r>
              <a:rPr lang="ru-RU" dirty="0" err="1"/>
              <a:t>червоною</a:t>
            </a:r>
            <a:r>
              <a:rPr lang="ru-RU" dirty="0"/>
              <a:t>, </a:t>
            </a:r>
            <a:r>
              <a:rPr lang="ru-RU" dirty="0" err="1"/>
              <a:t>польовицею</a:t>
            </a:r>
            <a:r>
              <a:rPr lang="ru-RU" dirty="0"/>
              <a:t> тонкою, </a:t>
            </a:r>
            <a:r>
              <a:rPr lang="ru-RU" dirty="0" err="1"/>
              <a:t>конюшиною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У </a:t>
            </a:r>
            <a:r>
              <a:rPr lang="ru-RU" dirty="0" err="1"/>
              <a:t>субальпійському</a:t>
            </a:r>
            <a:r>
              <a:rPr lang="ru-RU" dirty="0"/>
              <a:t> </a:t>
            </a:r>
            <a:r>
              <a:rPr lang="ru-RU" dirty="0" err="1"/>
              <a:t>поясі</a:t>
            </a:r>
            <a:r>
              <a:rPr lang="ru-RU" dirty="0"/>
              <a:t> </a:t>
            </a:r>
            <a:r>
              <a:rPr lang="ru-RU" dirty="0" err="1"/>
              <a:t>домінують</a:t>
            </a:r>
            <a:r>
              <a:rPr lang="ru-RU" dirty="0"/>
              <a:t> </a:t>
            </a:r>
            <a:r>
              <a:rPr lang="ru-RU" dirty="0" err="1"/>
              <a:t>густі</a:t>
            </a:r>
            <a:r>
              <a:rPr lang="ru-RU" dirty="0"/>
              <a:t> </a:t>
            </a:r>
            <a:r>
              <a:rPr lang="ru-RU" dirty="0" err="1"/>
              <a:t>біловусникові</a:t>
            </a:r>
            <a:r>
              <a:rPr lang="ru-RU" dirty="0"/>
              <a:t> луки з </a:t>
            </a:r>
            <a:r>
              <a:rPr lang="ru-RU" dirty="0" err="1"/>
              <a:t>моховим</a:t>
            </a:r>
            <a:r>
              <a:rPr lang="ru-RU" dirty="0"/>
              <a:t> </a:t>
            </a:r>
            <a:r>
              <a:rPr lang="ru-RU" dirty="0" err="1"/>
              <a:t>покривом</a:t>
            </a:r>
            <a:r>
              <a:rPr lang="ru-RU" dirty="0"/>
              <a:t>, осокою, </a:t>
            </a:r>
            <a:r>
              <a:rPr lang="ru-RU" dirty="0" err="1"/>
              <a:t>чебрецем</a:t>
            </a:r>
            <a:r>
              <a:rPr lang="ru-RU" dirty="0"/>
              <a:t>. У фрагментарному </a:t>
            </a:r>
            <a:r>
              <a:rPr lang="ru-RU" dirty="0" err="1"/>
              <a:t>альпійському</a:t>
            </a:r>
            <a:r>
              <a:rPr lang="ru-RU" dirty="0"/>
              <a:t> </a:t>
            </a:r>
            <a:r>
              <a:rPr lang="ru-RU" dirty="0" err="1"/>
              <a:t>рослинному</a:t>
            </a:r>
            <a:r>
              <a:rPr lang="ru-RU" dirty="0"/>
              <a:t> </a:t>
            </a:r>
            <a:r>
              <a:rPr lang="ru-RU" dirty="0" err="1"/>
              <a:t>поясі</a:t>
            </a:r>
            <a:r>
              <a:rPr lang="ru-RU" dirty="0"/>
              <a:t> є </a:t>
            </a:r>
            <a:r>
              <a:rPr lang="ru-RU" dirty="0" err="1"/>
              <a:t>ділянки</a:t>
            </a:r>
            <a:r>
              <a:rPr lang="ru-RU" dirty="0"/>
              <a:t> </a:t>
            </a:r>
            <a:r>
              <a:rPr lang="ru-RU" dirty="0" err="1"/>
              <a:t>луків</a:t>
            </a:r>
            <a:r>
              <a:rPr lang="ru-RU" dirty="0"/>
              <a:t> з </a:t>
            </a:r>
            <a:r>
              <a:rPr lang="ru-RU" dirty="0" err="1"/>
              <a:t>альпійськими</a:t>
            </a:r>
            <a:r>
              <a:rPr lang="ru-RU" dirty="0"/>
              <a:t> </a:t>
            </a:r>
            <a:r>
              <a:rPr lang="ru-RU" dirty="0" err="1"/>
              <a:t>рослинами</a:t>
            </a:r>
            <a:r>
              <a:rPr lang="ru-RU" dirty="0"/>
              <a:t> — осоками </a:t>
            </a:r>
            <a:r>
              <a:rPr lang="ru-RU" dirty="0" err="1"/>
              <a:t>вічнозеленою</a:t>
            </a:r>
            <a:r>
              <a:rPr lang="ru-RU" dirty="0"/>
              <a:t> і </a:t>
            </a:r>
            <a:r>
              <a:rPr lang="ru-RU" dirty="0" err="1"/>
              <a:t>зігнутою</a:t>
            </a:r>
            <a:r>
              <a:rPr lang="ru-RU" dirty="0"/>
              <a:t>, ситником </a:t>
            </a:r>
            <a:r>
              <a:rPr lang="ru-RU" dirty="0" err="1"/>
              <a:t>трироздільним</a:t>
            </a:r>
            <a:r>
              <a:rPr lang="ru-RU" dirty="0"/>
              <a:t>, </a:t>
            </a:r>
            <a:r>
              <a:rPr lang="ru-RU" dirty="0" err="1"/>
              <a:t>вівсяницею</a:t>
            </a:r>
            <a:r>
              <a:rPr lang="ru-RU" dirty="0"/>
              <a:t> </a:t>
            </a:r>
            <a:r>
              <a:rPr lang="ru-RU" dirty="0" err="1"/>
              <a:t>приземленою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3474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682"/>
          </a:xfrm>
        </p:spPr>
      </p:pic>
      <p:sp>
        <p:nvSpPr>
          <p:cNvPr id="5" name="Прямоугольник 4"/>
          <p:cNvSpPr/>
          <p:nvPr/>
        </p:nvSpPr>
        <p:spPr>
          <a:xfrm>
            <a:off x="914400" y="2540000"/>
            <a:ext cx="1075666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Дякую</a:t>
            </a:r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за </a:t>
            </a:r>
            <a:r>
              <a:rPr lang="ru-RU" sz="9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увагу</a:t>
            </a:r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3521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Рослинність України.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4" y="2160589"/>
            <a:ext cx="8784718" cy="4697411"/>
          </a:xfrm>
        </p:spPr>
        <p:txBody>
          <a:bodyPr>
            <a:normAutofit/>
          </a:bodyPr>
          <a:lstStyle/>
          <a:p>
            <a:r>
              <a:rPr lang="ru-RU" sz="2000" dirty="0" err="1"/>
              <a:t>Історія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території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, </a:t>
            </a:r>
            <a:r>
              <a:rPr lang="ru-RU" sz="2000" dirty="0" err="1"/>
              <a:t>різноманітність</a:t>
            </a:r>
            <a:r>
              <a:rPr lang="ru-RU" sz="2000" dirty="0"/>
              <a:t> геолого-</a:t>
            </a:r>
            <a:r>
              <a:rPr lang="ru-RU" sz="2000" dirty="0" err="1"/>
              <a:t>геоморфологічних</a:t>
            </a:r>
            <a:r>
              <a:rPr lang="ru-RU" sz="2000" dirty="0"/>
              <a:t>, </a:t>
            </a:r>
            <a:r>
              <a:rPr lang="ru-RU" sz="2000" dirty="0" err="1"/>
              <a:t>гідрокліматичних</a:t>
            </a:r>
            <a:r>
              <a:rPr lang="ru-RU" sz="2000" dirty="0"/>
              <a:t> і </a:t>
            </a:r>
            <a:r>
              <a:rPr lang="ru-RU" sz="2000" dirty="0" err="1"/>
              <a:t>ґрунтових</a:t>
            </a:r>
            <a:r>
              <a:rPr lang="ru-RU" sz="2000" dirty="0"/>
              <a:t> умов </a:t>
            </a:r>
            <a:r>
              <a:rPr lang="ru-RU" sz="2000" dirty="0" err="1"/>
              <a:t>зумовили</a:t>
            </a:r>
            <a:r>
              <a:rPr lang="ru-RU" sz="2000" dirty="0"/>
              <a:t> </a:t>
            </a:r>
            <a:r>
              <a:rPr lang="ru-RU" sz="2000" dirty="0" err="1"/>
              <a:t>багатство</a:t>
            </a:r>
            <a:r>
              <a:rPr lang="ru-RU" sz="2000" dirty="0"/>
              <a:t> </a:t>
            </a:r>
            <a:r>
              <a:rPr lang="ru-RU" sz="2000" dirty="0" err="1"/>
              <a:t>флори</a:t>
            </a:r>
            <a:r>
              <a:rPr lang="ru-RU" sz="2000" dirty="0"/>
              <a:t> </a:t>
            </a:r>
            <a:r>
              <a:rPr lang="ru-RU" sz="2000" dirty="0" err="1"/>
              <a:t>вищих</a:t>
            </a:r>
            <a:r>
              <a:rPr lang="ru-RU" sz="2000" dirty="0"/>
              <a:t> і </a:t>
            </a:r>
            <a:r>
              <a:rPr lang="ru-RU" sz="2000" dirty="0" err="1"/>
              <a:t>нижчих</a:t>
            </a:r>
            <a:r>
              <a:rPr lang="ru-RU" sz="2000" dirty="0"/>
              <a:t> </a:t>
            </a:r>
            <a:r>
              <a:rPr lang="ru-RU" sz="2000" dirty="0" err="1"/>
              <a:t>рослин</a:t>
            </a:r>
            <a:r>
              <a:rPr lang="ru-RU" sz="2000" dirty="0"/>
              <a:t>, яка </a:t>
            </a:r>
            <a:r>
              <a:rPr lang="ru-RU" sz="2000" dirty="0" err="1"/>
              <a:t>налічує</a:t>
            </a:r>
            <a:r>
              <a:rPr lang="ru-RU" sz="2000" dirty="0"/>
              <a:t> </a:t>
            </a:r>
            <a:r>
              <a:rPr lang="ru-RU" sz="2000" dirty="0" err="1"/>
              <a:t>більше</a:t>
            </a:r>
            <a:r>
              <a:rPr lang="ru-RU" sz="2000" dirty="0"/>
              <a:t> 25000 </a:t>
            </a:r>
            <a:r>
              <a:rPr lang="ru-RU" sz="2000" dirty="0" err="1"/>
              <a:t>видів</a:t>
            </a:r>
            <a:r>
              <a:rPr lang="ru-RU" sz="2000" dirty="0"/>
              <a:t>. З них </a:t>
            </a:r>
            <a:r>
              <a:rPr lang="ru-RU" sz="2000" dirty="0" err="1"/>
              <a:t>судинних</a:t>
            </a:r>
            <a:r>
              <a:rPr lang="ru-RU" sz="2000" dirty="0"/>
              <a:t> </a:t>
            </a:r>
            <a:r>
              <a:rPr lang="ru-RU" sz="2000" dirty="0" err="1"/>
              <a:t>рослин</a:t>
            </a:r>
            <a:r>
              <a:rPr lang="ru-RU" sz="2000" dirty="0"/>
              <a:t> — </a:t>
            </a:r>
            <a:r>
              <a:rPr lang="ru-RU" sz="2000" dirty="0" err="1"/>
              <a:t>більше</a:t>
            </a:r>
            <a:r>
              <a:rPr lang="ru-RU" sz="2000" dirty="0"/>
              <a:t> 4500, </a:t>
            </a:r>
            <a:r>
              <a:rPr lang="ru-RU" sz="2000" dirty="0" err="1"/>
              <a:t>водоростей</a:t>
            </a:r>
            <a:r>
              <a:rPr lang="ru-RU" sz="2000" dirty="0"/>
              <a:t> — </a:t>
            </a:r>
            <a:r>
              <a:rPr lang="ru-RU" sz="2000" dirty="0" err="1"/>
              <a:t>близько</a:t>
            </a:r>
            <a:r>
              <a:rPr lang="ru-RU" sz="2000" dirty="0"/>
              <a:t> 4000, </a:t>
            </a:r>
            <a:r>
              <a:rPr lang="ru-RU" sz="2000" dirty="0" err="1"/>
              <a:t>грибів</a:t>
            </a:r>
            <a:r>
              <a:rPr lang="ru-RU" sz="2000" dirty="0"/>
              <a:t> і </a:t>
            </a:r>
            <a:r>
              <a:rPr lang="ru-RU" sz="2000" dirty="0" err="1"/>
              <a:t>слизовиків</a:t>
            </a:r>
            <a:r>
              <a:rPr lang="ru-RU" sz="2000" dirty="0"/>
              <a:t> — </a:t>
            </a:r>
            <a:r>
              <a:rPr lang="ru-RU" sz="2000" dirty="0" err="1"/>
              <a:t>більше</a:t>
            </a:r>
            <a:r>
              <a:rPr lang="ru-RU" sz="2000" dirty="0"/>
              <a:t> 15 000, </a:t>
            </a:r>
            <a:r>
              <a:rPr lang="ru-RU" sz="2000" dirty="0" err="1"/>
              <a:t>лишайників</a:t>
            </a:r>
            <a:r>
              <a:rPr lang="ru-RU" sz="2000" dirty="0"/>
              <a:t> — </a:t>
            </a:r>
            <a:r>
              <a:rPr lang="ru-RU" sz="2000" dirty="0" err="1"/>
              <a:t>понад</a:t>
            </a:r>
            <a:r>
              <a:rPr lang="ru-RU" sz="2000" dirty="0"/>
              <a:t> 1000, </a:t>
            </a:r>
            <a:r>
              <a:rPr lang="ru-RU" sz="2000" dirty="0" err="1"/>
              <a:t>мохоподібних</a:t>
            </a:r>
            <a:r>
              <a:rPr lang="ru-RU" sz="2000" dirty="0"/>
              <a:t> — </a:t>
            </a:r>
            <a:r>
              <a:rPr lang="ru-RU" sz="2000" dirty="0" err="1"/>
              <a:t>близько</a:t>
            </a:r>
            <a:r>
              <a:rPr lang="ru-RU" sz="2000" dirty="0"/>
              <a:t> 800 </a:t>
            </a:r>
            <a:r>
              <a:rPr lang="ru-RU" sz="2000" dirty="0" err="1"/>
              <a:t>видів</a:t>
            </a:r>
            <a:r>
              <a:rPr lang="ru-RU" sz="2000" dirty="0"/>
              <a:t>. </a:t>
            </a:r>
            <a:r>
              <a:rPr lang="ru-RU" sz="2000" dirty="0" err="1"/>
              <a:t>Природна</a:t>
            </a:r>
            <a:r>
              <a:rPr lang="ru-RU" sz="2000" dirty="0"/>
              <a:t> </a:t>
            </a:r>
            <a:r>
              <a:rPr lang="ru-RU" sz="2000" dirty="0" err="1"/>
              <a:t>рослинність</a:t>
            </a:r>
            <a:r>
              <a:rPr lang="ru-RU" sz="2000" dirty="0"/>
              <a:t> </a:t>
            </a:r>
            <a:r>
              <a:rPr lang="ru-RU" sz="2000" dirty="0" err="1"/>
              <a:t>поширена</a:t>
            </a:r>
            <a:r>
              <a:rPr lang="ru-RU" sz="2000" dirty="0"/>
              <a:t> </a:t>
            </a:r>
            <a:r>
              <a:rPr lang="ru-RU" sz="2000" dirty="0" err="1"/>
              <a:t>нині</a:t>
            </a:r>
            <a:r>
              <a:rPr lang="ru-RU" sz="2000" dirty="0"/>
              <a:t> на 19 млн га. У </a:t>
            </a:r>
            <a:r>
              <a:rPr lang="ru-RU" sz="2000" dirty="0" err="1"/>
              <a:t>сучасному</a:t>
            </a:r>
            <a:r>
              <a:rPr lang="ru-RU" sz="2000" dirty="0"/>
              <a:t> </a:t>
            </a:r>
            <a:r>
              <a:rPr lang="ru-RU" sz="2000" dirty="0" err="1"/>
              <a:t>рослинному</a:t>
            </a:r>
            <a:r>
              <a:rPr lang="ru-RU" sz="2000" dirty="0"/>
              <a:t> </a:t>
            </a:r>
            <a:r>
              <a:rPr lang="ru-RU" sz="2000" dirty="0" err="1"/>
              <a:t>покриві</a:t>
            </a:r>
            <a:r>
              <a:rPr lang="ru-RU" sz="2000" dirty="0"/>
              <a:t> </a:t>
            </a:r>
            <a:r>
              <a:rPr lang="ru-RU" sz="2000" dirty="0" err="1"/>
              <a:t>налічується</a:t>
            </a:r>
            <a:r>
              <a:rPr lang="ru-RU" sz="2000" dirty="0"/>
              <a:t> </a:t>
            </a:r>
            <a:r>
              <a:rPr lang="ru-RU" sz="2000" dirty="0" err="1"/>
              <a:t>більше</a:t>
            </a:r>
            <a:r>
              <a:rPr lang="ru-RU" sz="2000" dirty="0"/>
              <a:t> 40 </a:t>
            </a:r>
            <a:r>
              <a:rPr lang="ru-RU" sz="2000" dirty="0" err="1"/>
              <a:t>культурних</a:t>
            </a:r>
            <a:r>
              <a:rPr lang="ru-RU" sz="2000" dirty="0"/>
              <a:t> </a:t>
            </a:r>
            <a:r>
              <a:rPr lang="ru-RU" sz="2000" dirty="0" err="1"/>
              <a:t>видів</a:t>
            </a:r>
            <a:r>
              <a:rPr lang="ru-RU" sz="2000" dirty="0"/>
              <a:t>. </a:t>
            </a:r>
            <a:r>
              <a:rPr lang="ru-RU" sz="2000" dirty="0" err="1"/>
              <a:t>Рослинними</a:t>
            </a:r>
            <a:r>
              <a:rPr lang="ru-RU" sz="2000" dirty="0"/>
              <a:t> </a:t>
            </a:r>
            <a:r>
              <a:rPr lang="ru-RU" sz="2000" dirty="0" err="1"/>
              <a:t>формаціями</a:t>
            </a:r>
            <a:r>
              <a:rPr lang="ru-RU" sz="2000" dirty="0"/>
              <a:t> в </a:t>
            </a:r>
            <a:r>
              <a:rPr lang="ru-RU" sz="2000" dirty="0" err="1"/>
              <a:t>Україні</a:t>
            </a:r>
            <a:r>
              <a:rPr lang="ru-RU" sz="2000" dirty="0"/>
              <a:t> є </a:t>
            </a:r>
            <a:r>
              <a:rPr lang="ru-RU" sz="2000" dirty="0" err="1"/>
              <a:t>ліси</a:t>
            </a:r>
            <a:r>
              <a:rPr lang="ru-RU" sz="2000" dirty="0"/>
              <a:t>, степи, луки, болота. У </a:t>
            </a:r>
            <a:r>
              <a:rPr lang="ru-RU" sz="2000" dirty="0" err="1"/>
              <a:t>річках</a:t>
            </a:r>
            <a:r>
              <a:rPr lang="ru-RU" sz="2000" dirty="0"/>
              <a:t>, озерах та морях </a:t>
            </a:r>
            <a:r>
              <a:rPr lang="ru-RU" sz="2000" dirty="0" err="1"/>
              <a:t>розвинулась</a:t>
            </a:r>
            <a:r>
              <a:rPr lang="ru-RU" sz="2000" dirty="0"/>
              <a:t> </a:t>
            </a:r>
            <a:r>
              <a:rPr lang="ru-RU" sz="2000" dirty="0" err="1"/>
              <a:t>водна</a:t>
            </a:r>
            <a:r>
              <a:rPr lang="ru-RU" sz="2000" dirty="0"/>
              <a:t> </a:t>
            </a:r>
            <a:r>
              <a:rPr lang="ru-RU" sz="2000" dirty="0" err="1"/>
              <a:t>рослинність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34937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57200"/>
            <a:ext cx="8596668" cy="1320800"/>
          </a:xfrm>
        </p:spPr>
        <p:txBody>
          <a:bodyPr/>
          <a:lstStyle/>
          <a:p>
            <a:r>
              <a:rPr lang="uk-UA" dirty="0" smtClean="0"/>
              <a:t>Ліси.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20800"/>
            <a:ext cx="8596668" cy="5334000"/>
          </a:xfrm>
        </p:spPr>
        <p:txBody>
          <a:bodyPr>
            <a:noAutofit/>
          </a:bodyPr>
          <a:lstStyle/>
          <a:p>
            <a:r>
              <a:rPr lang="ru-RU" sz="1400" dirty="0" err="1" smtClean="0"/>
              <a:t>Найбільша</a:t>
            </a:r>
            <a:r>
              <a:rPr lang="ru-RU" sz="1400" dirty="0" smtClean="0"/>
              <a:t> </a:t>
            </a:r>
            <a:r>
              <a:rPr lang="ru-RU" sz="1400" dirty="0" err="1"/>
              <a:t>лісистість</a:t>
            </a:r>
            <a:r>
              <a:rPr lang="ru-RU" sz="1400" dirty="0"/>
              <a:t> в </a:t>
            </a:r>
            <a:r>
              <a:rPr lang="ru-RU" sz="1400" dirty="0" err="1"/>
              <a:t>Українських</a:t>
            </a:r>
            <a:r>
              <a:rPr lang="ru-RU" sz="1400" dirty="0"/>
              <a:t> Карпатах (39 %), </a:t>
            </a:r>
            <a:r>
              <a:rPr lang="ru-RU" sz="1400" dirty="0" err="1"/>
              <a:t>Кримських</a:t>
            </a:r>
            <a:r>
              <a:rPr lang="ru-RU" sz="1400" dirty="0"/>
              <a:t> горах (</a:t>
            </a:r>
            <a:r>
              <a:rPr lang="ru-RU" sz="1400" dirty="0" err="1"/>
              <a:t>близько</a:t>
            </a:r>
            <a:r>
              <a:rPr lang="ru-RU" sz="1400" dirty="0"/>
              <a:t> 36 %), у </a:t>
            </a:r>
            <a:r>
              <a:rPr lang="ru-RU" sz="1400" dirty="0" err="1"/>
              <a:t>зоні</a:t>
            </a:r>
            <a:r>
              <a:rPr lang="ru-RU" sz="1400" dirty="0"/>
              <a:t> </a:t>
            </a:r>
            <a:r>
              <a:rPr lang="ru-RU" sz="1400" dirty="0" err="1"/>
              <a:t>мішаних</a:t>
            </a:r>
            <a:r>
              <a:rPr lang="ru-RU" sz="1400" dirty="0"/>
              <a:t> </a:t>
            </a:r>
            <a:r>
              <a:rPr lang="ru-RU" sz="1400" dirty="0" err="1"/>
              <a:t>лісів</a:t>
            </a:r>
            <a:r>
              <a:rPr lang="ru-RU" sz="1400" dirty="0"/>
              <a:t> (26 %). </a:t>
            </a:r>
            <a:r>
              <a:rPr lang="ru-RU" sz="1400" dirty="0" err="1"/>
              <a:t>Середня</a:t>
            </a:r>
            <a:r>
              <a:rPr lang="ru-RU" sz="1400" dirty="0"/>
              <a:t> </a:t>
            </a:r>
            <a:r>
              <a:rPr lang="ru-RU" sz="1400" dirty="0" err="1"/>
              <a:t>лісистість</a:t>
            </a:r>
            <a:r>
              <a:rPr lang="ru-RU" sz="1400" dirty="0"/>
              <a:t> </a:t>
            </a:r>
            <a:r>
              <a:rPr lang="ru-RU" sz="1400" dirty="0" err="1"/>
              <a:t>лісостепової</a:t>
            </a:r>
            <a:r>
              <a:rPr lang="ru-RU" sz="1400" dirty="0"/>
              <a:t> </a:t>
            </a:r>
            <a:r>
              <a:rPr lang="ru-RU" sz="1400" dirty="0" err="1"/>
              <a:t>зони</a:t>
            </a:r>
            <a:r>
              <a:rPr lang="ru-RU" sz="1400" dirty="0"/>
              <a:t> — 13 %. У </a:t>
            </a:r>
            <a:r>
              <a:rPr lang="ru-RU" sz="1400" dirty="0" err="1"/>
              <a:t>степовій</a:t>
            </a:r>
            <a:r>
              <a:rPr lang="ru-RU" sz="1400" dirty="0"/>
              <a:t> </a:t>
            </a:r>
            <a:r>
              <a:rPr lang="ru-RU" sz="1400" dirty="0" err="1"/>
              <a:t>зоні</a:t>
            </a:r>
            <a:r>
              <a:rPr lang="ru-RU" sz="1400" dirty="0"/>
              <a:t> </a:t>
            </a:r>
            <a:r>
              <a:rPr lang="ru-RU" sz="1400" dirty="0" err="1"/>
              <a:t>ліси</a:t>
            </a:r>
            <a:r>
              <a:rPr lang="ru-RU" sz="1400" dirty="0"/>
              <a:t> </a:t>
            </a:r>
            <a:r>
              <a:rPr lang="ru-RU" sz="1400" dirty="0" err="1"/>
              <a:t>займають</a:t>
            </a:r>
            <a:r>
              <a:rPr lang="ru-RU" sz="1400" dirty="0"/>
              <a:t> </a:t>
            </a:r>
            <a:r>
              <a:rPr lang="ru-RU" sz="1400" dirty="0" err="1"/>
              <a:t>близько</a:t>
            </a:r>
            <a:r>
              <a:rPr lang="ru-RU" sz="1400" dirty="0"/>
              <a:t> 5%. У </a:t>
            </a:r>
            <a:r>
              <a:rPr lang="ru-RU" sz="1400" dirty="0" err="1"/>
              <a:t>лісах</a:t>
            </a:r>
            <a:r>
              <a:rPr lang="ru-RU" sz="1400" dirty="0"/>
              <a:t> </a:t>
            </a:r>
            <a:r>
              <a:rPr lang="ru-RU" sz="1400" dirty="0" err="1"/>
              <a:t>України</a:t>
            </a:r>
            <a:r>
              <a:rPr lang="ru-RU" sz="1400" dirty="0"/>
              <a:t> </a:t>
            </a:r>
            <a:r>
              <a:rPr lang="ru-RU" sz="1400" dirty="0" err="1"/>
              <a:t>налічується</a:t>
            </a:r>
            <a:r>
              <a:rPr lang="ru-RU" sz="1400" dirty="0"/>
              <a:t> до 200 </a:t>
            </a:r>
            <a:r>
              <a:rPr lang="ru-RU" sz="1400" dirty="0" err="1"/>
              <a:t>деревних</a:t>
            </a:r>
            <a:r>
              <a:rPr lang="ru-RU" sz="1400" dirty="0"/>
              <a:t> </a:t>
            </a:r>
            <a:r>
              <a:rPr lang="ru-RU" sz="1400" dirty="0" err="1"/>
              <a:t>порід</a:t>
            </a:r>
            <a:r>
              <a:rPr lang="ru-RU" sz="1400" dirty="0"/>
              <a:t> і </a:t>
            </a:r>
            <a:r>
              <a:rPr lang="ru-RU" sz="1400" dirty="0" err="1"/>
              <a:t>чагарників</a:t>
            </a:r>
            <a:r>
              <a:rPr lang="ru-RU" sz="1400" dirty="0"/>
              <a:t>. </a:t>
            </a:r>
            <a:r>
              <a:rPr lang="ru-RU" sz="1400" dirty="0" err="1"/>
              <a:t>Основні</a:t>
            </a:r>
            <a:r>
              <a:rPr lang="ru-RU" sz="1400" dirty="0"/>
              <a:t> породи — сосна, </a:t>
            </a:r>
            <a:r>
              <a:rPr lang="ru-RU" sz="1400" dirty="0" err="1"/>
              <a:t>ялина</a:t>
            </a:r>
            <a:r>
              <a:rPr lang="ru-RU" sz="1400" dirty="0"/>
              <a:t>, </a:t>
            </a:r>
            <a:r>
              <a:rPr lang="ru-RU" sz="1400" dirty="0" err="1"/>
              <a:t>смерека</a:t>
            </a:r>
            <a:r>
              <a:rPr lang="ru-RU" sz="1400" dirty="0"/>
              <a:t>, </a:t>
            </a:r>
            <a:r>
              <a:rPr lang="ru-RU" sz="1400" dirty="0" err="1"/>
              <a:t>модрина</a:t>
            </a:r>
            <a:r>
              <a:rPr lang="ru-RU" sz="1400" dirty="0"/>
              <a:t>, бук, дуб, граб, </a:t>
            </a:r>
            <a:r>
              <a:rPr lang="ru-RU" sz="1400" dirty="0" err="1"/>
              <a:t>ільм</a:t>
            </a:r>
            <a:r>
              <a:rPr lang="ru-RU" sz="1400" dirty="0"/>
              <a:t>, липа, ясен, клен, береза, тополя, </a:t>
            </a:r>
            <a:r>
              <a:rPr lang="ru-RU" sz="1400" dirty="0" err="1"/>
              <a:t>вільха</a:t>
            </a:r>
            <a:r>
              <a:rPr lang="ru-RU" sz="1400" dirty="0"/>
              <a:t>.</a:t>
            </a:r>
          </a:p>
          <a:p>
            <a:r>
              <a:rPr lang="ru-RU" sz="1400" dirty="0"/>
              <a:t>У межах </a:t>
            </a:r>
            <a:r>
              <a:rPr lang="ru-RU" sz="1400" dirty="0" err="1"/>
              <a:t>України</a:t>
            </a:r>
            <a:r>
              <a:rPr lang="ru-RU" sz="1400" dirty="0"/>
              <a:t> </a:t>
            </a:r>
            <a:r>
              <a:rPr lang="ru-RU" sz="1400" dirty="0" err="1"/>
              <a:t>ростуть</a:t>
            </a:r>
            <a:r>
              <a:rPr lang="ru-RU" sz="1400" dirty="0"/>
              <a:t> </a:t>
            </a:r>
            <a:r>
              <a:rPr lang="ru-RU" sz="1400" dirty="0" err="1"/>
              <a:t>такі</a:t>
            </a:r>
            <a:r>
              <a:rPr lang="ru-RU" sz="1400" dirty="0"/>
              <a:t> </a:t>
            </a:r>
            <a:r>
              <a:rPr lang="ru-RU" sz="1400" dirty="0" err="1"/>
              <a:t>види</a:t>
            </a:r>
            <a:r>
              <a:rPr lang="ru-RU" sz="1400" dirty="0"/>
              <a:t> сосни: </a:t>
            </a:r>
            <a:r>
              <a:rPr lang="ru-RU" sz="1400" dirty="0" err="1"/>
              <a:t>звичайна</a:t>
            </a:r>
            <a:r>
              <a:rPr lang="ru-RU" sz="1400" dirty="0"/>
              <a:t>, </a:t>
            </a:r>
            <a:r>
              <a:rPr lang="ru-RU" sz="1400" dirty="0" err="1"/>
              <a:t>кримська</a:t>
            </a:r>
            <a:r>
              <a:rPr lang="ru-RU" sz="1400" dirty="0"/>
              <a:t>, Станкевича, </a:t>
            </a:r>
            <a:r>
              <a:rPr lang="ru-RU" sz="1400" dirty="0" err="1"/>
              <a:t>гірська</a:t>
            </a:r>
            <a:r>
              <a:rPr lang="ru-RU" sz="1400" dirty="0"/>
              <a:t>. </a:t>
            </a:r>
            <a:r>
              <a:rPr lang="ru-RU" sz="1400" dirty="0" err="1"/>
              <a:t>Найбільш</a:t>
            </a:r>
            <a:r>
              <a:rPr lang="ru-RU" sz="1400" dirty="0"/>
              <a:t> </a:t>
            </a:r>
            <a:r>
              <a:rPr lang="ru-RU" sz="1400" dirty="0" err="1"/>
              <a:t>поширеною</a:t>
            </a:r>
            <a:r>
              <a:rPr lang="ru-RU" sz="1400" dirty="0"/>
              <a:t> є сосна </a:t>
            </a:r>
            <a:r>
              <a:rPr lang="ru-RU" sz="1400" dirty="0" err="1"/>
              <a:t>звичайна</a:t>
            </a:r>
            <a:r>
              <a:rPr lang="ru-RU" sz="1400" dirty="0"/>
              <a:t>, яка становить </a:t>
            </a:r>
            <a:r>
              <a:rPr lang="ru-RU" sz="1400" dirty="0" err="1"/>
              <a:t>головну</a:t>
            </a:r>
            <a:r>
              <a:rPr lang="ru-RU" sz="1400" dirty="0"/>
              <a:t> </a:t>
            </a:r>
            <a:r>
              <a:rPr lang="ru-RU" sz="1400" dirty="0" err="1"/>
              <a:t>лісоутворюючу</a:t>
            </a:r>
            <a:r>
              <a:rPr lang="ru-RU" sz="1400" dirty="0"/>
              <a:t> породу в </a:t>
            </a:r>
            <a:r>
              <a:rPr lang="ru-RU" sz="1400" dirty="0" err="1"/>
              <a:t>зоні</a:t>
            </a:r>
            <a:r>
              <a:rPr lang="ru-RU" sz="1400" dirty="0"/>
              <a:t> </a:t>
            </a:r>
            <a:r>
              <a:rPr lang="ru-RU" sz="1400" dirty="0" err="1"/>
              <a:t>мішаних</a:t>
            </a:r>
            <a:r>
              <a:rPr lang="ru-RU" sz="1400" dirty="0"/>
              <a:t> </a:t>
            </a:r>
            <a:r>
              <a:rPr lang="ru-RU" sz="1400" dirty="0" err="1"/>
              <a:t>лісів</a:t>
            </a:r>
            <a:r>
              <a:rPr lang="ru-RU" sz="1400" dirty="0"/>
              <a:t> і на </a:t>
            </a:r>
            <a:r>
              <a:rPr lang="ru-RU" sz="1400" dirty="0" err="1"/>
              <a:t>піщаних</a:t>
            </a:r>
            <a:r>
              <a:rPr lang="ru-RU" sz="1400" dirty="0"/>
              <a:t> </a:t>
            </a:r>
            <a:r>
              <a:rPr lang="ru-RU" sz="1400" dirty="0" err="1"/>
              <a:t>терасах</a:t>
            </a:r>
            <a:r>
              <a:rPr lang="ru-RU" sz="1400" dirty="0"/>
              <a:t> у </a:t>
            </a:r>
            <a:r>
              <a:rPr lang="ru-RU" sz="1400" dirty="0" err="1"/>
              <a:t>лісостепу</a:t>
            </a:r>
            <a:r>
              <a:rPr lang="ru-RU" sz="1400" dirty="0"/>
              <a:t> і </a:t>
            </a:r>
            <a:r>
              <a:rPr lang="ru-RU" sz="1400" dirty="0" err="1"/>
              <a:t>частково</a:t>
            </a:r>
            <a:r>
              <a:rPr lang="ru-RU" sz="1400" dirty="0"/>
              <a:t> степу. </a:t>
            </a:r>
            <a:endParaRPr lang="ru-RU" sz="1400" dirty="0" smtClean="0"/>
          </a:p>
          <a:p>
            <a:r>
              <a:rPr lang="ru-RU" sz="1400" dirty="0" err="1" smtClean="0"/>
              <a:t>Обмежене</a:t>
            </a:r>
            <a:r>
              <a:rPr lang="ru-RU" sz="1400" dirty="0" smtClean="0"/>
              <a:t> </a:t>
            </a:r>
            <a:r>
              <a:rPr lang="ru-RU" sz="1400" dirty="0" err="1"/>
              <a:t>поширення</a:t>
            </a:r>
            <a:r>
              <a:rPr lang="ru-RU" sz="1400" dirty="0"/>
              <a:t> в </a:t>
            </a:r>
            <a:r>
              <a:rPr lang="ru-RU" sz="1400" dirty="0" err="1"/>
              <a:t>Україні</a:t>
            </a:r>
            <a:r>
              <a:rPr lang="ru-RU" sz="1400" dirty="0"/>
              <a:t> </a:t>
            </a:r>
            <a:r>
              <a:rPr lang="ru-RU" sz="1400" dirty="0" err="1"/>
              <a:t>мають</a:t>
            </a:r>
            <a:r>
              <a:rPr lang="ru-RU" sz="1400" dirty="0"/>
              <a:t> </a:t>
            </a:r>
            <a:r>
              <a:rPr lang="ru-RU" sz="1400" dirty="0" err="1"/>
              <a:t>ялинові</a:t>
            </a:r>
            <a:r>
              <a:rPr lang="ru-RU" sz="1400" dirty="0"/>
              <a:t> </a:t>
            </a:r>
            <a:r>
              <a:rPr lang="ru-RU" sz="1400" dirty="0" err="1"/>
              <a:t>ліси</a:t>
            </a:r>
            <a:r>
              <a:rPr lang="ru-RU" sz="1400" dirty="0"/>
              <a:t>. У </a:t>
            </a:r>
            <a:r>
              <a:rPr lang="ru-RU" sz="1400" dirty="0" err="1"/>
              <a:t>лісах</a:t>
            </a:r>
            <a:r>
              <a:rPr lang="ru-RU" sz="1400" dirty="0"/>
              <a:t> </a:t>
            </a:r>
            <a:r>
              <a:rPr lang="ru-RU" sz="1400" dirty="0" err="1"/>
              <a:t>ростуть</a:t>
            </a:r>
            <a:r>
              <a:rPr lang="ru-RU" sz="1400" dirty="0"/>
              <a:t> два </a:t>
            </a:r>
            <a:r>
              <a:rPr lang="ru-RU" sz="1400" dirty="0" err="1"/>
              <a:t>види</a:t>
            </a:r>
            <a:r>
              <a:rPr lang="ru-RU" sz="1400" dirty="0"/>
              <a:t> </a:t>
            </a:r>
            <a:r>
              <a:rPr lang="ru-RU" sz="1400" dirty="0" err="1"/>
              <a:t>ялини</a:t>
            </a:r>
            <a:r>
              <a:rPr lang="ru-RU" sz="1400" dirty="0"/>
              <a:t>: </a:t>
            </a:r>
            <a:r>
              <a:rPr lang="ru-RU" sz="1400" dirty="0" err="1"/>
              <a:t>звичайна</a:t>
            </a:r>
            <a:r>
              <a:rPr lang="ru-RU" sz="1400" dirty="0"/>
              <a:t> (</a:t>
            </a:r>
            <a:r>
              <a:rPr lang="ru-RU" sz="1400" dirty="0" err="1"/>
              <a:t>європейська</a:t>
            </a:r>
            <a:r>
              <a:rPr lang="ru-RU" sz="1400" dirty="0"/>
              <a:t>) і </a:t>
            </a:r>
            <a:r>
              <a:rPr lang="ru-RU" sz="1400" dirty="0" err="1"/>
              <a:t>гірська</a:t>
            </a:r>
            <a:r>
              <a:rPr lang="ru-RU" sz="1400" dirty="0"/>
              <a:t>. </a:t>
            </a:r>
            <a:r>
              <a:rPr lang="ru-RU" sz="1400" dirty="0" err="1"/>
              <a:t>Найбільші</a:t>
            </a:r>
            <a:r>
              <a:rPr lang="ru-RU" sz="1400" dirty="0"/>
              <a:t> </a:t>
            </a:r>
            <a:r>
              <a:rPr lang="ru-RU" sz="1400" dirty="0" err="1"/>
              <a:t>площі</a:t>
            </a:r>
            <a:r>
              <a:rPr lang="ru-RU" sz="1400" dirty="0"/>
              <a:t> </a:t>
            </a:r>
            <a:r>
              <a:rPr lang="ru-RU" sz="1400" dirty="0" err="1"/>
              <a:t>ялина</a:t>
            </a:r>
            <a:r>
              <a:rPr lang="ru-RU" sz="1400" dirty="0"/>
              <a:t> </a:t>
            </a:r>
            <a:r>
              <a:rPr lang="ru-RU" sz="1400" dirty="0" err="1"/>
              <a:t>європейська</a:t>
            </a:r>
            <a:r>
              <a:rPr lang="ru-RU" sz="1400" dirty="0"/>
              <a:t> </a:t>
            </a:r>
            <a:r>
              <a:rPr lang="ru-RU" sz="1400" dirty="0" err="1"/>
              <a:t>займає</a:t>
            </a:r>
            <a:r>
              <a:rPr lang="ru-RU" sz="1400" dirty="0"/>
              <a:t> в </a:t>
            </a:r>
            <a:r>
              <a:rPr lang="ru-RU" sz="1400" dirty="0" err="1"/>
              <a:t>Українських</a:t>
            </a:r>
            <a:r>
              <a:rPr lang="ru-RU" sz="1400" dirty="0"/>
              <a:t> Карпатах, де </a:t>
            </a:r>
            <a:r>
              <a:rPr lang="ru-RU" sz="1400" dirty="0" err="1"/>
              <a:t>темнохвойні</a:t>
            </a:r>
            <a:r>
              <a:rPr lang="ru-RU" sz="1400" dirty="0"/>
              <a:t> </a:t>
            </a:r>
            <a:r>
              <a:rPr lang="ru-RU" sz="1400" dirty="0" err="1"/>
              <a:t>ліси</a:t>
            </a:r>
            <a:r>
              <a:rPr lang="ru-RU" sz="1400" dirty="0"/>
              <a:t> </a:t>
            </a:r>
            <a:r>
              <a:rPr lang="ru-RU" sz="1400" dirty="0" err="1"/>
              <a:t>охоплюють</a:t>
            </a:r>
            <a:r>
              <a:rPr lang="ru-RU" sz="1400" dirty="0"/>
              <a:t> </a:t>
            </a:r>
            <a:r>
              <a:rPr lang="ru-RU" sz="1400" dirty="0" err="1"/>
              <a:t>майже</a:t>
            </a:r>
            <a:r>
              <a:rPr lang="ru-RU" sz="1400" dirty="0"/>
              <a:t> половину </a:t>
            </a:r>
            <a:r>
              <a:rPr lang="ru-RU" sz="1400" dirty="0" err="1"/>
              <a:t>лісопокритої</a:t>
            </a:r>
            <a:r>
              <a:rPr lang="ru-RU" sz="1400" dirty="0"/>
              <a:t> </a:t>
            </a:r>
            <a:r>
              <a:rPr lang="ru-RU" sz="1400" dirty="0" err="1"/>
              <a:t>площі</a:t>
            </a:r>
            <a:r>
              <a:rPr lang="ru-RU" sz="1400" dirty="0"/>
              <a:t>. </a:t>
            </a:r>
          </a:p>
          <a:p>
            <a:r>
              <a:rPr lang="ru-RU" sz="1400" dirty="0" err="1"/>
              <a:t>Однією</a:t>
            </a:r>
            <a:r>
              <a:rPr lang="ru-RU" sz="1400" dirty="0"/>
              <a:t> з </a:t>
            </a:r>
            <a:r>
              <a:rPr lang="ru-RU" sz="1400" dirty="0" err="1"/>
              <a:t>головних</a:t>
            </a:r>
            <a:r>
              <a:rPr lang="ru-RU" sz="1400" dirty="0"/>
              <a:t> </a:t>
            </a:r>
            <a:r>
              <a:rPr lang="ru-RU" sz="1400" dirty="0" err="1"/>
              <a:t>лісоутворюючих</a:t>
            </a:r>
            <a:r>
              <a:rPr lang="ru-RU" sz="1400" dirty="0"/>
              <a:t> </a:t>
            </a:r>
            <a:r>
              <a:rPr lang="ru-RU" sz="1400" dirty="0" err="1"/>
              <a:t>порід</a:t>
            </a:r>
            <a:r>
              <a:rPr lang="ru-RU" sz="1400" dirty="0"/>
              <a:t> є бук </a:t>
            </a:r>
            <a:r>
              <a:rPr lang="ru-RU" sz="1400" dirty="0" err="1"/>
              <a:t>європейський</a:t>
            </a:r>
            <a:r>
              <a:rPr lang="ru-RU" sz="1400" dirty="0"/>
              <a:t> (в </a:t>
            </a:r>
            <a:r>
              <a:rPr lang="ru-RU" sz="1400" dirty="0" err="1"/>
              <a:t>Українських</a:t>
            </a:r>
            <a:r>
              <a:rPr lang="ru-RU" sz="1400" dirty="0"/>
              <a:t> Карпатах) і бук </a:t>
            </a:r>
            <a:r>
              <a:rPr lang="ru-RU" sz="1400" dirty="0" err="1"/>
              <a:t>таврійський</a:t>
            </a:r>
            <a:r>
              <a:rPr lang="ru-RU" sz="1400" dirty="0"/>
              <a:t> (у </a:t>
            </a:r>
            <a:r>
              <a:rPr lang="ru-RU" sz="1400" dirty="0" err="1"/>
              <a:t>Кримських</a:t>
            </a:r>
            <a:r>
              <a:rPr lang="ru-RU" sz="1400" dirty="0"/>
              <a:t> горах). </a:t>
            </a:r>
            <a:r>
              <a:rPr lang="ru-RU" sz="1400" dirty="0" err="1"/>
              <a:t>Букові</a:t>
            </a:r>
            <a:r>
              <a:rPr lang="ru-RU" sz="1400" dirty="0"/>
              <a:t> </a:t>
            </a:r>
            <a:r>
              <a:rPr lang="ru-RU" sz="1400" dirty="0" err="1"/>
              <a:t>ліси</a:t>
            </a:r>
            <a:r>
              <a:rPr lang="ru-RU" sz="1400" dirty="0"/>
              <a:t> </a:t>
            </a:r>
            <a:r>
              <a:rPr lang="ru-RU" sz="1400" dirty="0" err="1"/>
              <a:t>розвиваються</a:t>
            </a:r>
            <a:r>
              <a:rPr lang="ru-RU" sz="1400" dirty="0"/>
              <a:t> в </a:t>
            </a:r>
            <a:r>
              <a:rPr lang="ru-RU" sz="1400" dirty="0" err="1"/>
              <a:t>умовах</a:t>
            </a:r>
            <a:r>
              <a:rPr lang="ru-RU" sz="1400" dirty="0"/>
              <a:t> </a:t>
            </a:r>
            <a:r>
              <a:rPr lang="ru-RU" sz="1400" dirty="0" err="1"/>
              <a:t>достатнього</a:t>
            </a:r>
            <a:r>
              <a:rPr lang="ru-RU" sz="1400" dirty="0"/>
              <a:t> </a:t>
            </a:r>
            <a:r>
              <a:rPr lang="ru-RU" sz="1400" dirty="0" err="1"/>
              <a:t>зволоження</a:t>
            </a:r>
            <a:r>
              <a:rPr lang="ru-RU" sz="1400" dirty="0"/>
              <a:t> й оптимального теплового режиму (</a:t>
            </a:r>
            <a:r>
              <a:rPr lang="ru-RU" sz="1400" dirty="0" err="1"/>
              <a:t>м'яка</a:t>
            </a:r>
            <a:r>
              <a:rPr lang="ru-RU" sz="1400" dirty="0"/>
              <a:t> і тепла зима). </a:t>
            </a:r>
            <a:endParaRPr lang="ru-RU" sz="1400" dirty="0" smtClean="0"/>
          </a:p>
          <a:p>
            <a:r>
              <a:rPr lang="ru-RU" sz="1400" dirty="0" smtClean="0"/>
              <a:t>У </a:t>
            </a:r>
            <a:r>
              <a:rPr lang="ru-RU" sz="1400" dirty="0" err="1"/>
              <a:t>дубових</a:t>
            </a:r>
            <a:r>
              <a:rPr lang="ru-RU" sz="1400" dirty="0"/>
              <a:t>, дубово-</a:t>
            </a:r>
            <a:r>
              <a:rPr lang="ru-RU" sz="1400" dirty="0" err="1"/>
              <a:t>букових</a:t>
            </a:r>
            <a:r>
              <a:rPr lang="ru-RU" sz="1400" dirty="0"/>
              <a:t> і </a:t>
            </a:r>
            <a:r>
              <a:rPr lang="ru-RU" sz="1400" dirty="0" err="1"/>
              <a:t>букових</a:t>
            </a:r>
            <a:r>
              <a:rPr lang="ru-RU" sz="1400" dirty="0"/>
              <a:t> </a:t>
            </a:r>
            <a:r>
              <a:rPr lang="ru-RU" sz="1400" dirty="0" err="1"/>
              <a:t>лісах</a:t>
            </a:r>
            <a:r>
              <a:rPr lang="ru-RU" sz="1400" dirty="0"/>
              <a:t> росте граб </a:t>
            </a:r>
            <a:r>
              <a:rPr lang="ru-RU" sz="1400" dirty="0" err="1"/>
              <a:t>звичайний</a:t>
            </a:r>
            <a:r>
              <a:rPr lang="ru-RU" sz="1400" dirty="0"/>
              <a:t>, </a:t>
            </a:r>
            <a:r>
              <a:rPr lang="ru-RU" sz="1400" dirty="0" smtClean="0"/>
              <a:t>Граб </a:t>
            </a:r>
            <a:r>
              <a:rPr lang="ru-RU" sz="1400" dirty="0" err="1"/>
              <a:t>зустрічається</a:t>
            </a:r>
            <a:r>
              <a:rPr lang="ru-RU" sz="1400" dirty="0"/>
              <a:t> на </a:t>
            </a:r>
            <a:r>
              <a:rPr lang="ru-RU" sz="1400" dirty="0" err="1"/>
              <a:t>Донецькій</a:t>
            </a:r>
            <a:r>
              <a:rPr lang="ru-RU" sz="1400" dirty="0"/>
              <a:t> </a:t>
            </a:r>
            <a:r>
              <a:rPr lang="ru-RU" sz="1400" dirty="0" err="1"/>
              <a:t>височині</a:t>
            </a:r>
            <a:r>
              <a:rPr lang="ru-RU" sz="1400" dirty="0"/>
              <a:t>. У </a:t>
            </a:r>
            <a:r>
              <a:rPr lang="ru-RU" sz="1400" dirty="0" err="1"/>
              <a:t>Кримських</a:t>
            </a:r>
            <a:r>
              <a:rPr lang="ru-RU" sz="1400" dirty="0"/>
              <a:t> горах </a:t>
            </a:r>
            <a:r>
              <a:rPr lang="ru-RU" sz="1400" dirty="0" err="1"/>
              <a:t>ростуть</a:t>
            </a:r>
            <a:r>
              <a:rPr lang="ru-RU" sz="1400" dirty="0"/>
              <a:t> граб </a:t>
            </a:r>
            <a:r>
              <a:rPr lang="ru-RU" sz="1400" dirty="0" err="1"/>
              <a:t>кавказький</a:t>
            </a:r>
            <a:r>
              <a:rPr lang="ru-RU" sz="1400" dirty="0"/>
              <a:t> і граб </a:t>
            </a:r>
            <a:r>
              <a:rPr lang="ru-RU" sz="1400" dirty="0" err="1"/>
              <a:t>східний</a:t>
            </a:r>
            <a:r>
              <a:rPr lang="ru-RU" sz="1400" dirty="0"/>
              <a:t> (</a:t>
            </a:r>
            <a:r>
              <a:rPr lang="ru-RU" sz="1400" dirty="0" err="1"/>
              <a:t>грабина</a:t>
            </a:r>
            <a:r>
              <a:rPr lang="ru-RU" sz="1400" dirty="0"/>
              <a:t>). В </a:t>
            </a:r>
            <a:r>
              <a:rPr lang="ru-RU" sz="1400" dirty="0" err="1"/>
              <a:t>українських</a:t>
            </a:r>
            <a:r>
              <a:rPr lang="ru-RU" sz="1400" dirty="0"/>
              <a:t> </a:t>
            </a:r>
            <a:r>
              <a:rPr lang="ru-RU" sz="1400" dirty="0" err="1"/>
              <a:t>лісах</a:t>
            </a:r>
            <a:r>
              <a:rPr lang="ru-RU" sz="1400" dirty="0"/>
              <a:t> </a:t>
            </a:r>
            <a:r>
              <a:rPr lang="ru-RU" sz="1400" dirty="0" err="1"/>
              <a:t>ростуть</a:t>
            </a:r>
            <a:r>
              <a:rPr lang="ru-RU" sz="1400" dirty="0"/>
              <a:t> </a:t>
            </a:r>
            <a:r>
              <a:rPr lang="ru-RU" sz="1400" dirty="0" err="1"/>
              <a:t>в'яз</a:t>
            </a:r>
            <a:r>
              <a:rPr lang="ru-RU" sz="1400" dirty="0"/>
              <a:t> гладенький, </a:t>
            </a:r>
            <a:r>
              <a:rPr lang="ru-RU" sz="1400" dirty="0" err="1"/>
              <a:t>шорсткий</a:t>
            </a:r>
            <a:r>
              <a:rPr lang="ru-RU" sz="1400" dirty="0"/>
              <a:t>, берест, липа </a:t>
            </a:r>
            <a:r>
              <a:rPr lang="ru-RU" sz="1400" dirty="0" err="1"/>
              <a:t>серцелиста</a:t>
            </a:r>
            <a:r>
              <a:rPr lang="ru-RU" sz="1400" dirty="0"/>
              <a:t>, липа широколиста, липа </a:t>
            </a:r>
            <a:r>
              <a:rPr lang="ru-RU" sz="1400" dirty="0" err="1"/>
              <a:t>пухнаста</a:t>
            </a:r>
            <a:r>
              <a:rPr lang="ru-RU" sz="1400" dirty="0"/>
              <a:t>. </a:t>
            </a:r>
            <a:r>
              <a:rPr lang="ru-RU" sz="1400" dirty="0" err="1"/>
              <a:t>Повсюдно</a:t>
            </a:r>
            <a:r>
              <a:rPr lang="ru-RU" sz="1400" dirty="0"/>
              <a:t> </a:t>
            </a:r>
            <a:r>
              <a:rPr lang="ru-RU" sz="1400" dirty="0" err="1"/>
              <a:t>поширений</a:t>
            </a:r>
            <a:r>
              <a:rPr lang="ru-RU" sz="1400" dirty="0"/>
              <a:t> клен </a:t>
            </a:r>
            <a:r>
              <a:rPr lang="ru-RU" sz="1400" dirty="0" err="1"/>
              <a:t>гостролистий</a:t>
            </a:r>
            <a:r>
              <a:rPr lang="ru-RU" sz="1400" dirty="0"/>
              <a:t>, у </a:t>
            </a:r>
            <a:r>
              <a:rPr lang="ru-RU" sz="1400" dirty="0" err="1"/>
              <a:t>західному</a:t>
            </a:r>
            <a:r>
              <a:rPr lang="ru-RU" sz="1400" dirty="0"/>
              <a:t> </a:t>
            </a:r>
            <a:r>
              <a:rPr lang="ru-RU" sz="1400" dirty="0" err="1"/>
              <a:t>лісостепу</a:t>
            </a:r>
            <a:r>
              <a:rPr lang="ru-RU" sz="1400" dirty="0"/>
              <a:t> й </a:t>
            </a:r>
            <a:r>
              <a:rPr lang="ru-RU" sz="1400" dirty="0" err="1"/>
              <a:t>Українських</a:t>
            </a:r>
            <a:r>
              <a:rPr lang="ru-RU" sz="1400" dirty="0"/>
              <a:t> Карпатах — </a:t>
            </a:r>
            <a:r>
              <a:rPr lang="ru-RU" sz="1400" dirty="0" err="1"/>
              <a:t>явір</a:t>
            </a:r>
            <a:r>
              <a:rPr lang="ru-RU" sz="1400" dirty="0"/>
              <a:t>, у </a:t>
            </a:r>
            <a:r>
              <a:rPr lang="ru-RU" sz="1400" dirty="0" err="1"/>
              <a:t>лісостепу</a:t>
            </a:r>
            <a:r>
              <a:rPr lang="ru-RU" sz="1400" dirty="0"/>
              <a:t> і </a:t>
            </a:r>
            <a:r>
              <a:rPr lang="ru-RU" sz="1400" dirty="0" err="1"/>
              <a:t>байрачних</a:t>
            </a:r>
            <a:r>
              <a:rPr lang="ru-RU" sz="1400" dirty="0"/>
              <a:t> </a:t>
            </a:r>
            <a:r>
              <a:rPr lang="ru-RU" sz="1400" dirty="0" err="1"/>
              <a:t>лісах</a:t>
            </a:r>
            <a:r>
              <a:rPr lang="ru-RU" sz="1400" dirty="0"/>
              <a:t> — клен </a:t>
            </a:r>
            <a:r>
              <a:rPr lang="ru-RU" sz="1400" dirty="0" err="1"/>
              <a:t>польовий</a:t>
            </a:r>
            <a:r>
              <a:rPr lang="ru-RU" sz="1400" dirty="0"/>
              <a:t>, клен </a:t>
            </a:r>
            <a:r>
              <a:rPr lang="ru-RU" sz="1400" dirty="0" err="1"/>
              <a:t>татарський</a:t>
            </a:r>
            <a:r>
              <a:rPr lang="ru-RU" sz="1400" dirty="0"/>
              <a:t>. </a:t>
            </a: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1516598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Борові ліси.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22635"/>
            <a:ext cx="9062089" cy="4410332"/>
          </a:xfrm>
        </p:spPr>
        <p:txBody>
          <a:bodyPr/>
          <a:lstStyle/>
          <a:p>
            <a:r>
              <a:rPr lang="ru-RU" dirty="0" err="1"/>
              <a:t>Борові</a:t>
            </a:r>
            <a:r>
              <a:rPr lang="ru-RU" dirty="0"/>
              <a:t> </a:t>
            </a:r>
            <a:r>
              <a:rPr lang="ru-RU" dirty="0" err="1"/>
              <a:t>ліси</a:t>
            </a:r>
            <a:r>
              <a:rPr lang="ru-RU" dirty="0"/>
              <a:t> </a:t>
            </a:r>
            <a:r>
              <a:rPr lang="ru-RU" dirty="0" err="1"/>
              <a:t>поширені</a:t>
            </a:r>
            <a:r>
              <a:rPr lang="ru-RU" dirty="0"/>
              <a:t> на </a:t>
            </a:r>
            <a:r>
              <a:rPr lang="ru-RU" dirty="0" err="1"/>
              <a:t>піщаних</a:t>
            </a:r>
            <a:r>
              <a:rPr lang="ru-RU" dirty="0"/>
              <a:t> </a:t>
            </a:r>
            <a:r>
              <a:rPr lang="ru-RU" dirty="0" err="1"/>
              <a:t>відкладах</a:t>
            </a:r>
            <a:r>
              <a:rPr lang="ru-RU" dirty="0"/>
              <a:t> у </a:t>
            </a:r>
            <a:r>
              <a:rPr lang="ru-RU" dirty="0" err="1"/>
              <a:t>зоні</a:t>
            </a:r>
            <a:r>
              <a:rPr lang="ru-RU" dirty="0"/>
              <a:t> </a:t>
            </a:r>
            <a:r>
              <a:rPr lang="ru-RU" dirty="0" err="1"/>
              <a:t>мішаних</a:t>
            </a:r>
            <a:r>
              <a:rPr lang="ru-RU" dirty="0"/>
              <a:t> </a:t>
            </a:r>
            <a:r>
              <a:rPr lang="ru-RU" dirty="0" err="1"/>
              <a:t>лісів</a:t>
            </a:r>
            <a:r>
              <a:rPr lang="ru-RU" dirty="0"/>
              <a:t>, перших </a:t>
            </a:r>
            <a:r>
              <a:rPr lang="ru-RU" dirty="0" err="1"/>
              <a:t>надзаплавних</a:t>
            </a:r>
            <a:r>
              <a:rPr lang="ru-RU" dirty="0"/>
              <a:t> </a:t>
            </a:r>
            <a:r>
              <a:rPr lang="ru-RU" dirty="0" err="1"/>
              <a:t>терасах</a:t>
            </a:r>
            <a:r>
              <a:rPr lang="ru-RU" dirty="0"/>
              <a:t> у </a:t>
            </a:r>
            <a:r>
              <a:rPr lang="ru-RU" dirty="0" err="1"/>
              <a:t>лісостепу</a:t>
            </a:r>
            <a:r>
              <a:rPr lang="ru-RU" dirty="0"/>
              <a:t> і степу. За </a:t>
            </a:r>
            <a:r>
              <a:rPr lang="ru-RU" dirty="0" err="1"/>
              <a:t>умовами</a:t>
            </a:r>
            <a:r>
              <a:rPr lang="ru-RU" dirty="0"/>
              <a:t> </a:t>
            </a:r>
            <a:r>
              <a:rPr lang="ru-RU" dirty="0" err="1"/>
              <a:t>зволоження</a:t>
            </a:r>
            <a:r>
              <a:rPr lang="ru-RU" dirty="0"/>
              <a:t>, </a:t>
            </a:r>
            <a:r>
              <a:rPr lang="ru-RU" dirty="0" err="1"/>
              <a:t>торфності</a:t>
            </a:r>
            <a:r>
              <a:rPr lang="ru-RU" dirty="0"/>
              <a:t>, </a:t>
            </a:r>
            <a:r>
              <a:rPr lang="ru-RU" dirty="0" err="1"/>
              <a:t>флористичного</a:t>
            </a:r>
            <a:r>
              <a:rPr lang="ru-RU" dirty="0"/>
              <a:t> складу </a:t>
            </a:r>
            <a:r>
              <a:rPr lang="ru-RU" dirty="0" err="1"/>
              <a:t>борові</a:t>
            </a:r>
            <a:r>
              <a:rPr lang="ru-RU" dirty="0"/>
              <a:t> </a:t>
            </a:r>
            <a:r>
              <a:rPr lang="ru-RU" dirty="0" err="1"/>
              <a:t>ліси</a:t>
            </a:r>
            <a:r>
              <a:rPr lang="ru-RU" dirty="0"/>
              <a:t> </a:t>
            </a:r>
            <a:r>
              <a:rPr lang="ru-RU" dirty="0" err="1"/>
              <a:t>поділяють</a:t>
            </a:r>
            <a:r>
              <a:rPr lang="ru-RU" dirty="0"/>
              <a:t> на </a:t>
            </a:r>
            <a:r>
              <a:rPr lang="ru-RU" dirty="0" err="1"/>
              <a:t>лишайникові</a:t>
            </a:r>
            <a:r>
              <a:rPr lang="ru-RU" dirty="0"/>
              <a:t>, </a:t>
            </a:r>
            <a:r>
              <a:rPr lang="ru-RU" dirty="0" err="1"/>
              <a:t>зеленомохові</a:t>
            </a:r>
            <a:r>
              <a:rPr lang="ru-RU" dirty="0"/>
              <a:t>, </a:t>
            </a:r>
            <a:r>
              <a:rPr lang="ru-RU" dirty="0" err="1"/>
              <a:t>рунянкові</a:t>
            </a:r>
            <a:r>
              <a:rPr lang="ru-RU" dirty="0"/>
              <a:t>, </a:t>
            </a:r>
            <a:r>
              <a:rPr lang="ru-RU" dirty="0" err="1"/>
              <a:t>сфагнові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31" y="2843435"/>
            <a:ext cx="8083894" cy="267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9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0" y="215871"/>
            <a:ext cx="8596668" cy="1320800"/>
          </a:xfrm>
        </p:spPr>
        <p:txBody>
          <a:bodyPr/>
          <a:lstStyle/>
          <a:p>
            <a:r>
              <a:rPr lang="ru-RU" dirty="0"/>
              <a:t>Сосняки </a:t>
            </a:r>
            <a:r>
              <a:rPr lang="ru-RU" dirty="0" err="1" smtClean="0"/>
              <a:t>лишайникові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31132"/>
            <a:ext cx="9474740" cy="273936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Сосняки </a:t>
            </a:r>
            <a:r>
              <a:rPr lang="ru-RU" dirty="0" err="1"/>
              <a:t>лишайникові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поширені</a:t>
            </a:r>
            <a:r>
              <a:rPr lang="ru-RU" dirty="0"/>
              <a:t> на </a:t>
            </a:r>
            <a:r>
              <a:rPr lang="ru-RU" dirty="0" err="1"/>
              <a:t>заході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 </a:t>
            </a:r>
            <a:r>
              <a:rPr lang="ru-RU" dirty="0" err="1"/>
              <a:t>мішаних</a:t>
            </a:r>
            <a:r>
              <a:rPr lang="ru-RU" dirty="0"/>
              <a:t> </a:t>
            </a:r>
            <a:r>
              <a:rPr lang="ru-RU" dirty="0" err="1"/>
              <a:t>лісів</a:t>
            </a:r>
            <a:r>
              <a:rPr lang="ru-RU" dirty="0"/>
              <a:t>, </a:t>
            </a:r>
            <a:r>
              <a:rPr lang="ru-RU" dirty="0" err="1"/>
              <a:t>розвинені</a:t>
            </a:r>
            <a:r>
              <a:rPr lang="ru-RU" dirty="0"/>
              <a:t> на </a:t>
            </a:r>
            <a:r>
              <a:rPr lang="ru-RU" dirty="0" err="1"/>
              <a:t>дюно-горбастих</a:t>
            </a:r>
            <a:r>
              <a:rPr lang="ru-RU" dirty="0"/>
              <a:t> </a:t>
            </a:r>
            <a:r>
              <a:rPr lang="ru-RU" dirty="0" err="1"/>
              <a:t>місцевостях</a:t>
            </a:r>
            <a:r>
              <a:rPr lang="ru-RU" dirty="0"/>
              <a:t> з-</a:t>
            </a:r>
            <a:r>
              <a:rPr lang="ru-RU" dirty="0" err="1"/>
              <a:t>глибоким</a:t>
            </a:r>
            <a:r>
              <a:rPr lang="ru-RU" dirty="0"/>
              <a:t> </a:t>
            </a:r>
            <a:r>
              <a:rPr lang="ru-RU" dirty="0" err="1"/>
              <a:t>заляганням</a:t>
            </a:r>
            <a:r>
              <a:rPr lang="ru-RU" dirty="0"/>
              <a:t> </a:t>
            </a:r>
            <a:r>
              <a:rPr lang="ru-RU" dirty="0" err="1"/>
              <a:t>ґрунтових</a:t>
            </a:r>
            <a:r>
              <a:rPr lang="ru-RU" dirty="0"/>
              <a:t> вод. </a:t>
            </a:r>
            <a:r>
              <a:rPr lang="ru-RU" dirty="0" err="1"/>
              <a:t>Продуктивність</a:t>
            </a:r>
            <a:r>
              <a:rPr lang="ru-RU" dirty="0"/>
              <a:t> сосни мала — </a:t>
            </a:r>
            <a:r>
              <a:rPr lang="en-US" dirty="0"/>
              <a:t>IV-V </a:t>
            </a:r>
            <a:r>
              <a:rPr lang="ru-RU" dirty="0" err="1"/>
              <a:t>клас</a:t>
            </a:r>
            <a:r>
              <a:rPr lang="ru-RU" dirty="0"/>
              <a:t> </a:t>
            </a:r>
            <a:r>
              <a:rPr lang="ru-RU" dirty="0" err="1"/>
              <a:t>бонітету</a:t>
            </a:r>
            <a:r>
              <a:rPr lang="ru-RU" dirty="0"/>
              <a:t>, </a:t>
            </a:r>
            <a:r>
              <a:rPr lang="ru-RU" dirty="0" err="1"/>
              <a:t>підліску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, </a:t>
            </a:r>
            <a:r>
              <a:rPr lang="ru-RU" dirty="0" err="1"/>
              <a:t>трав'яний</a:t>
            </a:r>
            <a:r>
              <a:rPr lang="ru-RU" dirty="0"/>
              <a:t> </a:t>
            </a:r>
            <a:r>
              <a:rPr lang="ru-RU" dirty="0" err="1"/>
              <a:t>покрив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розріджений</a:t>
            </a:r>
            <a:r>
              <a:rPr lang="ru-RU" dirty="0"/>
              <a:t>. Сосняки </a:t>
            </a:r>
            <a:r>
              <a:rPr lang="ru-RU" dirty="0" err="1"/>
              <a:t>зеленомохові</a:t>
            </a:r>
            <a:r>
              <a:rPr lang="ru-RU" dirty="0"/>
              <a:t> </a:t>
            </a:r>
            <a:r>
              <a:rPr lang="ru-RU" dirty="0" err="1"/>
              <a:t>займають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площі</a:t>
            </a:r>
            <a:r>
              <a:rPr lang="ru-RU" dirty="0"/>
              <a:t> на </a:t>
            </a:r>
            <a:r>
              <a:rPr lang="ru-RU" dirty="0" err="1"/>
              <a:t>Поліссі</a:t>
            </a:r>
            <a:r>
              <a:rPr lang="ru-RU" dirty="0"/>
              <a:t>. У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трав'яно-чагарниковому</a:t>
            </a:r>
            <a:r>
              <a:rPr lang="ru-RU" dirty="0"/>
              <a:t> </a:t>
            </a:r>
            <a:r>
              <a:rPr lang="ru-RU" dirty="0" err="1"/>
              <a:t>покриві</a:t>
            </a:r>
            <a:r>
              <a:rPr lang="ru-RU" dirty="0"/>
              <a:t> </a:t>
            </a:r>
            <a:r>
              <a:rPr lang="ru-RU" dirty="0" err="1"/>
              <a:t>ростуть</a:t>
            </a:r>
            <a:r>
              <a:rPr lang="ru-RU" dirty="0"/>
              <a:t> </a:t>
            </a:r>
            <a:r>
              <a:rPr lang="ru-RU" dirty="0" err="1"/>
              <a:t>брусниця</a:t>
            </a:r>
            <a:r>
              <a:rPr lang="ru-RU" dirty="0"/>
              <a:t>, верес, </a:t>
            </a:r>
            <a:r>
              <a:rPr lang="ru-RU" dirty="0" err="1"/>
              <a:t>костриця</a:t>
            </a:r>
            <a:r>
              <a:rPr lang="ru-RU" dirty="0"/>
              <a:t> </a:t>
            </a:r>
            <a:r>
              <a:rPr lang="ru-RU" dirty="0" err="1"/>
              <a:t>овеча</a:t>
            </a:r>
            <a:r>
              <a:rPr lang="ru-RU" dirty="0"/>
              <a:t>, </a:t>
            </a:r>
            <a:r>
              <a:rPr lang="ru-RU" dirty="0" err="1"/>
              <a:t>перестріч</a:t>
            </a:r>
            <a:r>
              <a:rPr lang="ru-RU" dirty="0"/>
              <a:t>, </a:t>
            </a:r>
            <a:r>
              <a:rPr lang="ru-RU" dirty="0" err="1"/>
              <a:t>біловус</a:t>
            </a:r>
            <a:r>
              <a:rPr lang="ru-RU" dirty="0"/>
              <a:t>, </a:t>
            </a:r>
            <a:r>
              <a:rPr lang="ru-RU" dirty="0" err="1"/>
              <a:t>чорниця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</a:t>
            </a:r>
            <a:r>
              <a:rPr lang="ru-RU" dirty="0" err="1"/>
              <a:t>Продуктивність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лісів</a:t>
            </a:r>
            <a:r>
              <a:rPr lang="ru-RU" dirty="0"/>
              <a:t> </a:t>
            </a:r>
            <a:r>
              <a:rPr lang="ru-RU" dirty="0" err="1"/>
              <a:t>відносять</a:t>
            </a:r>
            <a:r>
              <a:rPr lang="ru-RU" dirty="0"/>
              <a:t> до І-</a:t>
            </a:r>
            <a:r>
              <a:rPr lang="en-US" dirty="0"/>
              <a:t>II </a:t>
            </a:r>
            <a:r>
              <a:rPr lang="ru-RU" dirty="0" err="1"/>
              <a:t>класів</a:t>
            </a:r>
            <a:r>
              <a:rPr lang="ru-RU" dirty="0"/>
              <a:t> </a:t>
            </a:r>
            <a:r>
              <a:rPr lang="ru-RU" dirty="0" err="1"/>
              <a:t>бонітету</a:t>
            </a:r>
            <a:r>
              <a:rPr lang="ru-RU" dirty="0"/>
              <a:t>. Сосняки </a:t>
            </a:r>
            <a:r>
              <a:rPr lang="ru-RU" dirty="0" err="1"/>
              <a:t>рунянкові</a:t>
            </a:r>
            <a:r>
              <a:rPr lang="ru-RU" dirty="0"/>
              <a:t> </a:t>
            </a:r>
            <a:r>
              <a:rPr lang="ru-RU" dirty="0" err="1"/>
              <a:t>приурочені</a:t>
            </a:r>
            <a:r>
              <a:rPr lang="ru-RU" dirty="0"/>
              <a:t> до </a:t>
            </a:r>
            <a:r>
              <a:rPr lang="ru-RU" dirty="0" err="1"/>
              <a:t>знижень</a:t>
            </a:r>
            <a:r>
              <a:rPr lang="ru-RU" dirty="0"/>
              <a:t> у </a:t>
            </a:r>
            <a:r>
              <a:rPr lang="ru-RU" dirty="0" err="1"/>
              <a:t>рельєфі</a:t>
            </a:r>
            <a:r>
              <a:rPr lang="ru-RU" dirty="0"/>
              <a:t>, </a:t>
            </a:r>
            <a:r>
              <a:rPr lang="ru-RU" dirty="0" err="1"/>
              <a:t>периферії</a:t>
            </a:r>
            <a:r>
              <a:rPr lang="ru-RU" dirty="0"/>
              <a:t> </a:t>
            </a:r>
            <a:r>
              <a:rPr lang="ru-RU" dirty="0" err="1"/>
              <a:t>боліт</a:t>
            </a:r>
            <a:r>
              <a:rPr lang="ru-RU" dirty="0"/>
              <a:t>. У </a:t>
            </a:r>
            <a:r>
              <a:rPr lang="ru-RU" dirty="0" err="1"/>
              <a:t>трав'яному</a:t>
            </a:r>
            <a:r>
              <a:rPr lang="ru-RU" dirty="0"/>
              <a:t> </a:t>
            </a:r>
            <a:r>
              <a:rPr lang="ru-RU" dirty="0" err="1"/>
              <a:t>покриві</a:t>
            </a:r>
            <a:r>
              <a:rPr lang="ru-RU" dirty="0"/>
              <a:t> </a:t>
            </a:r>
            <a:r>
              <a:rPr lang="ru-RU" dirty="0" err="1"/>
              <a:t>розвинені</a:t>
            </a:r>
            <a:r>
              <a:rPr lang="ru-RU" dirty="0"/>
              <a:t> </a:t>
            </a:r>
            <a:r>
              <a:rPr lang="ru-RU" dirty="0" err="1"/>
              <a:t>чорниця</a:t>
            </a:r>
            <a:r>
              <a:rPr lang="ru-RU" dirty="0"/>
              <a:t>, </a:t>
            </a:r>
            <a:r>
              <a:rPr lang="ru-RU" dirty="0" err="1"/>
              <a:t>багно</a:t>
            </a:r>
            <a:r>
              <a:rPr lang="ru-RU" dirty="0"/>
              <a:t>, </a:t>
            </a:r>
            <a:r>
              <a:rPr lang="ru-RU" dirty="0" err="1"/>
              <a:t>лохина</a:t>
            </a:r>
            <a:r>
              <a:rPr lang="ru-RU" dirty="0"/>
              <a:t>. </a:t>
            </a:r>
            <a:r>
              <a:rPr lang="ru-RU" dirty="0" err="1"/>
              <a:t>Сфагнові</a:t>
            </a:r>
            <a:r>
              <a:rPr lang="ru-RU" dirty="0"/>
              <a:t> сосняки </a:t>
            </a:r>
            <a:r>
              <a:rPr lang="ru-RU" dirty="0" err="1"/>
              <a:t>ростуть</a:t>
            </a:r>
            <a:r>
              <a:rPr lang="ru-RU" dirty="0"/>
              <a:t> на </a:t>
            </a:r>
            <a:r>
              <a:rPr lang="ru-RU" dirty="0" err="1"/>
              <a:t>торф'яно-глейових</a:t>
            </a:r>
            <a:r>
              <a:rPr lang="ru-RU" dirty="0"/>
              <a:t> та </a:t>
            </a:r>
            <a:r>
              <a:rPr lang="ru-RU" dirty="0" err="1"/>
              <a:t>торфових</a:t>
            </a:r>
            <a:r>
              <a:rPr lang="ru-RU" dirty="0"/>
              <a:t> </a:t>
            </a:r>
            <a:r>
              <a:rPr lang="ru-RU" dirty="0" err="1"/>
              <a:t>ґрунтах</a:t>
            </a:r>
            <a:r>
              <a:rPr lang="ru-RU" dirty="0"/>
              <a:t>. У </a:t>
            </a:r>
            <a:r>
              <a:rPr lang="ru-RU" dirty="0" err="1"/>
              <a:t>деревостанах</a:t>
            </a:r>
            <a:r>
              <a:rPr lang="ru-RU" dirty="0"/>
              <a:t> </a:t>
            </a:r>
            <a:r>
              <a:rPr lang="ru-RU" dirty="0" err="1"/>
              <a:t>з'являється</a:t>
            </a:r>
            <a:r>
              <a:rPr lang="ru-RU" dirty="0"/>
              <a:t> береза </a:t>
            </a:r>
            <a:r>
              <a:rPr lang="ru-RU" dirty="0" err="1"/>
              <a:t>пухнаста</a:t>
            </a:r>
            <a:r>
              <a:rPr lang="ru-RU" dirty="0"/>
              <a:t>, У </a:t>
            </a:r>
            <a:r>
              <a:rPr lang="ru-RU" dirty="0" err="1"/>
              <a:t>трав'яному</a:t>
            </a:r>
            <a:r>
              <a:rPr lang="ru-RU" dirty="0"/>
              <a:t> </a:t>
            </a:r>
            <a:r>
              <a:rPr lang="ru-RU" dirty="0" err="1"/>
              <a:t>покриві</a:t>
            </a:r>
            <a:r>
              <a:rPr lang="ru-RU" dirty="0"/>
              <a:t> </a:t>
            </a:r>
            <a:r>
              <a:rPr lang="ru-RU" dirty="0" err="1"/>
              <a:t>переважають</a:t>
            </a:r>
            <a:r>
              <a:rPr lang="ru-RU" dirty="0"/>
              <a:t> </a:t>
            </a:r>
            <a:r>
              <a:rPr lang="ru-RU" dirty="0" err="1"/>
              <a:t>багно</a:t>
            </a:r>
            <a:r>
              <a:rPr lang="ru-RU" dirty="0"/>
              <a:t>, ситник, </a:t>
            </a:r>
            <a:r>
              <a:rPr lang="ru-RU" dirty="0" err="1"/>
              <a:t>молінія</a:t>
            </a:r>
            <a:r>
              <a:rPr lang="ru-RU" dirty="0"/>
              <a:t>, У моховому — </a:t>
            </a:r>
            <a:r>
              <a:rPr lang="ru-RU" dirty="0" err="1"/>
              <a:t>сфагнові</a:t>
            </a:r>
            <a:r>
              <a:rPr lang="ru-RU" dirty="0"/>
              <a:t> </a:t>
            </a:r>
            <a:r>
              <a:rPr lang="ru-RU" dirty="0" err="1"/>
              <a:t>мохи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4" y="3770494"/>
            <a:ext cx="8077561" cy="308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22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0586" y="272374"/>
            <a:ext cx="8223415" cy="1320800"/>
          </a:xfrm>
        </p:spPr>
        <p:txBody>
          <a:bodyPr/>
          <a:lstStyle/>
          <a:p>
            <a:r>
              <a:rPr lang="uk-UA" dirty="0" smtClean="0"/>
              <a:t>Субори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02987"/>
            <a:ext cx="6093117" cy="5738271"/>
          </a:xfrm>
        </p:spPr>
        <p:txBody>
          <a:bodyPr>
            <a:normAutofit/>
          </a:bodyPr>
          <a:lstStyle/>
          <a:p>
            <a:r>
              <a:rPr lang="ru-RU" sz="2000" dirty="0" err="1"/>
              <a:t>Субори</a:t>
            </a:r>
            <a:r>
              <a:rPr lang="ru-RU" sz="2000" dirty="0"/>
              <a:t> </a:t>
            </a:r>
            <a:r>
              <a:rPr lang="ru-RU" sz="2000" dirty="0" err="1"/>
              <a:t>поширені</a:t>
            </a:r>
            <a:r>
              <a:rPr lang="ru-RU" sz="2000" dirty="0"/>
              <a:t> на </a:t>
            </a:r>
            <a:r>
              <a:rPr lang="ru-RU" sz="2000" dirty="0" err="1"/>
              <a:t>багатших</a:t>
            </a:r>
            <a:r>
              <a:rPr lang="ru-RU" sz="2000" dirty="0"/>
              <a:t> </a:t>
            </a:r>
            <a:r>
              <a:rPr lang="ru-RU" sz="2000" dirty="0" err="1"/>
              <a:t>ґрунтах</a:t>
            </a:r>
            <a:r>
              <a:rPr lang="ru-RU" sz="2000" dirty="0"/>
              <a:t>. Перший ярус у них </a:t>
            </a:r>
            <a:r>
              <a:rPr lang="ru-RU" sz="2000" dirty="0" err="1"/>
              <a:t>утворює</a:t>
            </a:r>
            <a:r>
              <a:rPr lang="ru-RU" sz="2000" dirty="0"/>
              <a:t> сосна, </a:t>
            </a:r>
            <a:r>
              <a:rPr lang="ru-RU" sz="2000" dirty="0" err="1"/>
              <a:t>другий</a:t>
            </a:r>
            <a:r>
              <a:rPr lang="ru-RU" sz="2000" dirty="0"/>
              <a:t> — дуб </a:t>
            </a:r>
            <a:r>
              <a:rPr lang="ru-RU" sz="2000" dirty="0" err="1"/>
              <a:t>звичайний</a:t>
            </a:r>
            <a:r>
              <a:rPr lang="ru-RU" sz="2000" dirty="0"/>
              <a:t>. У </a:t>
            </a:r>
            <a:r>
              <a:rPr lang="ru-RU" sz="2000" dirty="0" err="1"/>
              <a:t>підліску</a:t>
            </a:r>
            <a:r>
              <a:rPr lang="ru-RU" sz="2000" dirty="0"/>
              <a:t> </a:t>
            </a:r>
            <a:r>
              <a:rPr lang="ru-RU" sz="2000" dirty="0" err="1"/>
              <a:t>ростуть</a:t>
            </a:r>
            <a:r>
              <a:rPr lang="ru-RU" sz="2000" dirty="0"/>
              <a:t> </a:t>
            </a:r>
            <a:r>
              <a:rPr lang="ru-RU" sz="2000" dirty="0" err="1"/>
              <a:t>бруслина</a:t>
            </a:r>
            <a:r>
              <a:rPr lang="ru-RU" sz="2000" dirty="0"/>
              <a:t> </a:t>
            </a:r>
            <a:r>
              <a:rPr lang="ru-RU" sz="2000" dirty="0" err="1"/>
              <a:t>бородавчаста</a:t>
            </a:r>
            <a:r>
              <a:rPr lang="ru-RU" sz="2000" dirty="0"/>
              <a:t>, крушина </a:t>
            </a:r>
            <a:r>
              <a:rPr lang="ru-RU" sz="2000" dirty="0" err="1"/>
              <a:t>ламка</a:t>
            </a:r>
            <a:r>
              <a:rPr lang="ru-RU" sz="2000" dirty="0"/>
              <a:t>. На </a:t>
            </a:r>
            <a:r>
              <a:rPr lang="ru-RU" sz="2000" dirty="0" err="1"/>
              <a:t>більш</a:t>
            </a:r>
            <a:r>
              <a:rPr lang="ru-RU" sz="2000" dirty="0"/>
              <a:t> </a:t>
            </a:r>
            <a:r>
              <a:rPr lang="ru-RU" sz="2000" dirty="0" err="1"/>
              <a:t>збагачених</a:t>
            </a:r>
            <a:r>
              <a:rPr lang="ru-RU" sz="2000" dirty="0"/>
              <a:t> </a:t>
            </a:r>
            <a:r>
              <a:rPr lang="ru-RU" sz="2000" dirty="0" err="1"/>
              <a:t>ґрунтах</a:t>
            </a:r>
            <a:r>
              <a:rPr lang="ru-RU" sz="2000" dirty="0"/>
              <a:t> </a:t>
            </a:r>
            <a:r>
              <a:rPr lang="ru-RU" sz="2000" dirty="0" err="1"/>
              <a:t>зустрічаються</a:t>
            </a:r>
            <a:r>
              <a:rPr lang="ru-RU" sz="2000" dirty="0"/>
              <a:t> </a:t>
            </a:r>
            <a:r>
              <a:rPr lang="ru-RU" sz="2000" dirty="0" err="1"/>
              <a:t>складні</a:t>
            </a:r>
            <a:r>
              <a:rPr lang="ru-RU" sz="2000" dirty="0"/>
              <a:t> </a:t>
            </a:r>
            <a:r>
              <a:rPr lang="ru-RU" sz="2000" dirty="0" err="1"/>
              <a:t>субори</a:t>
            </a:r>
            <a:r>
              <a:rPr lang="ru-RU" sz="2000" dirty="0"/>
              <a:t> (</a:t>
            </a:r>
            <a:r>
              <a:rPr lang="ru-RU" sz="2000" dirty="0" err="1"/>
              <a:t>сугрудки</a:t>
            </a:r>
            <a:r>
              <a:rPr lang="ru-RU" sz="2000" dirty="0"/>
              <a:t>) — сосняки дубово-</a:t>
            </a:r>
            <a:r>
              <a:rPr lang="ru-RU" sz="2000" dirty="0" err="1"/>
              <a:t>грабові</a:t>
            </a:r>
            <a:r>
              <a:rPr lang="ru-RU" sz="2000" dirty="0"/>
              <a:t> й </a:t>
            </a:r>
            <a:r>
              <a:rPr lang="ru-RU" sz="2000" dirty="0" err="1"/>
              <a:t>грабові</a:t>
            </a:r>
            <a:r>
              <a:rPr lang="ru-RU" sz="2000" dirty="0"/>
              <a:t>. У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деревному</a:t>
            </a:r>
            <a:r>
              <a:rPr lang="ru-RU" sz="2000" dirty="0"/>
              <a:t> </a:t>
            </a:r>
            <a:r>
              <a:rPr lang="ru-RU" sz="2000" dirty="0" err="1"/>
              <a:t>ярусі</a:t>
            </a:r>
            <a:r>
              <a:rPr lang="ru-RU" sz="2000" dirty="0"/>
              <a:t> до сосни і дуба </a:t>
            </a:r>
            <a:r>
              <a:rPr lang="ru-RU" sz="2000" dirty="0" err="1"/>
              <a:t>домішуються</a:t>
            </a:r>
            <a:r>
              <a:rPr lang="ru-RU" sz="2000" dirty="0"/>
              <a:t> граб, липа, клен </a:t>
            </a:r>
            <a:r>
              <a:rPr lang="ru-RU" sz="2000" dirty="0" err="1"/>
              <a:t>гостролистий</a:t>
            </a:r>
            <a:r>
              <a:rPr lang="ru-RU" sz="2000" dirty="0"/>
              <a:t>, ясен. У </a:t>
            </a:r>
            <a:r>
              <a:rPr lang="ru-RU" sz="2000" dirty="0" err="1"/>
              <a:t>підліску</a:t>
            </a:r>
            <a:r>
              <a:rPr lang="ru-RU" sz="2000" dirty="0"/>
              <a:t>, </a:t>
            </a:r>
            <a:r>
              <a:rPr lang="ru-RU" sz="2000" dirty="0" err="1"/>
              <a:t>крім</a:t>
            </a:r>
            <a:r>
              <a:rPr lang="ru-RU" sz="2000" dirty="0"/>
              <a:t> </a:t>
            </a:r>
            <a:r>
              <a:rPr lang="ru-RU" sz="2000" dirty="0" err="1"/>
              <a:t>бруслини</a:t>
            </a:r>
            <a:r>
              <a:rPr lang="ru-RU" sz="2000" dirty="0"/>
              <a:t> </a:t>
            </a:r>
            <a:r>
              <a:rPr lang="ru-RU" sz="2000" dirty="0" err="1"/>
              <a:t>бородавчастої</a:t>
            </a:r>
            <a:r>
              <a:rPr lang="ru-RU" sz="2000" dirty="0"/>
              <a:t> і </a:t>
            </a:r>
            <a:r>
              <a:rPr lang="ru-RU" sz="2000" dirty="0" err="1"/>
              <a:t>крушини</a:t>
            </a:r>
            <a:r>
              <a:rPr lang="ru-RU" sz="2000" dirty="0"/>
              <a:t> </a:t>
            </a:r>
            <a:r>
              <a:rPr lang="ru-RU" sz="2000" dirty="0" err="1"/>
              <a:t>ламкої</a:t>
            </a:r>
            <a:r>
              <a:rPr lang="ru-RU" sz="2000" dirty="0"/>
              <a:t>, </a:t>
            </a:r>
            <a:r>
              <a:rPr lang="ru-RU" sz="2000" dirty="0" err="1"/>
              <a:t>зустрічаються</a:t>
            </a:r>
            <a:r>
              <a:rPr lang="ru-RU" sz="2000" dirty="0"/>
              <a:t> </a:t>
            </a:r>
            <a:r>
              <a:rPr lang="ru-RU" sz="2000" dirty="0" err="1"/>
              <a:t>ліщина</a:t>
            </a:r>
            <a:r>
              <a:rPr lang="ru-RU" sz="2000" dirty="0"/>
              <a:t>, </a:t>
            </a:r>
            <a:r>
              <a:rPr lang="ru-RU" sz="2000" dirty="0" err="1"/>
              <a:t>бруслина</a:t>
            </a:r>
            <a:r>
              <a:rPr lang="ru-RU" sz="2000" dirty="0"/>
              <a:t> </a:t>
            </a:r>
            <a:r>
              <a:rPr lang="ru-RU" sz="2000" dirty="0" err="1"/>
              <a:t>європейська</a:t>
            </a:r>
            <a:r>
              <a:rPr lang="ru-RU" sz="2000" dirty="0"/>
              <a:t>. У </a:t>
            </a:r>
            <a:r>
              <a:rPr lang="ru-RU" sz="2000" dirty="0" err="1"/>
              <a:t>трав'яному</a:t>
            </a:r>
            <a:r>
              <a:rPr lang="ru-RU" sz="2000" dirty="0"/>
              <a:t> </a:t>
            </a:r>
            <a:r>
              <a:rPr lang="ru-RU" sz="2000" dirty="0" err="1"/>
              <a:t>покриві</a:t>
            </a:r>
            <a:r>
              <a:rPr lang="ru-RU" sz="2000" dirty="0"/>
              <a:t> </a:t>
            </a:r>
            <a:r>
              <a:rPr lang="ru-RU" sz="2000" dirty="0" err="1"/>
              <a:t>переважають</a:t>
            </a:r>
            <a:r>
              <a:rPr lang="ru-RU" sz="2000" dirty="0"/>
              <a:t> орляк, </a:t>
            </a:r>
            <a:r>
              <a:rPr lang="ru-RU" sz="2000" dirty="0" err="1"/>
              <a:t>копитняк</a:t>
            </a:r>
            <a:r>
              <a:rPr lang="ru-RU" sz="2000" dirty="0"/>
              <a:t> </a:t>
            </a:r>
            <a:r>
              <a:rPr lang="ru-RU" sz="2000" dirty="0" err="1"/>
              <a:t>європейський</a:t>
            </a:r>
            <a:r>
              <a:rPr lang="ru-RU" sz="2000" dirty="0"/>
              <a:t>, </a:t>
            </a:r>
            <a:r>
              <a:rPr lang="ru-RU" sz="2000" dirty="0" err="1"/>
              <a:t>зірочник</a:t>
            </a:r>
            <a:r>
              <a:rPr lang="ru-RU" sz="2000" dirty="0"/>
              <a:t>, </a:t>
            </a:r>
            <a:r>
              <a:rPr lang="ru-RU" sz="2000" dirty="0" err="1"/>
              <a:t>куничник</a:t>
            </a:r>
            <a:r>
              <a:rPr lang="ru-RU" sz="2000" dirty="0"/>
              <a:t> </a:t>
            </a:r>
            <a:r>
              <a:rPr lang="ru-RU" sz="2000" dirty="0" err="1"/>
              <a:t>очеретяний</a:t>
            </a:r>
            <a:r>
              <a:rPr lang="ru-RU" sz="2000" dirty="0"/>
              <a:t>, </a:t>
            </a:r>
            <a:r>
              <a:rPr lang="ru-RU" sz="2000" dirty="0" err="1"/>
              <a:t>чорниця</a:t>
            </a:r>
            <a:r>
              <a:rPr lang="ru-RU" sz="2000" dirty="0"/>
              <a:t> та </a:t>
            </a:r>
            <a:r>
              <a:rPr lang="ru-RU" sz="2000" dirty="0" err="1"/>
              <a:t>ін</a:t>
            </a:r>
            <a:r>
              <a:rPr lang="ru-RU" sz="2000" dirty="0"/>
              <a:t>. </a:t>
            </a:r>
            <a:r>
              <a:rPr lang="ru-RU" sz="2000" dirty="0" err="1"/>
              <a:t>Суборові</a:t>
            </a:r>
            <a:r>
              <a:rPr lang="ru-RU" sz="2000" dirty="0"/>
              <a:t> й су </a:t>
            </a:r>
            <a:r>
              <a:rPr lang="ru-RU" sz="2000" dirty="0" err="1"/>
              <a:t>грудкові</a:t>
            </a:r>
            <a:r>
              <a:rPr lang="ru-RU" sz="2000" dirty="0"/>
              <a:t> </a:t>
            </a:r>
            <a:r>
              <a:rPr lang="ru-RU" sz="2000" dirty="0" err="1"/>
              <a:t>ліси</a:t>
            </a:r>
            <a:r>
              <a:rPr lang="ru-RU" sz="2000" dirty="0"/>
              <a:t> </a:t>
            </a:r>
            <a:r>
              <a:rPr lang="ru-RU" sz="2000" dirty="0" err="1"/>
              <a:t>займають</a:t>
            </a:r>
            <a:r>
              <a:rPr lang="ru-RU" sz="2000" dirty="0"/>
              <a:t> 25 % </a:t>
            </a:r>
            <a:r>
              <a:rPr lang="ru-RU" sz="2000" dirty="0" err="1"/>
              <a:t>лісового</a:t>
            </a:r>
            <a:r>
              <a:rPr lang="ru-RU" sz="2000" dirty="0"/>
              <a:t> фонду. В </a:t>
            </a:r>
            <a:r>
              <a:rPr lang="ru-RU" sz="2000" dirty="0" err="1"/>
              <a:t>зоні</a:t>
            </a:r>
            <a:r>
              <a:rPr lang="ru-RU" sz="2000" dirty="0"/>
              <a:t> </a:t>
            </a:r>
            <a:r>
              <a:rPr lang="ru-RU" sz="2000" dirty="0" err="1"/>
              <a:t>мішаних</a:t>
            </a:r>
            <a:r>
              <a:rPr lang="ru-RU" sz="2000" dirty="0"/>
              <a:t> </a:t>
            </a:r>
            <a:r>
              <a:rPr lang="ru-RU" sz="2000" dirty="0" err="1"/>
              <a:t>лісів</a:t>
            </a:r>
            <a:r>
              <a:rPr lang="ru-RU" sz="2000" dirty="0"/>
              <a:t> вони </a:t>
            </a:r>
            <a:r>
              <a:rPr lang="ru-RU" sz="2000" dirty="0" err="1"/>
              <a:t>займають</a:t>
            </a:r>
            <a:r>
              <a:rPr lang="ru-RU" sz="2000" dirty="0"/>
              <a:t> до 45 %, а в </a:t>
            </a:r>
            <a:r>
              <a:rPr lang="ru-RU" sz="2000" dirty="0" err="1"/>
              <a:t>лісостеповій</a:t>
            </a:r>
            <a:r>
              <a:rPr lang="ru-RU" sz="2000" dirty="0"/>
              <a:t> </a:t>
            </a:r>
            <a:r>
              <a:rPr lang="ru-RU" sz="2000" dirty="0" err="1"/>
              <a:t>зоні</a:t>
            </a:r>
            <a:r>
              <a:rPr lang="ru-RU" sz="2000" dirty="0"/>
              <a:t> — до 14 % </a:t>
            </a:r>
            <a:r>
              <a:rPr lang="ru-RU" sz="2000" dirty="0" err="1"/>
              <a:t>всієї</a:t>
            </a:r>
            <a:r>
              <a:rPr lang="ru-RU" sz="2000" dirty="0"/>
              <a:t> </a:t>
            </a:r>
            <a:r>
              <a:rPr lang="ru-RU" sz="2000" dirty="0" err="1"/>
              <a:t>лісопокритої</a:t>
            </a:r>
            <a:r>
              <a:rPr lang="ru-RU" sz="2000" dirty="0"/>
              <a:t> </a:t>
            </a:r>
            <a:r>
              <a:rPr lang="ru-RU" sz="2000" dirty="0" err="1"/>
              <a:t>площі</a:t>
            </a:r>
            <a:r>
              <a:rPr lang="ru-RU" sz="20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37" y="553395"/>
            <a:ext cx="4927563" cy="338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078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509" y="947651"/>
            <a:ext cx="9165771" cy="5910349"/>
          </a:xfrm>
        </p:spPr>
        <p:txBody>
          <a:bodyPr>
            <a:normAutofit/>
          </a:bodyPr>
          <a:lstStyle/>
          <a:p>
            <a:r>
              <a:rPr lang="ru-RU" dirty="0" err="1"/>
              <a:t>Соснові</a:t>
            </a:r>
            <a:r>
              <a:rPr lang="ru-RU" dirty="0"/>
              <a:t> </a:t>
            </a:r>
            <a:r>
              <a:rPr lang="ru-RU" dirty="0" err="1"/>
              <a:t>ліси</a:t>
            </a:r>
            <a:r>
              <a:rPr lang="ru-RU" dirty="0"/>
              <a:t> в </a:t>
            </a:r>
            <a:r>
              <a:rPr lang="ru-RU" dirty="0" err="1"/>
              <a:t>Українських</a:t>
            </a:r>
            <a:r>
              <a:rPr lang="ru-RU" dirty="0"/>
              <a:t> Карпатах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незначну</a:t>
            </a:r>
            <a:r>
              <a:rPr lang="ru-RU" dirty="0"/>
              <a:t> </a:t>
            </a:r>
            <a:r>
              <a:rPr lang="ru-RU" dirty="0" err="1"/>
              <a:t>площу</a:t>
            </a:r>
            <a:r>
              <a:rPr lang="ru-RU" dirty="0"/>
              <a:t>, </a:t>
            </a:r>
            <a:r>
              <a:rPr lang="ru-RU" dirty="0" err="1"/>
              <a:t>збереглися</a:t>
            </a:r>
            <a:r>
              <a:rPr lang="ru-RU" dirty="0"/>
              <a:t> в </a:t>
            </a:r>
            <a:r>
              <a:rPr lang="ru-RU" dirty="0" err="1"/>
              <a:t>оліготрофних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у </a:t>
            </a:r>
            <a:r>
              <a:rPr lang="ru-RU" dirty="0" err="1"/>
              <a:t>Горганах</a:t>
            </a:r>
            <a:r>
              <a:rPr lang="ru-RU" dirty="0"/>
              <a:t>, де </a:t>
            </a:r>
            <a:r>
              <a:rPr lang="ru-RU" dirty="0" err="1"/>
              <a:t>поширені</a:t>
            </a:r>
            <a:r>
              <a:rPr lang="ru-RU" dirty="0"/>
              <a:t> </a:t>
            </a:r>
            <a:r>
              <a:rPr lang="ru-RU" dirty="0" err="1"/>
              <a:t>ямненські</a:t>
            </a:r>
            <a:r>
              <a:rPr lang="ru-RU" dirty="0"/>
              <a:t> </a:t>
            </a:r>
            <a:r>
              <a:rPr lang="ru-RU" dirty="0" err="1"/>
              <a:t>пісковики</a:t>
            </a:r>
            <a:r>
              <a:rPr lang="ru-RU" dirty="0"/>
              <a:t>. </a:t>
            </a:r>
            <a:r>
              <a:rPr lang="ru-RU" dirty="0" err="1"/>
              <a:t>Деревний</a:t>
            </a:r>
            <a:r>
              <a:rPr lang="ru-RU" dirty="0"/>
              <a:t> ярус </a:t>
            </a:r>
            <a:r>
              <a:rPr lang="ru-RU" dirty="0" err="1"/>
              <a:t>утворює</a:t>
            </a:r>
            <a:r>
              <a:rPr lang="ru-RU" dirty="0"/>
              <a:t> сосна </a:t>
            </a:r>
            <a:r>
              <a:rPr lang="ru-RU" dirty="0" err="1"/>
              <a:t>звичайна</a:t>
            </a:r>
            <a:r>
              <a:rPr lang="ru-RU" dirty="0"/>
              <a:t>, до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домішуєтся</a:t>
            </a:r>
            <a:r>
              <a:rPr lang="ru-RU" dirty="0"/>
              <a:t> береза </a:t>
            </a:r>
            <a:r>
              <a:rPr lang="ru-RU" dirty="0" err="1"/>
              <a:t>бородавчаста</a:t>
            </a:r>
            <a:r>
              <a:rPr lang="ru-RU" dirty="0"/>
              <a:t> і </a:t>
            </a:r>
            <a:r>
              <a:rPr lang="ru-RU" dirty="0" err="1"/>
              <a:t>пухнаста</a:t>
            </a:r>
            <a:r>
              <a:rPr lang="ru-RU" dirty="0"/>
              <a:t>, </a:t>
            </a:r>
            <a:r>
              <a:rPr lang="ru-RU" dirty="0" err="1"/>
              <a:t>іноді</a:t>
            </a:r>
            <a:r>
              <a:rPr lang="ru-RU" dirty="0"/>
              <a:t> сосна </a:t>
            </a:r>
            <a:r>
              <a:rPr lang="ru-RU" dirty="0" err="1"/>
              <a:t>кедрова</a:t>
            </a:r>
            <a:r>
              <a:rPr lang="ru-RU" dirty="0"/>
              <a:t>; у </a:t>
            </a:r>
            <a:r>
              <a:rPr lang="ru-RU" dirty="0" err="1"/>
              <a:t>підліску</a:t>
            </a:r>
            <a:r>
              <a:rPr lang="ru-RU" dirty="0"/>
              <a:t> </a:t>
            </a:r>
            <a:r>
              <a:rPr lang="ru-RU" dirty="0" err="1"/>
              <a:t>зустрічаються</a:t>
            </a:r>
            <a:r>
              <a:rPr lang="ru-RU" dirty="0"/>
              <a:t> крушина </a:t>
            </a:r>
            <a:r>
              <a:rPr lang="ru-RU" dirty="0" err="1"/>
              <a:t>ламка</a:t>
            </a:r>
            <a:r>
              <a:rPr lang="ru-RU" dirty="0"/>
              <a:t>, </a:t>
            </a:r>
            <a:r>
              <a:rPr lang="ru-RU" dirty="0" err="1"/>
              <a:t>ялівець</a:t>
            </a:r>
            <a:r>
              <a:rPr lang="ru-RU" dirty="0"/>
              <a:t>, </a:t>
            </a:r>
            <a:r>
              <a:rPr lang="ru-RU" dirty="0" err="1"/>
              <a:t>ялина</a:t>
            </a:r>
            <a:r>
              <a:rPr lang="ru-RU" dirty="0"/>
              <a:t>;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чагарників</a:t>
            </a:r>
            <a:r>
              <a:rPr lang="ru-RU" dirty="0"/>
              <a:t> </a:t>
            </a:r>
            <a:r>
              <a:rPr lang="ru-RU" dirty="0" err="1"/>
              <a:t>ростуть</a:t>
            </a:r>
            <a:r>
              <a:rPr lang="ru-RU" dirty="0"/>
              <a:t> </a:t>
            </a:r>
            <a:r>
              <a:rPr lang="ru-RU" dirty="0" err="1"/>
              <a:t>чорниця</a:t>
            </a:r>
            <a:r>
              <a:rPr lang="ru-RU" dirty="0"/>
              <a:t>, </a:t>
            </a:r>
            <a:r>
              <a:rPr lang="ru-RU" dirty="0" err="1"/>
              <a:t>брусниця</a:t>
            </a:r>
            <a:r>
              <a:rPr lang="ru-RU" dirty="0"/>
              <a:t>, </a:t>
            </a:r>
            <a:r>
              <a:rPr lang="ru-RU" dirty="0" err="1"/>
              <a:t>лохина</a:t>
            </a:r>
            <a:r>
              <a:rPr lang="ru-RU" dirty="0"/>
              <a:t>, </a:t>
            </a:r>
            <a:r>
              <a:rPr lang="ru-RU" dirty="0" err="1"/>
              <a:t>багно</a:t>
            </a:r>
            <a:r>
              <a:rPr lang="ru-RU" dirty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Кримських</a:t>
            </a:r>
            <a:r>
              <a:rPr lang="ru-RU" dirty="0"/>
              <a:t> горах </a:t>
            </a:r>
            <a:r>
              <a:rPr lang="ru-RU" dirty="0" err="1"/>
              <a:t>ліси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сосни </a:t>
            </a:r>
            <a:r>
              <a:rPr lang="ru-RU" dirty="0" err="1"/>
              <a:t>звичайної</a:t>
            </a:r>
            <a:r>
              <a:rPr lang="ru-RU" dirty="0"/>
              <a:t> </a:t>
            </a:r>
            <a:r>
              <a:rPr lang="ru-RU" dirty="0" err="1"/>
              <a:t>досягають</a:t>
            </a:r>
            <a:r>
              <a:rPr lang="ru-RU" dirty="0"/>
              <a:t> </a:t>
            </a:r>
            <a:r>
              <a:rPr lang="ru-RU" dirty="0" err="1"/>
              <a:t>висоти</a:t>
            </a:r>
            <a:r>
              <a:rPr lang="ru-RU" dirty="0"/>
              <a:t> 1000-1300 м. На </a:t>
            </a:r>
            <a:r>
              <a:rPr lang="ru-RU" dirty="0" err="1"/>
              <a:t>північних</a:t>
            </a:r>
            <a:r>
              <a:rPr lang="ru-RU" dirty="0"/>
              <a:t> </a:t>
            </a:r>
            <a:r>
              <a:rPr lang="ru-RU" dirty="0" err="1"/>
              <a:t>схилах</a:t>
            </a:r>
            <a:r>
              <a:rPr lang="ru-RU" dirty="0"/>
              <a:t> </a:t>
            </a:r>
            <a:r>
              <a:rPr lang="ru-RU" dirty="0" err="1"/>
              <a:t>поширені</a:t>
            </a:r>
            <a:r>
              <a:rPr lang="ru-RU" dirty="0"/>
              <a:t> злаково-</a:t>
            </a:r>
            <a:r>
              <a:rPr lang="ru-RU" dirty="0" err="1"/>
              <a:t>різнотравні</a:t>
            </a:r>
            <a:r>
              <a:rPr lang="ru-RU" dirty="0"/>
              <a:t> сосняки. У </a:t>
            </a:r>
            <a:r>
              <a:rPr lang="ru-RU" dirty="0" err="1"/>
              <a:t>підліску</a:t>
            </a:r>
            <a:r>
              <a:rPr lang="ru-RU" dirty="0"/>
              <a:t> </a:t>
            </a:r>
            <a:r>
              <a:rPr lang="ru-RU" dirty="0" err="1"/>
              <a:t>зустрічаються</a:t>
            </a:r>
            <a:r>
              <a:rPr lang="ru-RU" dirty="0"/>
              <a:t> дерен </a:t>
            </a:r>
            <a:r>
              <a:rPr lang="ru-RU" dirty="0" err="1"/>
              <a:t>справжній</a:t>
            </a:r>
            <a:r>
              <a:rPr lang="ru-RU" dirty="0"/>
              <a:t>, </a:t>
            </a:r>
            <a:r>
              <a:rPr lang="ru-RU" dirty="0" err="1"/>
              <a:t>бруслина</a:t>
            </a:r>
            <a:r>
              <a:rPr lang="ru-RU" dirty="0"/>
              <a:t> </a:t>
            </a:r>
            <a:r>
              <a:rPr lang="ru-RU" dirty="0" err="1"/>
              <a:t>бородавчаста</a:t>
            </a:r>
            <a:r>
              <a:rPr lang="ru-RU" dirty="0"/>
              <a:t>, а в </a:t>
            </a:r>
            <a:r>
              <a:rPr lang="ru-RU" dirty="0" err="1"/>
              <a:t>трав'яному</a:t>
            </a:r>
            <a:r>
              <a:rPr lang="ru-RU" dirty="0"/>
              <a:t> </a:t>
            </a:r>
            <a:r>
              <a:rPr lang="ru-RU" dirty="0" err="1"/>
              <a:t>покриві</a:t>
            </a:r>
            <a:r>
              <a:rPr lang="ru-RU" dirty="0"/>
              <a:t> </a:t>
            </a:r>
            <a:r>
              <a:rPr lang="ru-RU" dirty="0" err="1"/>
              <a:t>переважають</a:t>
            </a:r>
            <a:r>
              <a:rPr lang="ru-RU" dirty="0"/>
              <a:t> </a:t>
            </a:r>
            <a:r>
              <a:rPr lang="ru-RU" dirty="0" err="1"/>
              <a:t>тонконіг</a:t>
            </a:r>
            <a:r>
              <a:rPr lang="ru-RU" dirty="0"/>
              <a:t> </a:t>
            </a:r>
            <a:r>
              <a:rPr lang="ru-RU" dirty="0" err="1"/>
              <a:t>лучний</a:t>
            </a:r>
            <a:r>
              <a:rPr lang="ru-RU" dirty="0"/>
              <a:t> та </a:t>
            </a:r>
            <a:r>
              <a:rPr lang="ru-RU" dirty="0" err="1"/>
              <a:t>куцоніжка</a:t>
            </a:r>
            <a:r>
              <a:rPr lang="ru-RU" dirty="0"/>
              <a:t> </a:t>
            </a:r>
            <a:r>
              <a:rPr lang="ru-RU" dirty="0" err="1"/>
              <a:t>лісова</a:t>
            </a:r>
            <a:r>
              <a:rPr lang="ru-RU" dirty="0"/>
              <a:t> з </a:t>
            </a:r>
            <a:r>
              <a:rPr lang="ru-RU" dirty="0" err="1"/>
              <a:t>домішками</a:t>
            </a:r>
            <a:r>
              <a:rPr lang="ru-RU" dirty="0"/>
              <a:t> </a:t>
            </a:r>
            <a:r>
              <a:rPr lang="ru-RU" dirty="0" err="1"/>
              <a:t>стоколосу</a:t>
            </a:r>
            <a:r>
              <a:rPr lang="ru-RU" dirty="0"/>
              <a:t> прибережного, </a:t>
            </a:r>
            <a:r>
              <a:rPr lang="ru-RU" dirty="0" err="1"/>
              <a:t>підмаренника</a:t>
            </a:r>
            <a:r>
              <a:rPr lang="ru-RU" dirty="0"/>
              <a:t> </a:t>
            </a:r>
            <a:r>
              <a:rPr lang="ru-RU" dirty="0" err="1"/>
              <a:t>м'якого</a:t>
            </a:r>
            <a:r>
              <a:rPr lang="ru-RU" dirty="0"/>
              <a:t> та </a:t>
            </a:r>
            <a:r>
              <a:rPr lang="ru-RU" dirty="0" err="1"/>
              <a:t>північного</a:t>
            </a:r>
            <a:r>
              <a:rPr lang="ru-RU" dirty="0"/>
              <a:t>, </a:t>
            </a:r>
            <a:r>
              <a:rPr lang="ru-RU" dirty="0" err="1"/>
              <a:t>булатки</a:t>
            </a:r>
            <a:r>
              <a:rPr lang="ru-RU" dirty="0"/>
              <a:t> </a:t>
            </a:r>
            <a:r>
              <a:rPr lang="ru-RU" dirty="0" err="1"/>
              <a:t>червоної</a:t>
            </a:r>
            <a:r>
              <a:rPr lang="ru-RU" dirty="0"/>
              <a:t>, </a:t>
            </a:r>
            <a:r>
              <a:rPr lang="ru-RU" dirty="0" err="1"/>
              <a:t>первоцвіту</a:t>
            </a:r>
            <a:r>
              <a:rPr lang="ru-RU" dirty="0"/>
              <a:t> </a:t>
            </a:r>
            <a:r>
              <a:rPr lang="ru-RU" dirty="0" err="1"/>
              <a:t>звичайного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</a:t>
            </a:r>
            <a:r>
              <a:rPr lang="ru-RU" dirty="0" err="1"/>
              <a:t>Кримських</a:t>
            </a:r>
            <a:r>
              <a:rPr lang="ru-RU" dirty="0"/>
              <a:t> горах </a:t>
            </a:r>
            <a:r>
              <a:rPr lang="ru-RU" dirty="0" err="1"/>
              <a:t>поширені</a:t>
            </a:r>
            <a:r>
              <a:rPr lang="ru-RU" dirty="0"/>
              <a:t> </a:t>
            </a:r>
            <a:r>
              <a:rPr lang="ru-RU" dirty="0" err="1"/>
              <a:t>ялівцеві</a:t>
            </a:r>
            <a:r>
              <a:rPr lang="ru-RU" dirty="0"/>
              <a:t> </a:t>
            </a:r>
            <a:r>
              <a:rPr lang="ru-RU" dirty="0" err="1"/>
              <a:t>ліси</a:t>
            </a:r>
            <a:r>
              <a:rPr lang="ru-RU" dirty="0"/>
              <a:t>, в </a:t>
            </a:r>
            <a:r>
              <a:rPr lang="ru-RU" dirty="0" err="1"/>
              <a:t>яких</a:t>
            </a:r>
            <a:r>
              <a:rPr lang="ru-RU" dirty="0"/>
              <a:t> росте </a:t>
            </a:r>
            <a:r>
              <a:rPr lang="ru-RU" dirty="0" err="1"/>
              <a:t>ялівець</a:t>
            </a:r>
            <a:r>
              <a:rPr lang="ru-RU" dirty="0"/>
              <a:t> </a:t>
            </a:r>
            <a:r>
              <a:rPr lang="ru-RU" dirty="0" err="1"/>
              <a:t>високий</a:t>
            </a:r>
            <a:r>
              <a:rPr lang="ru-RU" dirty="0"/>
              <a:t> та </a:t>
            </a:r>
            <a:r>
              <a:rPr lang="ru-RU" dirty="0" err="1"/>
              <a:t>чагарникові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(</a:t>
            </a:r>
            <a:r>
              <a:rPr lang="ru-RU" dirty="0" err="1"/>
              <a:t>червоний</a:t>
            </a:r>
            <a:r>
              <a:rPr lang="ru-RU" dirty="0"/>
              <a:t>, </a:t>
            </a:r>
            <a:r>
              <a:rPr lang="ru-RU" dirty="0" err="1"/>
              <a:t>низькорослий</a:t>
            </a:r>
            <a:r>
              <a:rPr lang="ru-RU" dirty="0"/>
              <a:t>, </a:t>
            </a:r>
            <a:r>
              <a:rPr lang="ru-RU" dirty="0" err="1"/>
              <a:t>козацький</a:t>
            </a:r>
            <a:r>
              <a:rPr lang="ru-RU" dirty="0"/>
              <a:t>). До них </a:t>
            </a:r>
            <a:r>
              <a:rPr lang="ru-RU" dirty="0" err="1"/>
              <a:t>домішуються</a:t>
            </a:r>
            <a:r>
              <a:rPr lang="ru-RU" dirty="0"/>
              <a:t> дуб </a:t>
            </a:r>
            <a:r>
              <a:rPr lang="ru-RU" dirty="0" err="1"/>
              <a:t>пухнастий</a:t>
            </a:r>
            <a:r>
              <a:rPr lang="ru-RU" dirty="0"/>
              <a:t>, </a:t>
            </a:r>
            <a:r>
              <a:rPr lang="ru-RU" dirty="0" err="1"/>
              <a:t>фісташка</a:t>
            </a:r>
            <a:r>
              <a:rPr lang="ru-RU" dirty="0"/>
              <a:t> туполиста, </a:t>
            </a:r>
            <a:r>
              <a:rPr lang="ru-RU" dirty="0" err="1"/>
              <a:t>суничник</a:t>
            </a:r>
            <a:r>
              <a:rPr lang="ru-RU" dirty="0"/>
              <a:t>, сосна </a:t>
            </a:r>
            <a:r>
              <a:rPr lang="ru-RU" dirty="0" err="1"/>
              <a:t>кримська</a:t>
            </a:r>
            <a:r>
              <a:rPr lang="ru-RU" dirty="0"/>
              <a:t>. У </a:t>
            </a:r>
            <a:r>
              <a:rPr lang="ru-RU" dirty="0" err="1"/>
              <a:t>трав'яному</a:t>
            </a:r>
            <a:r>
              <a:rPr lang="ru-RU" dirty="0"/>
              <a:t> </a:t>
            </a:r>
            <a:r>
              <a:rPr lang="ru-RU" dirty="0" err="1"/>
              <a:t>покриві</a:t>
            </a:r>
            <a:r>
              <a:rPr lang="ru-RU" dirty="0"/>
              <a:t> </a:t>
            </a:r>
            <a:r>
              <a:rPr lang="ru-RU" dirty="0" err="1"/>
              <a:t>домінують</a:t>
            </a:r>
            <a:r>
              <a:rPr lang="ru-RU" dirty="0"/>
              <a:t> </a:t>
            </a:r>
            <a:r>
              <a:rPr lang="ru-RU" dirty="0" err="1"/>
              <a:t>пирій</a:t>
            </a:r>
            <a:r>
              <a:rPr lang="ru-RU" dirty="0"/>
              <a:t> </a:t>
            </a:r>
            <a:r>
              <a:rPr lang="ru-RU" dirty="0" err="1"/>
              <a:t>середній</a:t>
            </a:r>
            <a:r>
              <a:rPr lang="ru-RU" dirty="0"/>
              <a:t>, </a:t>
            </a:r>
            <a:r>
              <a:rPr lang="ru-RU" dirty="0" err="1"/>
              <a:t>чистоколосоподібний</a:t>
            </a:r>
            <a:r>
              <a:rPr lang="ru-RU" dirty="0"/>
              <a:t>, чист </a:t>
            </a:r>
            <a:r>
              <a:rPr lang="ru-RU" dirty="0" err="1"/>
              <a:t>кримський</a:t>
            </a:r>
            <a:r>
              <a:rPr lang="ru-RU" dirty="0"/>
              <a:t>, </a:t>
            </a:r>
            <a:r>
              <a:rPr lang="ru-RU" dirty="0" err="1"/>
              <a:t>костриця</a:t>
            </a:r>
            <a:r>
              <a:rPr lang="ru-RU" dirty="0"/>
              <a:t> </a:t>
            </a:r>
            <a:r>
              <a:rPr lang="ru-RU" dirty="0" err="1"/>
              <a:t>борозниста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4349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037" y="0"/>
            <a:ext cx="8596668" cy="1320800"/>
          </a:xfrm>
        </p:spPr>
        <p:txBody>
          <a:bodyPr/>
          <a:lstStyle/>
          <a:p>
            <a:r>
              <a:rPr lang="uk-UA" dirty="0" smtClean="0"/>
              <a:t>Ялинові ліси.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81396"/>
            <a:ext cx="5446298" cy="5902037"/>
          </a:xfrm>
        </p:spPr>
        <p:txBody>
          <a:bodyPr>
            <a:normAutofit/>
          </a:bodyPr>
          <a:lstStyle/>
          <a:p>
            <a:r>
              <a:rPr lang="ru-RU" dirty="0" err="1"/>
              <a:t>Н</a:t>
            </a:r>
            <a:r>
              <a:rPr lang="ru-RU" dirty="0" err="1" smtClean="0"/>
              <a:t>айбільші</a:t>
            </a:r>
            <a:r>
              <a:rPr lang="ru-RU" dirty="0" smtClean="0"/>
              <a:t> </a:t>
            </a:r>
            <a:r>
              <a:rPr lang="ru-RU" dirty="0" err="1"/>
              <a:t>площі</a:t>
            </a:r>
            <a:r>
              <a:rPr lang="ru-RU" dirty="0"/>
              <a:t> </a:t>
            </a:r>
            <a:r>
              <a:rPr lang="ru-RU" dirty="0" err="1"/>
              <a:t>займають</a:t>
            </a:r>
            <a:r>
              <a:rPr lang="ru-RU" dirty="0"/>
              <a:t> в </a:t>
            </a:r>
            <a:r>
              <a:rPr lang="ru-RU" dirty="0" err="1"/>
              <a:t>Українських</a:t>
            </a:r>
            <a:r>
              <a:rPr lang="ru-RU" dirty="0"/>
              <a:t> Карпатах, </a:t>
            </a:r>
            <a:r>
              <a:rPr lang="ru-RU" dirty="0" err="1"/>
              <a:t>зустрічаються</a:t>
            </a:r>
            <a:r>
              <a:rPr lang="ru-RU" dirty="0"/>
              <a:t> на </a:t>
            </a:r>
            <a:r>
              <a:rPr lang="ru-RU" dirty="0" err="1"/>
              <a:t>Розточчі</a:t>
            </a:r>
            <a:r>
              <a:rPr lang="ru-RU" dirty="0"/>
              <a:t> та </a:t>
            </a:r>
            <a:r>
              <a:rPr lang="ru-RU" dirty="0" err="1"/>
              <a:t>Поліссі</a:t>
            </a:r>
            <a:r>
              <a:rPr lang="ru-RU" dirty="0"/>
              <a:t>. У </a:t>
            </a:r>
            <a:r>
              <a:rPr lang="ru-RU" dirty="0" err="1"/>
              <a:t>карпатських</a:t>
            </a:r>
            <a:r>
              <a:rPr lang="ru-RU" dirty="0"/>
              <a:t> </a:t>
            </a:r>
            <a:r>
              <a:rPr lang="ru-RU" dirty="0" err="1"/>
              <a:t>ялинових</a:t>
            </a:r>
            <a:r>
              <a:rPr lang="ru-RU" dirty="0"/>
              <a:t> </a:t>
            </a:r>
            <a:r>
              <a:rPr lang="ru-RU" dirty="0" err="1"/>
              <a:t>лісах</a:t>
            </a:r>
            <a:r>
              <a:rPr lang="ru-RU" dirty="0"/>
              <a:t> </a:t>
            </a:r>
            <a:r>
              <a:rPr lang="ru-RU" dirty="0" err="1"/>
              <a:t>деревостани</a:t>
            </a:r>
            <a:r>
              <a:rPr lang="ru-RU" dirty="0"/>
              <a:t> </a:t>
            </a:r>
            <a:r>
              <a:rPr lang="ru-RU" dirty="0" err="1"/>
              <a:t>густі</a:t>
            </a:r>
            <a:r>
              <a:rPr lang="ru-RU" dirty="0"/>
              <a:t>, </a:t>
            </a:r>
            <a:r>
              <a:rPr lang="ru-RU" dirty="0" err="1"/>
              <a:t>піднімаються</a:t>
            </a:r>
            <a:r>
              <a:rPr lang="ru-RU" dirty="0"/>
              <a:t> до </a:t>
            </a:r>
            <a:r>
              <a:rPr lang="ru-RU" dirty="0" err="1"/>
              <a:t>висот</a:t>
            </a:r>
            <a:r>
              <a:rPr lang="ru-RU" dirty="0"/>
              <a:t> 1200—1600м. У </a:t>
            </a:r>
            <a:r>
              <a:rPr lang="ru-RU" dirty="0" err="1"/>
              <a:t>підліску</a:t>
            </a:r>
            <a:r>
              <a:rPr lang="ru-RU" dirty="0"/>
              <a:t> </a:t>
            </a:r>
            <a:r>
              <a:rPr lang="ru-RU" dirty="0" err="1"/>
              <a:t>ростуть</a:t>
            </a:r>
            <a:r>
              <a:rPr lang="ru-RU" dirty="0"/>
              <a:t> жимолость </a:t>
            </a:r>
            <a:r>
              <a:rPr lang="ru-RU" dirty="0" err="1"/>
              <a:t>чорна</a:t>
            </a:r>
            <a:r>
              <a:rPr lang="ru-RU" dirty="0"/>
              <a:t>, бузина </a:t>
            </a:r>
            <a:r>
              <a:rPr lang="ru-RU" dirty="0" err="1"/>
              <a:t>червона</a:t>
            </a:r>
            <a:r>
              <a:rPr lang="ru-RU" dirty="0"/>
              <a:t>, </a:t>
            </a:r>
            <a:r>
              <a:rPr lang="ru-RU" dirty="0" err="1"/>
              <a:t>вовче</a:t>
            </a:r>
            <a:r>
              <a:rPr lang="ru-RU" dirty="0"/>
              <a:t> </a:t>
            </a:r>
            <a:r>
              <a:rPr lang="ru-RU" dirty="0" err="1"/>
              <a:t>лико</a:t>
            </a:r>
            <a:r>
              <a:rPr lang="ru-RU" dirty="0"/>
              <a:t>, </a:t>
            </a:r>
            <a:r>
              <a:rPr lang="ru-RU" dirty="0" err="1"/>
              <a:t>горобина</a:t>
            </a:r>
            <a:r>
              <a:rPr lang="ru-RU" dirty="0"/>
              <a:t> </a:t>
            </a:r>
            <a:r>
              <a:rPr lang="ru-RU" dirty="0" err="1"/>
              <a:t>звичайна</a:t>
            </a:r>
            <a:r>
              <a:rPr lang="ru-RU" dirty="0"/>
              <a:t>. У </a:t>
            </a:r>
            <a:r>
              <a:rPr lang="ru-RU" dirty="0" err="1"/>
              <a:t>трав'яному</a:t>
            </a:r>
            <a:r>
              <a:rPr lang="ru-RU" dirty="0"/>
              <a:t> </a:t>
            </a:r>
            <a:r>
              <a:rPr lang="ru-RU" dirty="0" err="1"/>
              <a:t>покриві</a:t>
            </a:r>
            <a:r>
              <a:rPr lang="ru-RU" dirty="0"/>
              <a:t> </a:t>
            </a:r>
            <a:r>
              <a:rPr lang="ru-RU" dirty="0" err="1"/>
              <a:t>зустрічаються</a:t>
            </a:r>
            <a:r>
              <a:rPr lang="ru-RU" dirty="0"/>
              <a:t> </a:t>
            </a:r>
            <a:r>
              <a:rPr lang="ru-RU" dirty="0" err="1"/>
              <a:t>чорниця</a:t>
            </a:r>
            <a:r>
              <a:rPr lang="ru-RU" dirty="0"/>
              <a:t>, </a:t>
            </a:r>
            <a:r>
              <a:rPr lang="ru-RU" dirty="0" err="1"/>
              <a:t>ожина</a:t>
            </a:r>
            <a:r>
              <a:rPr lang="ru-RU" dirty="0"/>
              <a:t> </a:t>
            </a:r>
            <a:r>
              <a:rPr lang="ru-RU" dirty="0" err="1"/>
              <a:t>лісова</a:t>
            </a:r>
            <a:r>
              <a:rPr lang="ru-RU" dirty="0"/>
              <a:t>, </a:t>
            </a:r>
            <a:r>
              <a:rPr lang="ru-RU" dirty="0" err="1"/>
              <a:t>куничник</a:t>
            </a:r>
            <a:r>
              <a:rPr lang="ru-RU" dirty="0"/>
              <a:t> </a:t>
            </a:r>
            <a:r>
              <a:rPr lang="ru-RU" dirty="0" err="1"/>
              <a:t>очеретяний</a:t>
            </a:r>
            <a:r>
              <a:rPr lang="ru-RU" dirty="0"/>
              <a:t>, </a:t>
            </a:r>
            <a:r>
              <a:rPr lang="ru-RU" dirty="0" err="1"/>
              <a:t>підбілик</a:t>
            </a:r>
            <a:r>
              <a:rPr lang="ru-RU" dirty="0"/>
              <a:t> </a:t>
            </a:r>
            <a:r>
              <a:rPr lang="ru-RU" dirty="0" err="1"/>
              <a:t>альпійський</a:t>
            </a:r>
            <a:r>
              <a:rPr lang="ru-RU" dirty="0"/>
              <a:t>, </a:t>
            </a:r>
            <a:r>
              <a:rPr lang="ru-RU" dirty="0" err="1"/>
              <a:t>сольданела</a:t>
            </a:r>
            <a:r>
              <a:rPr lang="ru-RU" dirty="0"/>
              <a:t> </a:t>
            </a:r>
            <a:r>
              <a:rPr lang="ru-RU" dirty="0" err="1"/>
              <a:t>гірська</a:t>
            </a:r>
            <a:r>
              <a:rPr lang="ru-RU" dirty="0"/>
              <a:t>, щавель </a:t>
            </a:r>
            <a:r>
              <a:rPr lang="ru-RU" dirty="0" err="1"/>
              <a:t>карпатський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Тут </a:t>
            </a:r>
            <a:r>
              <a:rPr lang="ru-RU" dirty="0" err="1"/>
              <a:t>поширені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буково-</a:t>
            </a:r>
            <a:r>
              <a:rPr lang="ru-RU" dirty="0" err="1"/>
              <a:t>ялинові</a:t>
            </a:r>
            <a:r>
              <a:rPr lang="ru-RU" dirty="0"/>
              <a:t>, </a:t>
            </a:r>
            <a:r>
              <a:rPr lang="ru-RU" dirty="0" err="1"/>
              <a:t>ялицево</a:t>
            </a:r>
            <a:r>
              <a:rPr lang="ru-RU" dirty="0"/>
              <a:t>-буково-</a:t>
            </a:r>
            <a:r>
              <a:rPr lang="ru-RU" dirty="0" err="1"/>
              <a:t>ялинові</a:t>
            </a:r>
            <a:r>
              <a:rPr lang="ru-RU" dirty="0"/>
              <a:t> </a:t>
            </a:r>
            <a:r>
              <a:rPr lang="ru-RU" dirty="0" err="1"/>
              <a:t>ліси</a:t>
            </a:r>
            <a:r>
              <a:rPr lang="ru-RU" dirty="0"/>
              <a:t>. </a:t>
            </a:r>
            <a:r>
              <a:rPr lang="ru-RU" dirty="0" smtClean="0"/>
              <a:t>У </a:t>
            </a:r>
            <a:r>
              <a:rPr lang="ru-RU" dirty="0" err="1"/>
              <a:t>підліску</a:t>
            </a:r>
            <a:r>
              <a:rPr lang="ru-RU" dirty="0"/>
              <a:t> </a:t>
            </a:r>
            <a:r>
              <a:rPr lang="ru-RU" dirty="0" err="1"/>
              <a:t>ростуть</a:t>
            </a:r>
            <a:r>
              <a:rPr lang="ru-RU" dirty="0"/>
              <a:t> </a:t>
            </a:r>
            <a:r>
              <a:rPr lang="ru-RU" dirty="0" err="1"/>
              <a:t>ліщина</a:t>
            </a:r>
            <a:r>
              <a:rPr lang="ru-RU" dirty="0"/>
              <a:t>, жимолость </a:t>
            </a:r>
            <a:r>
              <a:rPr lang="ru-RU" dirty="0" err="1"/>
              <a:t>звичайна</a:t>
            </a:r>
            <a:r>
              <a:rPr lang="ru-RU" dirty="0"/>
              <a:t>, </a:t>
            </a:r>
            <a:r>
              <a:rPr lang="ru-RU" dirty="0" err="1"/>
              <a:t>вовче</a:t>
            </a:r>
            <a:r>
              <a:rPr lang="ru-RU" dirty="0"/>
              <a:t> </a:t>
            </a:r>
            <a:r>
              <a:rPr lang="ru-RU" dirty="0" err="1"/>
              <a:t>лико</a:t>
            </a:r>
            <a:r>
              <a:rPr lang="ru-RU" dirty="0"/>
              <a:t>, </a:t>
            </a:r>
            <a:r>
              <a:rPr lang="ru-RU" dirty="0" err="1"/>
              <a:t>ожина</a:t>
            </a:r>
            <a:r>
              <a:rPr lang="ru-RU" dirty="0"/>
              <a:t> </a:t>
            </a:r>
            <a:r>
              <a:rPr lang="ru-RU" dirty="0" err="1"/>
              <a:t>шорстка</a:t>
            </a:r>
            <a:r>
              <a:rPr lang="ru-RU" dirty="0"/>
              <a:t>; у </a:t>
            </a:r>
            <a:r>
              <a:rPr lang="ru-RU" dirty="0" err="1"/>
              <a:t>трав'яному</a:t>
            </a:r>
            <a:r>
              <a:rPr lang="ru-RU" dirty="0"/>
              <a:t> </a:t>
            </a:r>
            <a:r>
              <a:rPr lang="ru-RU" dirty="0" err="1"/>
              <a:t>покриві</a:t>
            </a:r>
            <a:r>
              <a:rPr lang="ru-RU" dirty="0"/>
              <a:t> </a:t>
            </a:r>
            <a:r>
              <a:rPr lang="ru-RU" dirty="0" err="1"/>
              <a:t>зростають</a:t>
            </a:r>
            <a:r>
              <a:rPr lang="ru-RU" dirty="0"/>
              <a:t> осока волосиста, </a:t>
            </a:r>
            <a:r>
              <a:rPr lang="ru-RU" dirty="0" err="1"/>
              <a:t>мітлиця</a:t>
            </a:r>
            <a:r>
              <a:rPr lang="ru-RU" dirty="0"/>
              <a:t> </a:t>
            </a:r>
            <a:r>
              <a:rPr lang="ru-RU" dirty="0" err="1"/>
              <a:t>біла</a:t>
            </a:r>
            <a:r>
              <a:rPr lang="ru-RU" dirty="0"/>
              <a:t>, </a:t>
            </a:r>
            <a:r>
              <a:rPr lang="ru-RU" dirty="0" err="1"/>
              <a:t>суниця</a:t>
            </a:r>
            <a:r>
              <a:rPr lang="ru-RU" dirty="0"/>
              <a:t>, анемона </a:t>
            </a:r>
            <a:r>
              <a:rPr lang="ru-RU" dirty="0" err="1"/>
              <a:t>дібровна</a:t>
            </a:r>
            <a:r>
              <a:rPr lang="ru-RU" dirty="0"/>
              <a:t>, веснянка та </a:t>
            </a:r>
            <a:r>
              <a:rPr lang="ru-RU" dirty="0" err="1"/>
              <a:t>ін</a:t>
            </a:r>
            <a:r>
              <a:rPr lang="ru-RU" dirty="0"/>
              <a:t>.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площі</a:t>
            </a:r>
            <a:r>
              <a:rPr lang="ru-RU" dirty="0"/>
              <a:t> </a:t>
            </a:r>
            <a:r>
              <a:rPr lang="ru-RU" dirty="0" err="1"/>
              <a:t>займають</a:t>
            </a:r>
            <a:r>
              <a:rPr lang="ru-RU" dirty="0"/>
              <a:t> </a:t>
            </a:r>
            <a:r>
              <a:rPr lang="ru-RU" dirty="0" err="1"/>
              <a:t>похідні</a:t>
            </a:r>
            <a:r>
              <a:rPr lang="ru-RU" dirty="0"/>
              <a:t> </a:t>
            </a:r>
            <a:r>
              <a:rPr lang="ru-RU" dirty="0" err="1"/>
              <a:t>ялинові</a:t>
            </a:r>
            <a:r>
              <a:rPr lang="ru-RU" dirty="0"/>
              <a:t> та </a:t>
            </a:r>
            <a:r>
              <a:rPr lang="ru-RU" dirty="0" err="1"/>
              <a:t>ялицеві</a:t>
            </a:r>
            <a:r>
              <a:rPr lang="ru-RU" dirty="0"/>
              <a:t> </a:t>
            </a:r>
            <a:r>
              <a:rPr lang="ru-RU" dirty="0" err="1"/>
              <a:t>ліси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цінну</a:t>
            </a:r>
            <a:r>
              <a:rPr lang="ru-RU" dirty="0"/>
              <a:t> деревину.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298" y="0"/>
            <a:ext cx="6745701" cy="463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930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60219"/>
            <a:ext cx="8596668" cy="1320800"/>
          </a:xfrm>
        </p:spPr>
        <p:txBody>
          <a:bodyPr/>
          <a:lstStyle/>
          <a:p>
            <a:r>
              <a:rPr lang="uk-UA" dirty="0" smtClean="0"/>
              <a:t>Букові ліси.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763" y="1296067"/>
            <a:ext cx="9277003" cy="1696516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П</a:t>
            </a:r>
            <a:r>
              <a:rPr lang="ru-RU" dirty="0" err="1" smtClean="0"/>
              <a:t>оширені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західних</a:t>
            </a:r>
            <a:r>
              <a:rPr lang="ru-RU" dirty="0"/>
              <a:t> </a:t>
            </a:r>
            <a:r>
              <a:rPr lang="ru-RU" dirty="0" err="1" smtClean="0"/>
              <a:t>областях,Українських</a:t>
            </a:r>
            <a:r>
              <a:rPr lang="ru-RU" dirty="0" smtClean="0"/>
              <a:t> </a:t>
            </a:r>
            <a:r>
              <a:rPr lang="ru-RU" dirty="0"/>
              <a:t>Карпатах і </a:t>
            </a:r>
            <a:r>
              <a:rPr lang="ru-RU" dirty="0" err="1"/>
              <a:t>Кримських</a:t>
            </a:r>
            <a:r>
              <a:rPr lang="ru-RU" dirty="0"/>
              <a:t> горах. На </a:t>
            </a:r>
            <a:r>
              <a:rPr lang="ru-RU" dirty="0" err="1"/>
              <a:t>Поділлі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ліси</a:t>
            </a:r>
            <a:r>
              <a:rPr lang="ru-RU" dirty="0"/>
              <a:t> </a:t>
            </a:r>
            <a:r>
              <a:rPr lang="ru-RU" dirty="0" err="1"/>
              <a:t>займають</a:t>
            </a:r>
            <a:r>
              <a:rPr lang="ru-RU" dirty="0"/>
              <a:t> </a:t>
            </a:r>
            <a:r>
              <a:rPr lang="ru-RU" dirty="0" err="1"/>
              <a:t>найвищі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</a:t>
            </a:r>
            <a:r>
              <a:rPr lang="ru-RU" dirty="0" err="1"/>
              <a:t>височин</a:t>
            </a:r>
            <a:r>
              <a:rPr lang="ru-RU" dirty="0"/>
              <a:t>, в </a:t>
            </a:r>
            <a:r>
              <a:rPr lang="ru-RU" dirty="0" err="1"/>
              <a:t>Українських</a:t>
            </a:r>
            <a:r>
              <a:rPr lang="ru-RU" dirty="0"/>
              <a:t> Карпатах — на </a:t>
            </a:r>
            <a:r>
              <a:rPr lang="ru-RU" dirty="0" err="1"/>
              <a:t>висотах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400-500 до 900-1300 м, у </a:t>
            </a:r>
            <a:r>
              <a:rPr lang="ru-RU" dirty="0" err="1"/>
              <a:t>Кримських</a:t>
            </a:r>
            <a:r>
              <a:rPr lang="ru-RU" dirty="0"/>
              <a:t> горах — на </a:t>
            </a:r>
            <a:r>
              <a:rPr lang="ru-RU" dirty="0" err="1"/>
              <a:t>висотах</a:t>
            </a:r>
            <a:r>
              <a:rPr lang="ru-RU" dirty="0"/>
              <a:t> 600-1000 м (</a:t>
            </a:r>
            <a:r>
              <a:rPr lang="ru-RU" dirty="0" err="1"/>
              <a:t>північний</a:t>
            </a:r>
            <a:r>
              <a:rPr lang="ru-RU" dirty="0"/>
              <a:t> </a:t>
            </a:r>
            <a:r>
              <a:rPr lang="ru-RU" dirty="0" err="1"/>
              <a:t>схил</a:t>
            </a:r>
            <a:r>
              <a:rPr lang="ru-RU" dirty="0"/>
              <a:t>) та 400-1100 м (</a:t>
            </a:r>
            <a:r>
              <a:rPr lang="ru-RU" dirty="0" err="1"/>
              <a:t>південний</a:t>
            </a:r>
            <a:r>
              <a:rPr lang="ru-RU" dirty="0"/>
              <a:t> </a:t>
            </a:r>
            <a:r>
              <a:rPr lang="ru-RU" dirty="0" err="1"/>
              <a:t>схил</a:t>
            </a:r>
            <a:r>
              <a:rPr lang="ru-RU" dirty="0"/>
              <a:t>). У </a:t>
            </a:r>
            <a:r>
              <a:rPr lang="ru-RU" dirty="0" err="1"/>
              <a:t>деревостанах</a:t>
            </a:r>
            <a:r>
              <a:rPr lang="ru-RU" dirty="0"/>
              <a:t> </a:t>
            </a:r>
            <a:r>
              <a:rPr lang="ru-RU" dirty="0" err="1"/>
              <a:t>бучин</a:t>
            </a:r>
            <a:r>
              <a:rPr lang="ru-RU" dirty="0"/>
              <a:t> </a:t>
            </a:r>
            <a:r>
              <a:rPr lang="ru-RU" dirty="0" err="1"/>
              <a:t>західних</a:t>
            </a:r>
            <a:r>
              <a:rPr lang="ru-RU" dirty="0"/>
              <a:t> областей </a:t>
            </a:r>
            <a:r>
              <a:rPr lang="ru-RU" dirty="0" err="1"/>
              <a:t>багато</a:t>
            </a:r>
            <a:r>
              <a:rPr lang="ru-RU" dirty="0"/>
              <a:t> граба, </a:t>
            </a:r>
            <a:r>
              <a:rPr lang="ru-RU" dirty="0" err="1"/>
              <a:t>домішуються</a:t>
            </a:r>
            <a:r>
              <a:rPr lang="ru-RU" dirty="0"/>
              <a:t> ясен, </a:t>
            </a:r>
            <a:r>
              <a:rPr lang="ru-RU" dirty="0" err="1"/>
              <a:t>явір</a:t>
            </a:r>
            <a:r>
              <a:rPr lang="ru-RU" dirty="0"/>
              <a:t>, берест, липа. </a:t>
            </a:r>
            <a:r>
              <a:rPr lang="ru-RU" dirty="0" err="1"/>
              <a:t>Ростуть</a:t>
            </a:r>
            <a:r>
              <a:rPr lang="ru-RU" dirty="0"/>
              <a:t> </a:t>
            </a:r>
            <a:r>
              <a:rPr lang="ru-RU" dirty="0" err="1"/>
              <a:t>бруслина</a:t>
            </a:r>
            <a:r>
              <a:rPr lang="ru-RU" dirty="0"/>
              <a:t> </a:t>
            </a:r>
            <a:r>
              <a:rPr lang="ru-RU" dirty="0" err="1"/>
              <a:t>бородавчаста</a:t>
            </a:r>
            <a:r>
              <a:rPr lang="ru-RU" dirty="0"/>
              <a:t>, </a:t>
            </a:r>
            <a:r>
              <a:rPr lang="ru-RU" dirty="0" err="1"/>
              <a:t>вовчі</a:t>
            </a:r>
            <a:r>
              <a:rPr lang="ru-RU" dirty="0"/>
              <a:t> </a:t>
            </a:r>
            <a:r>
              <a:rPr lang="ru-RU" dirty="0" err="1"/>
              <a:t>ягоди</a:t>
            </a:r>
            <a:r>
              <a:rPr lang="ru-RU" dirty="0"/>
              <a:t>, жимолость </a:t>
            </a:r>
            <a:r>
              <a:rPr lang="ru-RU" dirty="0" err="1"/>
              <a:t>пухната</a:t>
            </a:r>
            <a:r>
              <a:rPr lang="ru-RU" dirty="0"/>
              <a:t>, </a:t>
            </a:r>
            <a:r>
              <a:rPr lang="ru-RU" dirty="0" err="1"/>
              <a:t>гордовина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</a:t>
            </a:r>
            <a:r>
              <a:rPr lang="ru-RU" dirty="0" smtClean="0"/>
              <a:t>У </a:t>
            </a:r>
            <a:r>
              <a:rPr lang="ru-RU" dirty="0" err="1"/>
              <a:t>трав'яному</a:t>
            </a:r>
            <a:r>
              <a:rPr lang="ru-RU" dirty="0"/>
              <a:t> </a:t>
            </a:r>
            <a:r>
              <a:rPr lang="ru-RU" dirty="0" err="1"/>
              <a:t>покриві</a:t>
            </a:r>
            <a:r>
              <a:rPr lang="ru-RU" dirty="0"/>
              <a:t> </a:t>
            </a:r>
            <a:r>
              <a:rPr lang="ru-RU" dirty="0" err="1"/>
              <a:t>зустрічаються</a:t>
            </a:r>
            <a:r>
              <a:rPr lang="ru-RU" dirty="0"/>
              <a:t> </a:t>
            </a:r>
            <a:r>
              <a:rPr lang="ru-RU" dirty="0" err="1"/>
              <a:t>блехнум</a:t>
            </a:r>
            <a:r>
              <a:rPr lang="ru-RU" dirty="0"/>
              <a:t> </a:t>
            </a:r>
            <a:r>
              <a:rPr lang="ru-RU" dirty="0" err="1"/>
              <a:t>колосистий</a:t>
            </a:r>
            <a:r>
              <a:rPr lang="ru-RU" dirty="0"/>
              <a:t>, </a:t>
            </a:r>
            <a:r>
              <a:rPr lang="ru-RU" dirty="0" err="1"/>
              <a:t>дзвоники</a:t>
            </a:r>
            <a:r>
              <a:rPr lang="ru-RU" dirty="0"/>
              <a:t> </a:t>
            </a:r>
            <a:r>
              <a:rPr lang="ru-RU" dirty="0" err="1"/>
              <a:t>широколисті</a:t>
            </a:r>
            <a:r>
              <a:rPr lang="ru-RU" dirty="0"/>
              <a:t>, плющ </a:t>
            </a:r>
            <a:r>
              <a:rPr lang="ru-RU" dirty="0" err="1"/>
              <a:t>звичайний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У </a:t>
            </a:r>
            <a:r>
              <a:rPr lang="ru-RU" dirty="0" err="1"/>
              <a:t>Кримських</a:t>
            </a:r>
            <a:r>
              <a:rPr lang="ru-RU" dirty="0"/>
              <a:t> горах </a:t>
            </a:r>
            <a:r>
              <a:rPr lang="ru-RU" dirty="0" err="1"/>
              <a:t>найкращі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для росту </a:t>
            </a:r>
            <a:r>
              <a:rPr lang="ru-RU" dirty="0" err="1"/>
              <a:t>чистих</a:t>
            </a:r>
            <a:r>
              <a:rPr lang="ru-RU" dirty="0"/>
              <a:t> </a:t>
            </a:r>
            <a:r>
              <a:rPr lang="ru-RU" dirty="0" err="1"/>
              <a:t>бучин</a:t>
            </a:r>
            <a:r>
              <a:rPr lang="ru-RU" dirty="0"/>
              <a:t> на </a:t>
            </a:r>
            <a:r>
              <a:rPr lang="ru-RU" dirty="0" err="1"/>
              <a:t>північному</a:t>
            </a:r>
            <a:r>
              <a:rPr lang="ru-RU" dirty="0"/>
              <a:t> </a:t>
            </a:r>
            <a:r>
              <a:rPr lang="ru-RU" dirty="0" err="1"/>
              <a:t>схилі</a:t>
            </a:r>
            <a:r>
              <a:rPr lang="ru-RU" dirty="0"/>
              <a:t> Головного пасма.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91" y="3108962"/>
            <a:ext cx="8393545" cy="35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69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127</TotalTime>
  <Words>1682</Words>
  <Application>Microsoft Office PowerPoint</Application>
  <PresentationFormat>Широкоэкранный</PresentationFormat>
  <Paragraphs>41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Trebuchet MS</vt:lpstr>
      <vt:lpstr>Wingdings 3</vt:lpstr>
      <vt:lpstr>Грань</vt:lpstr>
      <vt:lpstr>§25. Рослинний покрив України</vt:lpstr>
      <vt:lpstr>Рослинність України.</vt:lpstr>
      <vt:lpstr>Ліси.         </vt:lpstr>
      <vt:lpstr>Борові ліси.</vt:lpstr>
      <vt:lpstr>Сосняки лишайникові. </vt:lpstr>
      <vt:lpstr>Субори </vt:lpstr>
      <vt:lpstr>Презентация PowerPoint</vt:lpstr>
      <vt:lpstr>Ялинові ліси.</vt:lpstr>
      <vt:lpstr>Букові ліси.</vt:lpstr>
      <vt:lpstr>Чорновільхові ліси.</vt:lpstr>
      <vt:lpstr>Березові ліси.</vt:lpstr>
      <vt:lpstr>Степова рослинність</vt:lpstr>
      <vt:lpstr>Лучні степи</vt:lpstr>
      <vt:lpstr>Типчаково-ковилові степи.</vt:lpstr>
      <vt:lpstr>Луки.</vt:lpstr>
      <vt:lpstr>Заплавні луки.</vt:lpstr>
      <vt:lpstr>Суходільні луки.</vt:lpstr>
      <vt:lpstr>Гірські луки.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§25. Рослинний покрив України</dc:title>
  <dc:creator>Пользователь Windows</dc:creator>
  <cp:lastModifiedBy>Пользователь Windows</cp:lastModifiedBy>
  <cp:revision>14</cp:revision>
  <dcterms:created xsi:type="dcterms:W3CDTF">2014-02-02T15:37:42Z</dcterms:created>
  <dcterms:modified xsi:type="dcterms:W3CDTF">2014-02-02T20:33:11Z</dcterms:modified>
</cp:coreProperties>
</file>