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6" r:id="rId4"/>
    <p:sldId id="267" r:id="rId5"/>
    <p:sldId id="268" r:id="rId6"/>
    <p:sldId id="270" r:id="rId7"/>
    <p:sldId id="264" r:id="rId8"/>
    <p:sldId id="271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33CCFF"/>
    <a:srgbClr val="FF7C80"/>
    <a:srgbClr val="339933"/>
    <a:srgbClr val="66FFFF"/>
    <a:srgbClr val="FFFF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E55B14-6C46-43CF-B11B-DF80B9BDD61E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42DC2E-A646-44F2-9719-A67B7C209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C4BB3-F590-41F2-871F-BDD3B9FB5AEE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C7B1D-4266-46B0-9F97-2B3AF3AFDD36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4D9D7-861D-41AC-9076-3431EBED1669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D11B19-BF31-4538-9A23-86167BBDF1C4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9E31-CD3B-48E0-87E0-2F81F1B0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ABB8-E992-4BA9-93B2-C0FF3C06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5F9D-29ED-4F2A-89DF-CDC1D15E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7517-0141-4686-87BC-538C92211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96EC-3349-409F-9526-A5E21F43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C3F7-B24E-4B7B-913A-6DD442DC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828-40D8-44DC-935D-D0A14C8E2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6B2F-DDBB-412F-B156-4BE655EA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87DA-2616-4BFF-844B-4E4D3D2A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5009-F06A-47EC-A71A-51A73D4A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2A1F-BFD8-411D-B764-8E35F4D4D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FDE4-56A8-4A16-A601-005DF44D2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98A9-FDF0-4ECA-8BAE-330EDC54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B58C-64DB-4B50-8034-A6EF2DF5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8BC91B-3A5F-4DFF-8CFF-0A73888C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500042"/>
            <a:ext cx="7858180" cy="1612901"/>
          </a:xfrm>
        </p:spPr>
        <p:txBody>
          <a:bodyPr>
            <a:prstTxWarp prst="textFadeLef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dirty="0" err="1" smtClean="0">
                <a:ln/>
                <a:solidFill>
                  <a:srgbClr val="FFFF00"/>
                </a:solidFill>
              </a:rPr>
              <a:t>Вітаміни</a:t>
            </a:r>
            <a:r>
              <a:rPr lang="ru-RU" sz="3200" b="1" dirty="0" smtClean="0">
                <a:ln/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rgbClr val="FFFF00"/>
                </a:solidFill>
              </a:rPr>
              <a:t>і</a:t>
            </a:r>
            <a:r>
              <a:rPr lang="ru-RU" sz="3200" b="1" dirty="0" smtClean="0">
                <a:ln/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rgbClr val="FFFF00"/>
                </a:solidFill>
              </a:rPr>
              <a:t>їх</a:t>
            </a:r>
            <a:r>
              <a:rPr lang="ru-RU" sz="3200" b="1" dirty="0" smtClean="0">
                <a:ln/>
                <a:solidFill>
                  <a:srgbClr val="FFFF00"/>
                </a:solidFill>
              </a:rPr>
              <a:t> роль в </a:t>
            </a:r>
            <a:r>
              <a:rPr lang="ru-RU" sz="3200" b="1" dirty="0" err="1" smtClean="0">
                <a:ln/>
                <a:solidFill>
                  <a:srgbClr val="FFFF00"/>
                </a:solidFill>
              </a:rPr>
              <a:t>житті</a:t>
            </a:r>
            <a:r>
              <a:rPr lang="ru-RU" sz="3200" b="1" dirty="0" smtClean="0">
                <a:ln/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rgbClr val="FFFF00"/>
                </a:solidFill>
              </a:rPr>
              <a:t>людини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endParaRPr lang="ru-RU" sz="32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2073" name="Picture 2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359" y="2214554"/>
            <a:ext cx="5541847" cy="422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47E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Что так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214289"/>
            <a:ext cx="1909763" cy="2100225"/>
          </a:xfrm>
          <a:effectLst>
            <a:softEdge rad="112500"/>
          </a:effec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596" y="285728"/>
            <a:ext cx="61928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Вітаміни - низькомолекулярні органічні речовини, що потрапляють в організм з продуктами харчування. Вітаміни зазвичай входять до складу ферментів і впливають на </a:t>
            </a:r>
            <a:r>
              <a:rPr lang="uk-UA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багаточисельні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змінні процеси: 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1284" name="Picture 20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1900271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H02754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072074"/>
            <a:ext cx="1244600" cy="161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Овощ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1873250" cy="129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42988" y="2565400"/>
            <a:ext cx="7921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здоров'я,способу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року.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14480" y="3571876"/>
            <a:ext cx="6480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ru-RU" sz="2000" b="1" i="1" dirty="0"/>
          </a:p>
          <a:p>
            <a:pPr algn="ctr">
              <a:defRPr/>
            </a:pP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вітамінів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специфічних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порушень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гіповітамінозів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Надлишок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вітамінів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гіпервітаміноз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зустрічається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рідше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в основному для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вітаміну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А).</a:t>
            </a:r>
          </a:p>
          <a:p>
            <a:pPr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4" descr="Кив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1571612"/>
            <a:ext cx="945424" cy="70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Пе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643050"/>
            <a:ext cx="906781" cy="70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С</a:t>
            </a:r>
            <a:endParaRPr lang="ru-RU" sz="2800" smtClean="0"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4535487" cy="2590800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uk-UA" sz="2400" dirty="0" smtClean="0"/>
              <a:t>Вітамін С - аскорбінова </a:t>
            </a:r>
            <a:r>
              <a:rPr lang="ru-RU" sz="2400" dirty="0" smtClean="0"/>
              <a:t>кислота-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участь в </a:t>
            </a:r>
            <a:r>
              <a:rPr lang="ru-RU" sz="2400" dirty="0" err="1" smtClean="0"/>
              <a:t>окислювально</a:t>
            </a:r>
            <a:r>
              <a:rPr lang="ru-RU" sz="2400" dirty="0" smtClean="0"/>
              <a:t> - </a:t>
            </a:r>
            <a:r>
              <a:rPr lang="ru-RU" sz="2400" dirty="0" err="1" smtClean="0"/>
              <a:t>відновлювальних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реакціях</a:t>
            </a:r>
            <a:r>
              <a:rPr lang="ru-RU" sz="2400" dirty="0" smtClean="0"/>
              <a:t>.</a:t>
            </a:r>
          </a:p>
        </p:txBody>
      </p:sp>
      <p:pic>
        <p:nvPicPr>
          <p:cNvPr id="31829" name="Picture 85" descr="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4941888"/>
            <a:ext cx="1008062" cy="1008062"/>
          </a:xfrm>
        </p:spPr>
      </p:pic>
      <p:grpSp>
        <p:nvGrpSpPr>
          <p:cNvPr id="31751" name="Group 7"/>
          <p:cNvGrpSpPr>
            <a:grpSpLocks noChangeAspect="1"/>
          </p:cNvGrpSpPr>
          <p:nvPr/>
        </p:nvGrpSpPr>
        <p:grpSpPr bwMode="auto">
          <a:xfrm>
            <a:off x="468313" y="3860800"/>
            <a:ext cx="3311525" cy="2260600"/>
            <a:chOff x="3833" y="1677"/>
            <a:chExt cx="1474" cy="1007"/>
          </a:xfrm>
        </p:grpSpPr>
        <p:sp>
          <p:nvSpPr>
            <p:cNvPr id="2151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33" y="1677"/>
              <a:ext cx="1474" cy="1007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4076" y="1836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4076" y="1976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17" name="Rectangle 10"/>
            <p:cNvSpPr>
              <a:spLocks noChangeArrowheads="1"/>
            </p:cNvSpPr>
            <p:nvPr/>
          </p:nvSpPr>
          <p:spPr bwMode="auto">
            <a:xfrm>
              <a:off x="4076" y="2119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18" name="Rectangle 11"/>
            <p:cNvSpPr>
              <a:spLocks noChangeArrowheads="1"/>
            </p:cNvSpPr>
            <p:nvPr/>
          </p:nvSpPr>
          <p:spPr bwMode="auto">
            <a:xfrm>
              <a:off x="4073" y="2255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19" name="Rectangle 12"/>
            <p:cNvSpPr>
              <a:spLocks noChangeArrowheads="1"/>
            </p:cNvSpPr>
            <p:nvPr/>
          </p:nvSpPr>
          <p:spPr bwMode="auto">
            <a:xfrm>
              <a:off x="4068" y="2395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20" name="Rectangle 13"/>
            <p:cNvSpPr>
              <a:spLocks noChangeArrowheads="1"/>
            </p:cNvSpPr>
            <p:nvPr/>
          </p:nvSpPr>
          <p:spPr bwMode="auto">
            <a:xfrm>
              <a:off x="4061" y="2551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21" name="Rectangle 14"/>
            <p:cNvSpPr>
              <a:spLocks noChangeArrowheads="1"/>
            </p:cNvSpPr>
            <p:nvPr/>
          </p:nvSpPr>
          <p:spPr bwMode="auto">
            <a:xfrm>
              <a:off x="4121" y="2551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22" name="Rectangle 15"/>
            <p:cNvSpPr>
              <a:spLocks noChangeArrowheads="1"/>
            </p:cNvSpPr>
            <p:nvPr/>
          </p:nvSpPr>
          <p:spPr bwMode="auto">
            <a:xfrm>
              <a:off x="4167" y="2591"/>
              <a:ext cx="26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b="1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1523" name="Rectangle 16"/>
            <p:cNvSpPr>
              <a:spLocks noChangeArrowheads="1"/>
            </p:cNvSpPr>
            <p:nvPr/>
          </p:nvSpPr>
          <p:spPr bwMode="auto">
            <a:xfrm>
              <a:off x="4208" y="2551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21524" name="Rectangle 17"/>
            <p:cNvSpPr>
              <a:spLocks noChangeArrowheads="1"/>
            </p:cNvSpPr>
            <p:nvPr/>
          </p:nvSpPr>
          <p:spPr bwMode="auto">
            <a:xfrm>
              <a:off x="4236" y="2551"/>
              <a:ext cx="4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25" name="Rectangle 18"/>
            <p:cNvSpPr>
              <a:spLocks noChangeArrowheads="1"/>
            </p:cNvSpPr>
            <p:nvPr/>
          </p:nvSpPr>
          <p:spPr bwMode="auto">
            <a:xfrm>
              <a:off x="4299" y="2551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992" y="1720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27" name="Rectangle 20"/>
            <p:cNvSpPr>
              <a:spLocks noChangeArrowheads="1"/>
            </p:cNvSpPr>
            <p:nvPr/>
          </p:nvSpPr>
          <p:spPr bwMode="auto">
            <a:xfrm>
              <a:off x="3894" y="1976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28" name="Rectangle 21"/>
            <p:cNvSpPr>
              <a:spLocks noChangeArrowheads="1"/>
            </p:cNvSpPr>
            <p:nvPr/>
          </p:nvSpPr>
          <p:spPr bwMode="auto">
            <a:xfrm>
              <a:off x="3952" y="1976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29" name="Rectangle 22"/>
            <p:cNvSpPr>
              <a:spLocks noChangeArrowheads="1"/>
            </p:cNvSpPr>
            <p:nvPr/>
          </p:nvSpPr>
          <p:spPr bwMode="auto">
            <a:xfrm>
              <a:off x="3890" y="2127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30" name="Rectangle 23"/>
            <p:cNvSpPr>
              <a:spLocks noChangeArrowheads="1"/>
            </p:cNvSpPr>
            <p:nvPr/>
          </p:nvSpPr>
          <p:spPr bwMode="auto">
            <a:xfrm>
              <a:off x="3947" y="2127"/>
              <a:ext cx="4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31" name="Rectangle 24"/>
            <p:cNvSpPr>
              <a:spLocks noChangeArrowheads="1"/>
            </p:cNvSpPr>
            <p:nvPr/>
          </p:nvSpPr>
          <p:spPr bwMode="auto">
            <a:xfrm>
              <a:off x="3946" y="2259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32" name="Rectangle 25"/>
            <p:cNvSpPr>
              <a:spLocks noChangeArrowheads="1"/>
            </p:cNvSpPr>
            <p:nvPr/>
          </p:nvSpPr>
          <p:spPr bwMode="auto">
            <a:xfrm>
              <a:off x="3886" y="2391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33" name="Rectangle 26"/>
            <p:cNvSpPr>
              <a:spLocks noChangeArrowheads="1"/>
            </p:cNvSpPr>
            <p:nvPr/>
          </p:nvSpPr>
          <p:spPr bwMode="auto">
            <a:xfrm>
              <a:off x="3944" y="2391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34" name="Rectangle 27"/>
            <p:cNvSpPr>
              <a:spLocks noChangeArrowheads="1"/>
            </p:cNvSpPr>
            <p:nvPr/>
          </p:nvSpPr>
          <p:spPr bwMode="auto">
            <a:xfrm>
              <a:off x="4306" y="2044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35" name="Line 28"/>
            <p:cNvSpPr>
              <a:spLocks noChangeShapeType="1"/>
            </p:cNvSpPr>
            <p:nvPr/>
          </p:nvSpPr>
          <p:spPr bwMode="auto">
            <a:xfrm>
              <a:off x="4077" y="1927"/>
              <a:ext cx="1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29"/>
            <p:cNvSpPr>
              <a:spLocks noChangeShapeType="1"/>
            </p:cNvSpPr>
            <p:nvPr/>
          </p:nvSpPr>
          <p:spPr bwMode="auto">
            <a:xfrm>
              <a:off x="4071" y="2067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30"/>
            <p:cNvSpPr>
              <a:spLocks noChangeShapeType="1"/>
            </p:cNvSpPr>
            <p:nvPr/>
          </p:nvSpPr>
          <p:spPr bwMode="auto">
            <a:xfrm>
              <a:off x="4083" y="2067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31"/>
            <p:cNvSpPr>
              <a:spLocks noChangeShapeType="1"/>
            </p:cNvSpPr>
            <p:nvPr/>
          </p:nvSpPr>
          <p:spPr bwMode="auto">
            <a:xfrm flipH="1">
              <a:off x="4074" y="221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32"/>
            <p:cNvSpPr>
              <a:spLocks noChangeShapeType="1"/>
            </p:cNvSpPr>
            <p:nvPr/>
          </p:nvSpPr>
          <p:spPr bwMode="auto">
            <a:xfrm flipH="1">
              <a:off x="4070" y="2346"/>
              <a:ext cx="1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33"/>
            <p:cNvSpPr>
              <a:spLocks noChangeShapeType="1"/>
            </p:cNvSpPr>
            <p:nvPr/>
          </p:nvSpPr>
          <p:spPr bwMode="auto">
            <a:xfrm flipH="1">
              <a:off x="4063" y="2486"/>
              <a:ext cx="4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34"/>
            <p:cNvSpPr>
              <a:spLocks noChangeShapeType="1"/>
            </p:cNvSpPr>
            <p:nvPr/>
          </p:nvSpPr>
          <p:spPr bwMode="auto">
            <a:xfrm flipH="1" flipV="1">
              <a:off x="4033" y="1804"/>
              <a:ext cx="23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35"/>
            <p:cNvSpPr>
              <a:spLocks noChangeShapeType="1"/>
            </p:cNvSpPr>
            <p:nvPr/>
          </p:nvSpPr>
          <p:spPr bwMode="auto">
            <a:xfrm flipH="1" flipV="1">
              <a:off x="4013" y="1818"/>
              <a:ext cx="23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Line 36"/>
            <p:cNvSpPr>
              <a:spLocks noChangeShapeType="1"/>
            </p:cNvSpPr>
            <p:nvPr/>
          </p:nvSpPr>
          <p:spPr bwMode="auto">
            <a:xfrm flipH="1">
              <a:off x="3993" y="2025"/>
              <a:ext cx="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Line 37"/>
            <p:cNvSpPr>
              <a:spLocks noChangeShapeType="1"/>
            </p:cNvSpPr>
            <p:nvPr/>
          </p:nvSpPr>
          <p:spPr bwMode="auto">
            <a:xfrm flipH="1">
              <a:off x="3989" y="2171"/>
              <a:ext cx="5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Line 38"/>
            <p:cNvSpPr>
              <a:spLocks noChangeShapeType="1"/>
            </p:cNvSpPr>
            <p:nvPr/>
          </p:nvSpPr>
          <p:spPr bwMode="auto">
            <a:xfrm flipH="1">
              <a:off x="3981" y="2306"/>
              <a:ext cx="5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Line 39"/>
            <p:cNvSpPr>
              <a:spLocks noChangeShapeType="1"/>
            </p:cNvSpPr>
            <p:nvPr/>
          </p:nvSpPr>
          <p:spPr bwMode="auto">
            <a:xfrm flipH="1" flipV="1">
              <a:off x="3985" y="2441"/>
              <a:ext cx="4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Line 40"/>
            <p:cNvSpPr>
              <a:spLocks noChangeShapeType="1"/>
            </p:cNvSpPr>
            <p:nvPr/>
          </p:nvSpPr>
          <p:spPr bwMode="auto">
            <a:xfrm>
              <a:off x="4115" y="1919"/>
              <a:ext cx="153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41"/>
            <p:cNvSpPr>
              <a:spLocks noChangeShapeType="1"/>
            </p:cNvSpPr>
            <p:nvPr/>
          </p:nvSpPr>
          <p:spPr bwMode="auto">
            <a:xfrm flipV="1">
              <a:off x="4111" y="2129"/>
              <a:ext cx="157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Rectangle 42"/>
            <p:cNvSpPr>
              <a:spLocks noChangeArrowheads="1"/>
            </p:cNvSpPr>
            <p:nvPr/>
          </p:nvSpPr>
          <p:spPr bwMode="auto">
            <a:xfrm>
              <a:off x="5017" y="1816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0" name="Rectangle 43"/>
            <p:cNvSpPr>
              <a:spLocks noChangeArrowheads="1"/>
            </p:cNvSpPr>
            <p:nvPr/>
          </p:nvSpPr>
          <p:spPr bwMode="auto">
            <a:xfrm>
              <a:off x="5017" y="1956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1" name="Rectangle 44"/>
            <p:cNvSpPr>
              <a:spLocks noChangeArrowheads="1"/>
            </p:cNvSpPr>
            <p:nvPr/>
          </p:nvSpPr>
          <p:spPr bwMode="auto">
            <a:xfrm>
              <a:off x="5017" y="2100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2" name="Rectangle 45"/>
            <p:cNvSpPr>
              <a:spLocks noChangeArrowheads="1"/>
            </p:cNvSpPr>
            <p:nvPr/>
          </p:nvSpPr>
          <p:spPr bwMode="auto">
            <a:xfrm>
              <a:off x="5014" y="2235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3" name="Rectangle 46"/>
            <p:cNvSpPr>
              <a:spLocks noChangeArrowheads="1"/>
            </p:cNvSpPr>
            <p:nvPr/>
          </p:nvSpPr>
          <p:spPr bwMode="auto">
            <a:xfrm>
              <a:off x="5010" y="2375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4" name="Rectangle 47"/>
            <p:cNvSpPr>
              <a:spLocks noChangeArrowheads="1"/>
            </p:cNvSpPr>
            <p:nvPr/>
          </p:nvSpPr>
          <p:spPr bwMode="auto">
            <a:xfrm>
              <a:off x="5002" y="2531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21555" name="Rectangle 48"/>
            <p:cNvSpPr>
              <a:spLocks noChangeArrowheads="1"/>
            </p:cNvSpPr>
            <p:nvPr/>
          </p:nvSpPr>
          <p:spPr bwMode="auto">
            <a:xfrm>
              <a:off x="5063" y="2531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56" name="Rectangle 49"/>
            <p:cNvSpPr>
              <a:spLocks noChangeArrowheads="1"/>
            </p:cNvSpPr>
            <p:nvPr/>
          </p:nvSpPr>
          <p:spPr bwMode="auto">
            <a:xfrm>
              <a:off x="5108" y="2571"/>
              <a:ext cx="26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b="1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1557" name="Rectangle 50"/>
            <p:cNvSpPr>
              <a:spLocks noChangeArrowheads="1"/>
            </p:cNvSpPr>
            <p:nvPr/>
          </p:nvSpPr>
          <p:spPr bwMode="auto">
            <a:xfrm>
              <a:off x="5149" y="2531"/>
              <a:ext cx="1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21558" name="Rectangle 51"/>
            <p:cNvSpPr>
              <a:spLocks noChangeArrowheads="1"/>
            </p:cNvSpPr>
            <p:nvPr/>
          </p:nvSpPr>
          <p:spPr bwMode="auto">
            <a:xfrm>
              <a:off x="5179" y="2531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59" name="Rectangle 52"/>
            <p:cNvSpPr>
              <a:spLocks noChangeArrowheads="1"/>
            </p:cNvSpPr>
            <p:nvPr/>
          </p:nvSpPr>
          <p:spPr bwMode="auto">
            <a:xfrm>
              <a:off x="5242" y="2531"/>
              <a:ext cx="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60" name="Rectangle 53"/>
            <p:cNvSpPr>
              <a:spLocks noChangeArrowheads="1"/>
            </p:cNvSpPr>
            <p:nvPr/>
          </p:nvSpPr>
          <p:spPr bwMode="auto">
            <a:xfrm>
              <a:off x="4935" y="1700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61" name="Rectangle 54"/>
            <p:cNvSpPr>
              <a:spLocks noChangeArrowheads="1"/>
            </p:cNvSpPr>
            <p:nvPr/>
          </p:nvSpPr>
          <p:spPr bwMode="auto">
            <a:xfrm>
              <a:off x="4889" y="2239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62" name="Rectangle 55"/>
            <p:cNvSpPr>
              <a:spLocks noChangeArrowheads="1"/>
            </p:cNvSpPr>
            <p:nvPr/>
          </p:nvSpPr>
          <p:spPr bwMode="auto">
            <a:xfrm>
              <a:off x="4829" y="2371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63" name="Rectangle 56"/>
            <p:cNvSpPr>
              <a:spLocks noChangeArrowheads="1"/>
            </p:cNvSpPr>
            <p:nvPr/>
          </p:nvSpPr>
          <p:spPr bwMode="auto">
            <a:xfrm>
              <a:off x="4887" y="2371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64" name="Rectangle 57"/>
            <p:cNvSpPr>
              <a:spLocks noChangeArrowheads="1"/>
            </p:cNvSpPr>
            <p:nvPr/>
          </p:nvSpPr>
          <p:spPr bwMode="auto">
            <a:xfrm>
              <a:off x="5250" y="2024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65" name="Line 58"/>
            <p:cNvSpPr>
              <a:spLocks noChangeShapeType="1"/>
            </p:cNvSpPr>
            <p:nvPr/>
          </p:nvSpPr>
          <p:spPr bwMode="auto">
            <a:xfrm>
              <a:off x="5019" y="1907"/>
              <a:ext cx="1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Line 59"/>
            <p:cNvSpPr>
              <a:spLocks noChangeShapeType="1"/>
            </p:cNvSpPr>
            <p:nvPr/>
          </p:nvSpPr>
          <p:spPr bwMode="auto">
            <a:xfrm>
              <a:off x="5019" y="2047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60"/>
            <p:cNvSpPr>
              <a:spLocks noChangeShapeType="1"/>
            </p:cNvSpPr>
            <p:nvPr/>
          </p:nvSpPr>
          <p:spPr bwMode="auto">
            <a:xfrm flipH="1">
              <a:off x="5017" y="219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61"/>
            <p:cNvSpPr>
              <a:spLocks noChangeShapeType="1"/>
            </p:cNvSpPr>
            <p:nvPr/>
          </p:nvSpPr>
          <p:spPr bwMode="auto">
            <a:xfrm flipH="1">
              <a:off x="5013" y="2326"/>
              <a:ext cx="1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Line 62"/>
            <p:cNvSpPr>
              <a:spLocks noChangeShapeType="1"/>
            </p:cNvSpPr>
            <p:nvPr/>
          </p:nvSpPr>
          <p:spPr bwMode="auto">
            <a:xfrm flipH="1">
              <a:off x="5005" y="2466"/>
              <a:ext cx="4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0" name="Line 63"/>
            <p:cNvSpPr>
              <a:spLocks noChangeShapeType="1"/>
            </p:cNvSpPr>
            <p:nvPr/>
          </p:nvSpPr>
          <p:spPr bwMode="auto">
            <a:xfrm flipH="1" flipV="1">
              <a:off x="4975" y="1784"/>
              <a:ext cx="24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Line 64"/>
            <p:cNvSpPr>
              <a:spLocks noChangeShapeType="1"/>
            </p:cNvSpPr>
            <p:nvPr/>
          </p:nvSpPr>
          <p:spPr bwMode="auto">
            <a:xfrm flipH="1" flipV="1">
              <a:off x="4956" y="1798"/>
              <a:ext cx="23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Line 65"/>
            <p:cNvSpPr>
              <a:spLocks noChangeShapeType="1"/>
            </p:cNvSpPr>
            <p:nvPr/>
          </p:nvSpPr>
          <p:spPr bwMode="auto">
            <a:xfrm flipH="1">
              <a:off x="4896" y="1993"/>
              <a:ext cx="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Line 66"/>
            <p:cNvSpPr>
              <a:spLocks noChangeShapeType="1"/>
            </p:cNvSpPr>
            <p:nvPr/>
          </p:nvSpPr>
          <p:spPr bwMode="auto">
            <a:xfrm flipH="1">
              <a:off x="4896" y="2017"/>
              <a:ext cx="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67"/>
            <p:cNvSpPr>
              <a:spLocks noChangeShapeType="1"/>
            </p:cNvSpPr>
            <p:nvPr/>
          </p:nvSpPr>
          <p:spPr bwMode="auto">
            <a:xfrm flipH="1">
              <a:off x="4891" y="2139"/>
              <a:ext cx="9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Line 68"/>
            <p:cNvSpPr>
              <a:spLocks noChangeShapeType="1"/>
            </p:cNvSpPr>
            <p:nvPr/>
          </p:nvSpPr>
          <p:spPr bwMode="auto">
            <a:xfrm flipH="1">
              <a:off x="4892" y="2163"/>
              <a:ext cx="9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Line 69"/>
            <p:cNvSpPr>
              <a:spLocks noChangeShapeType="1"/>
            </p:cNvSpPr>
            <p:nvPr/>
          </p:nvSpPr>
          <p:spPr bwMode="auto">
            <a:xfrm flipH="1">
              <a:off x="4924" y="2286"/>
              <a:ext cx="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Line 70"/>
            <p:cNvSpPr>
              <a:spLocks noChangeShapeType="1"/>
            </p:cNvSpPr>
            <p:nvPr/>
          </p:nvSpPr>
          <p:spPr bwMode="auto">
            <a:xfrm flipH="1" flipV="1">
              <a:off x="4928" y="2421"/>
              <a:ext cx="4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Line 71"/>
            <p:cNvSpPr>
              <a:spLocks noChangeShapeType="1"/>
            </p:cNvSpPr>
            <p:nvPr/>
          </p:nvSpPr>
          <p:spPr bwMode="auto">
            <a:xfrm>
              <a:off x="5057" y="1899"/>
              <a:ext cx="154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Line 72"/>
            <p:cNvSpPr>
              <a:spLocks noChangeShapeType="1"/>
            </p:cNvSpPr>
            <p:nvPr/>
          </p:nvSpPr>
          <p:spPr bwMode="auto">
            <a:xfrm flipV="1">
              <a:off x="5053" y="2109"/>
              <a:ext cx="158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0" name="Rectangle 73"/>
            <p:cNvSpPr>
              <a:spLocks noChangeArrowheads="1"/>
            </p:cNvSpPr>
            <p:nvPr/>
          </p:nvSpPr>
          <p:spPr bwMode="auto">
            <a:xfrm>
              <a:off x="4851" y="1956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81" name="Line 74"/>
            <p:cNvSpPr>
              <a:spLocks noChangeShapeType="1"/>
            </p:cNvSpPr>
            <p:nvPr/>
          </p:nvSpPr>
          <p:spPr bwMode="auto">
            <a:xfrm>
              <a:off x="4396" y="2246"/>
              <a:ext cx="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2" name="Line 75"/>
            <p:cNvSpPr>
              <a:spLocks noChangeShapeType="1"/>
            </p:cNvSpPr>
            <p:nvPr/>
          </p:nvSpPr>
          <p:spPr bwMode="auto">
            <a:xfrm>
              <a:off x="4396" y="2226"/>
              <a:ext cx="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Freeform 76"/>
            <p:cNvSpPr>
              <a:spLocks/>
            </p:cNvSpPr>
            <p:nvPr/>
          </p:nvSpPr>
          <p:spPr bwMode="auto">
            <a:xfrm>
              <a:off x="4396" y="2246"/>
              <a:ext cx="80" cy="24"/>
            </a:xfrm>
            <a:custGeom>
              <a:avLst/>
              <a:gdLst>
                <a:gd name="T0" fmla="*/ 0 w 239"/>
                <a:gd name="T1" fmla="*/ 0 h 72"/>
                <a:gd name="T2" fmla="*/ 191 w 239"/>
                <a:gd name="T3" fmla="*/ 0 h 72"/>
                <a:gd name="T4" fmla="*/ 239 w 239"/>
                <a:gd name="T5" fmla="*/ 72 h 72"/>
                <a:gd name="T6" fmla="*/ 0 w 239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72"/>
                <a:gd name="T14" fmla="*/ 239 w 23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72">
                  <a:moveTo>
                    <a:pt x="0" y="0"/>
                  </a:moveTo>
                  <a:lnTo>
                    <a:pt x="191" y="0"/>
                  </a:lnTo>
                  <a:lnTo>
                    <a:pt x="239" y="7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1584" name="Freeform 77"/>
            <p:cNvSpPr>
              <a:spLocks/>
            </p:cNvSpPr>
            <p:nvPr/>
          </p:nvSpPr>
          <p:spPr bwMode="auto">
            <a:xfrm>
              <a:off x="4636" y="2202"/>
              <a:ext cx="80" cy="24"/>
            </a:xfrm>
            <a:custGeom>
              <a:avLst/>
              <a:gdLst>
                <a:gd name="T0" fmla="*/ 239 w 239"/>
                <a:gd name="T1" fmla="*/ 72 h 72"/>
                <a:gd name="T2" fmla="*/ 48 w 239"/>
                <a:gd name="T3" fmla="*/ 72 h 72"/>
                <a:gd name="T4" fmla="*/ 0 w 239"/>
                <a:gd name="T5" fmla="*/ 0 h 72"/>
                <a:gd name="T6" fmla="*/ 239 w 23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72"/>
                <a:gd name="T14" fmla="*/ 239 w 23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72">
                  <a:moveTo>
                    <a:pt x="239" y="72"/>
                  </a:moveTo>
                  <a:lnTo>
                    <a:pt x="48" y="72"/>
                  </a:lnTo>
                  <a:lnTo>
                    <a:pt x="0" y="0"/>
                  </a:lnTo>
                  <a:lnTo>
                    <a:pt x="239" y="72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1585" name="Rectangle 78"/>
            <p:cNvSpPr>
              <a:spLocks noChangeArrowheads="1"/>
            </p:cNvSpPr>
            <p:nvPr/>
          </p:nvSpPr>
          <p:spPr bwMode="auto">
            <a:xfrm>
              <a:off x="4843" y="2103"/>
              <a:ext cx="4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21586" name="Rectangle 79"/>
            <p:cNvSpPr>
              <a:spLocks noChangeArrowheads="1"/>
            </p:cNvSpPr>
            <p:nvPr/>
          </p:nvSpPr>
          <p:spPr bwMode="auto">
            <a:xfrm>
              <a:off x="4496" y="2295"/>
              <a:ext cx="26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 b="1">
                  <a:solidFill>
                    <a:srgbClr val="000000"/>
                  </a:solidFill>
                </a:rPr>
                <a:t>+</a:t>
              </a:r>
              <a:endParaRPr lang="ru-RU"/>
            </a:p>
          </p:txBody>
        </p:sp>
        <p:sp>
          <p:nvSpPr>
            <p:cNvPr id="21587" name="Rectangle 80"/>
            <p:cNvSpPr>
              <a:spLocks noChangeArrowheads="1"/>
            </p:cNvSpPr>
            <p:nvPr/>
          </p:nvSpPr>
          <p:spPr bwMode="auto">
            <a:xfrm>
              <a:off x="4480" y="2078"/>
              <a:ext cx="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>
                  <a:solidFill>
                    <a:srgbClr val="000000"/>
                  </a:solidFill>
                </a:rPr>
                <a:t>_</a:t>
              </a:r>
              <a:endParaRPr lang="ru-RU"/>
            </a:p>
          </p:txBody>
        </p:sp>
        <p:sp>
          <p:nvSpPr>
            <p:cNvPr id="21588" name="Rectangle 81"/>
            <p:cNvSpPr>
              <a:spLocks noChangeArrowheads="1"/>
            </p:cNvSpPr>
            <p:nvPr/>
          </p:nvSpPr>
          <p:spPr bwMode="auto">
            <a:xfrm>
              <a:off x="4539" y="2286"/>
              <a:ext cx="3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00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1589" name="Rectangle 82"/>
            <p:cNvSpPr>
              <a:spLocks noChangeArrowheads="1"/>
            </p:cNvSpPr>
            <p:nvPr/>
          </p:nvSpPr>
          <p:spPr bwMode="auto">
            <a:xfrm>
              <a:off x="4590" y="2298"/>
              <a:ext cx="33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21590" name="Rectangle 83"/>
            <p:cNvSpPr>
              <a:spLocks noChangeArrowheads="1"/>
            </p:cNvSpPr>
            <p:nvPr/>
          </p:nvSpPr>
          <p:spPr bwMode="auto">
            <a:xfrm>
              <a:off x="4527" y="2122"/>
              <a:ext cx="3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00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1591" name="Rectangle 84"/>
            <p:cNvSpPr>
              <a:spLocks noChangeArrowheads="1"/>
            </p:cNvSpPr>
            <p:nvPr/>
          </p:nvSpPr>
          <p:spPr bwMode="auto">
            <a:xfrm>
              <a:off x="4583" y="2130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800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</p:grpSp>
      <p:pic>
        <p:nvPicPr>
          <p:cNvPr id="31831" name="Picture 87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4663" y="4941888"/>
            <a:ext cx="936625" cy="936625"/>
          </a:xfrm>
        </p:spPr>
      </p:pic>
      <p:pic>
        <p:nvPicPr>
          <p:cNvPr id="31833" name="Picture 89" descr="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4868863"/>
            <a:ext cx="944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4" name="Text Box 90"/>
          <p:cNvSpPr txBox="1">
            <a:spLocks noChangeArrowheads="1"/>
          </p:cNvSpPr>
          <p:nvPr/>
        </p:nvSpPr>
        <p:spPr bwMode="auto">
          <a:xfrm>
            <a:off x="4277219" y="3935413"/>
            <a:ext cx="4237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dirty="0"/>
              <a:t>Міститься в :</a:t>
            </a:r>
          </a:p>
          <a:p>
            <a:pPr algn="ctr"/>
            <a:r>
              <a:rPr lang="ru-RU" dirty="0" err="1"/>
              <a:t>Вишні</a:t>
            </a:r>
            <a:r>
              <a:rPr lang="ru-RU" dirty="0"/>
              <a:t>, бананах, </a:t>
            </a:r>
            <a:r>
              <a:rPr lang="ru-RU" dirty="0" err="1"/>
              <a:t>винограді</a:t>
            </a:r>
            <a:r>
              <a:rPr lang="ru-RU" dirty="0"/>
              <a:t>, </a:t>
            </a:r>
            <a:r>
              <a:rPr lang="ru-RU" dirty="0" err="1" smtClean="0"/>
              <a:t>яблуках</a:t>
            </a:r>
            <a:r>
              <a:rPr lang="ru-RU" dirty="0" smtClean="0"/>
              <a:t> …</a:t>
            </a:r>
            <a:endParaRPr lang="ru-RU" dirty="0"/>
          </a:p>
        </p:txBody>
      </p:sp>
      <p:pic>
        <p:nvPicPr>
          <p:cNvPr id="21513" name="Picture 92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087438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8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</a:t>
            </a:r>
            <a:r>
              <a:rPr lang="en-US" sz="2800" smtClean="0"/>
              <a:t>B1</a:t>
            </a:r>
            <a:endParaRPr lang="ru-RU" sz="2800" baseline="-3000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435975" cy="892175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Вітамін </a:t>
            </a:r>
            <a:r>
              <a:rPr lang="en-US" sz="2000" dirty="0" smtClean="0"/>
              <a:t>B1</a:t>
            </a:r>
            <a:r>
              <a:rPr lang="ru-RU" sz="2000" dirty="0" smtClean="0"/>
              <a:t> - </a:t>
            </a:r>
            <a:r>
              <a:rPr lang="ru-RU" sz="2000" dirty="0" err="1" smtClean="0"/>
              <a:t>тіамін</a:t>
            </a:r>
            <a:r>
              <a:rPr lang="ru-RU" sz="2000" dirty="0" smtClean="0"/>
              <a:t> -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нормальної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 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708275"/>
            <a:ext cx="5256212" cy="1728788"/>
          </a:xfrm>
          <a:solidFill>
            <a:srgbClr val="FFCCCC"/>
          </a:solidFill>
        </p:spPr>
      </p:pic>
      <p:pic>
        <p:nvPicPr>
          <p:cNvPr id="32774" name="Picture 6" descr="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5517232"/>
            <a:ext cx="1008980" cy="1008981"/>
          </a:xfrm>
        </p:spPr>
      </p:pic>
      <p:pic>
        <p:nvPicPr>
          <p:cNvPr id="32776" name="Picture 8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5661248"/>
            <a:ext cx="793527" cy="7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404421" y="4845050"/>
            <a:ext cx="4143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err="1"/>
              <a:t>Міститься</a:t>
            </a:r>
            <a:r>
              <a:rPr lang="ru-RU" sz="2000" dirty="0"/>
              <a:t> в : </a:t>
            </a:r>
            <a:r>
              <a:rPr lang="ru-RU" sz="2000" dirty="0" err="1"/>
              <a:t>хлібі</a:t>
            </a:r>
            <a:r>
              <a:rPr lang="ru-RU" sz="2000" dirty="0"/>
              <a:t>, </a:t>
            </a:r>
            <a:r>
              <a:rPr lang="ru-RU" sz="2000" dirty="0" err="1"/>
              <a:t>горосі</a:t>
            </a:r>
            <a:r>
              <a:rPr lang="ru-RU" sz="2000" dirty="0"/>
              <a:t>, </a:t>
            </a:r>
            <a:r>
              <a:rPr lang="ru-RU" sz="2000" dirty="0" err="1"/>
              <a:t>вівсі</a:t>
            </a:r>
            <a:r>
              <a:rPr lang="ru-RU" sz="2000" dirty="0"/>
              <a:t> </a:t>
            </a:r>
            <a:r>
              <a:rPr lang="uk-UA" sz="2000" dirty="0" smtClean="0"/>
              <a:t>…</a:t>
            </a:r>
            <a:endParaRPr lang="ru-RU" sz="2000" dirty="0"/>
          </a:p>
        </p:txBody>
      </p:sp>
      <p:pic>
        <p:nvPicPr>
          <p:cNvPr id="23560" name="Picture 12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492375"/>
            <a:ext cx="3219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В2</a:t>
            </a:r>
            <a:endParaRPr lang="ru-RU" sz="2800" baseline="-3000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749300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Вітамін В2 бере участь в </a:t>
            </a:r>
            <a:r>
              <a:rPr lang="uk-UA" sz="2000" dirty="0" err="1" smtClean="0"/>
              <a:t>окислювально</a:t>
            </a:r>
            <a:r>
              <a:rPr lang="uk-UA" sz="2000" dirty="0" smtClean="0"/>
              <a:t> - </a:t>
            </a:r>
            <a:r>
              <a:rPr lang="ru-RU" sz="2000" dirty="0" err="1" smtClean="0"/>
              <a:t>відновлювальних</a:t>
            </a:r>
            <a:r>
              <a:rPr lang="uk-UA" sz="2000" dirty="0" smtClean="0"/>
              <a:t> процесах.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492375"/>
            <a:ext cx="3914775" cy="2105025"/>
          </a:xfrm>
          <a:solidFill>
            <a:srgbClr val="FFCCCC"/>
          </a:solidFill>
        </p:spPr>
      </p:pic>
      <p:pic>
        <p:nvPicPr>
          <p:cNvPr id="33798" name="Picture 6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5589588"/>
            <a:ext cx="1079500" cy="1079500"/>
          </a:xfrm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49650" y="4868863"/>
            <a:ext cx="519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/>
              <a:t>Міститься в : сирі, молоці, яйцях, батоні, печінці, капусті </a:t>
            </a:r>
            <a:r>
              <a:rPr lang="uk-UA" sz="2000" dirty="0" err="1"/>
              <a:t>брокколі</a:t>
            </a:r>
            <a:r>
              <a:rPr lang="uk-UA" sz="2000" dirty="0"/>
              <a:t> </a:t>
            </a:r>
            <a:r>
              <a:rPr lang="uk-UA" sz="2000" dirty="0" smtClean="0"/>
              <a:t>…</a:t>
            </a:r>
            <a:endParaRPr lang="uk-UA" sz="2000" dirty="0"/>
          </a:p>
        </p:txBody>
      </p:sp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05038"/>
            <a:ext cx="3816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661025"/>
            <a:ext cx="10207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5589588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5911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8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smtClean="0"/>
              <a:t>Вітамін А</a:t>
            </a:r>
            <a:endParaRPr lang="ru-RU" sz="280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424862" cy="792163"/>
          </a:xfrm>
        </p:spPr>
        <p:txBody>
          <a:bodyPr/>
          <a:lstStyle/>
          <a:p>
            <a:pPr eaLnBrk="1" hangingPunct="1"/>
            <a:r>
              <a:rPr lang="uk-UA" sz="2400" dirty="0" smtClean="0"/>
              <a:t>Вітамін А </a:t>
            </a:r>
            <a:r>
              <a:rPr lang="ru-RU" sz="2400" dirty="0" smtClean="0"/>
              <a:t>входить до складу </a:t>
            </a:r>
            <a:r>
              <a:rPr lang="ru-RU" sz="2400" dirty="0" err="1" smtClean="0"/>
              <a:t>зорового</a:t>
            </a:r>
            <a:r>
              <a:rPr lang="ru-RU" sz="2400" dirty="0" smtClean="0"/>
              <a:t> пурпуру, </a:t>
            </a:r>
            <a:r>
              <a:rPr lang="ru-RU" sz="2400" dirty="0" err="1" smtClean="0"/>
              <a:t>підсилює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гостроту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слабкому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освітленні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укріплює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епітеліальні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необхідні</a:t>
            </a:r>
            <a:r>
              <a:rPr lang="ru-RU" sz="2400" dirty="0" smtClean="0"/>
              <a:t> для нормального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.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82875"/>
            <a:ext cx="4681538" cy="1754188"/>
          </a:xfrm>
          <a:solidFill>
            <a:srgbClr val="FFFF99"/>
          </a:solidFill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563938" y="5013325"/>
            <a:ext cx="5199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err="1"/>
              <a:t>Міститься</a:t>
            </a:r>
            <a:r>
              <a:rPr lang="ru-RU" sz="2000" dirty="0"/>
              <a:t> в : </a:t>
            </a:r>
            <a:r>
              <a:rPr lang="ru-RU" sz="2000" dirty="0" err="1" smtClean="0"/>
              <a:t>моркві</a:t>
            </a:r>
            <a:r>
              <a:rPr lang="ru-RU" sz="2000" dirty="0" smtClean="0"/>
              <a:t>, </a:t>
            </a:r>
            <a:r>
              <a:rPr lang="ru-RU" sz="2000" dirty="0" err="1" smtClean="0"/>
              <a:t>цитрусових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чорниці</a:t>
            </a:r>
            <a:r>
              <a:rPr lang="ru-RU" sz="2000" dirty="0" smtClean="0"/>
              <a:t>..</a:t>
            </a:r>
            <a:endParaRPr lang="ru-RU" sz="2000" dirty="0"/>
          </a:p>
        </p:txBody>
      </p:sp>
      <p:pic>
        <p:nvPicPr>
          <p:cNvPr id="27654" name="Picture 9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420938"/>
            <a:ext cx="23368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45224"/>
            <a:ext cx="10461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ru-RU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Роль </a:t>
            </a:r>
            <a:r>
              <a:rPr lang="ru-RU" sz="36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вітамінів</a:t>
            </a:r>
            <a:r>
              <a:rPr lang="ru-RU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в </a:t>
            </a:r>
            <a:r>
              <a:rPr lang="ru-RU" sz="36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житті</a:t>
            </a:r>
            <a:r>
              <a:rPr lang="ru-RU" sz="36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людини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4" y="98072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</a:rPr>
              <a:t>Сучасна медицина вважає, що на </a:t>
            </a:r>
            <a:r>
              <a:rPr lang="uk-UA" sz="2000" u="sng" dirty="0" smtClean="0">
                <a:solidFill>
                  <a:schemeClr val="bg1"/>
                </a:solidFill>
              </a:rPr>
              <a:t>85% </a:t>
            </a:r>
            <a:r>
              <a:rPr lang="uk-UA" sz="2000" dirty="0" smtClean="0">
                <a:solidFill>
                  <a:schemeClr val="bg1"/>
                </a:solidFill>
              </a:rPr>
              <a:t>стан нашого здоров'я залежить від живлення. Але способи здобуття, обробки, зберігання і приготування їжі, що існують на сьогоднішній день, зводять нанівець її біологічну цінність. Мало того, що ця їжа не забезпечує всі зростаючі потреби людини у вітамінах, вона ще і сприяє їх посиленому виділенню, що призводить до подальшого погіршення стану здоров'я. 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  <p:pic>
        <p:nvPicPr>
          <p:cNvPr id="22532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56792"/>
            <a:ext cx="5056739" cy="3312963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71934" y="785794"/>
            <a:ext cx="3429024" cy="2120265"/>
          </a:xfrm>
          <a:prstGeom prst="ellipseRibbon2">
            <a:avLst>
              <a:gd name="adj1" fmla="val 25000"/>
              <a:gd name="adj2" fmla="val 69088"/>
              <a:gd name="adj3" fmla="val 12500"/>
            </a:avLst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ln>
                  <a:solidFill>
                    <a:srgbClr val="C00000"/>
                  </a:solidFill>
                </a:ln>
              </a:rPr>
              <a:t>Проект підготувала:</a:t>
            </a:r>
          </a:p>
          <a:p>
            <a:pPr algn="ctr">
              <a:defRPr/>
            </a:pPr>
            <a:r>
              <a:rPr lang="uk-UA" dirty="0"/>
              <a:t> учениця </a:t>
            </a:r>
            <a:r>
              <a:rPr lang="uk-UA" dirty="0" smtClean="0"/>
              <a:t>8-В </a:t>
            </a:r>
            <a:r>
              <a:rPr lang="uk-UA" dirty="0"/>
              <a:t>класу </a:t>
            </a:r>
          </a:p>
          <a:p>
            <a:pPr algn="ctr">
              <a:defRPr/>
            </a:pPr>
            <a:r>
              <a:rPr lang="uk-UA" dirty="0" err="1" smtClean="0"/>
              <a:t>Новогуйвинської</a:t>
            </a:r>
            <a:r>
              <a:rPr lang="uk-UA" dirty="0" smtClean="0"/>
              <a:t> гімназії</a:t>
            </a:r>
          </a:p>
          <a:p>
            <a:pPr algn="ctr">
              <a:defRPr/>
            </a:pPr>
            <a:r>
              <a:rPr lang="uk-UA" dirty="0" smtClean="0"/>
              <a:t>Бойко Юлія</a:t>
            </a:r>
            <a:endParaRPr lang="uk-UA" dirty="0"/>
          </a:p>
        </p:txBody>
      </p:sp>
      <p:pic>
        <p:nvPicPr>
          <p:cNvPr id="7" name="Picture 9" descr="Pep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428604"/>
            <a:ext cx="2286016" cy="342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j0315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0826" y="3214686"/>
            <a:ext cx="2370141" cy="332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700</TotalTime>
  <Words>327</Words>
  <Application>Microsoft Office PowerPoint</Application>
  <PresentationFormat>Экран (4:3)</PresentationFormat>
  <Paragraphs>72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Вітаміни і їх роль в житті людини </vt:lpstr>
      <vt:lpstr>Слайд 2</vt:lpstr>
      <vt:lpstr>Вітамін С</vt:lpstr>
      <vt:lpstr>Вітамін B1</vt:lpstr>
      <vt:lpstr>Вітамін В2</vt:lpstr>
      <vt:lpstr>Вітамін А</vt:lpstr>
      <vt:lpstr>Роль вітамінів в житті людини 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і їх роль в житті людини</dc:title>
  <dc:creator>Наталія Гальчинська</dc:creator>
  <cp:lastModifiedBy>Юля</cp:lastModifiedBy>
  <cp:revision>37</cp:revision>
  <dcterms:created xsi:type="dcterms:W3CDTF">2006-02-04T14:33:12Z</dcterms:created>
  <dcterms:modified xsi:type="dcterms:W3CDTF">2012-04-08T17:21:04Z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450725</vt:lpwstr>
  </property>
  <property fmtid="{D5CDD505-2E9C-101B-9397-08002B2CF9AE}" pid="3" name="NXPowerLiteVersion">
    <vt:lpwstr>D3.6.2</vt:lpwstr>
  </property>
  <property fmtid="{D5CDD505-2E9C-101B-9397-08002B2CF9AE}" pid="4" name="NXTAG2">
    <vt:lpwstr>000800600b000000000001023620</vt:lpwstr>
  </property>
</Properties>
</file>