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3E2203-2B23-44F3-B480-19FE77B5E76F}" type="datetimeFigureOut">
              <a:rPr lang="ru-RU" smtClean="0"/>
              <a:t>29.03.2014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14A360-1748-4CBD-BBD7-678684CCAA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cover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Атаман</a:t>
            </a:r>
            <a:r>
              <a:rPr lang="uk-UA" dirty="0" smtClean="0"/>
              <a:t> Юлія</a:t>
            </a:r>
          </a:p>
          <a:p>
            <a:r>
              <a:rPr lang="uk-UA" dirty="0" smtClean="0"/>
              <a:t>404 група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Інсульт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926976"/>
          </a:xfrm>
        </p:spPr>
        <p:txBody>
          <a:bodyPr>
            <a:normAutofit/>
          </a:bodyPr>
          <a:lstStyle/>
          <a:p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964488" cy="54102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збільшують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: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анамнезу </a:t>
            </a:r>
            <a:r>
              <a:rPr lang="ru-RU" dirty="0" err="1" smtClean="0"/>
              <a:t>інсульту</a:t>
            </a:r>
            <a:r>
              <a:rPr lang="ru-RU" dirty="0" smtClean="0"/>
              <a:t>, </a:t>
            </a:r>
            <a:r>
              <a:rPr lang="ru-RU" dirty="0" err="1" smtClean="0"/>
              <a:t>інфаркту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Вік</a:t>
            </a:r>
            <a:r>
              <a:rPr lang="ru-RU" dirty="0" smtClean="0"/>
              <a:t> 55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старше.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.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ростом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115/75 мм </a:t>
            </a:r>
            <a:r>
              <a:rPr lang="ru-RU" dirty="0" err="1" smtClean="0"/>
              <a:t>рт.ст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 -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холестерину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5,2 </a:t>
            </a:r>
            <a:r>
              <a:rPr lang="ru-RU" dirty="0" err="1" smtClean="0"/>
              <a:t>ммоль</a:t>
            </a:r>
            <a:r>
              <a:rPr lang="ru-RU" dirty="0" smtClean="0"/>
              <a:t> / л.</a:t>
            </a:r>
          </a:p>
          <a:p>
            <a:pPr marL="620713" indent="-258763">
              <a:lnSpc>
                <a:spcPct val="120000"/>
              </a:lnSpc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Куріння</a:t>
            </a:r>
            <a:r>
              <a:rPr lang="ru-RU" dirty="0" smtClean="0"/>
              <a:t> сигарет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пасивне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Діабет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Надмірна</a:t>
            </a:r>
            <a:r>
              <a:rPr lang="ru-RU" dirty="0" smtClean="0"/>
              <a:t> вага (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25 до 29)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ожиріння</a:t>
            </a:r>
            <a:r>
              <a:rPr lang="ru-RU" dirty="0" smtClean="0"/>
              <a:t> (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).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Серцево-судинні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серцева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, </a:t>
            </a:r>
            <a:r>
              <a:rPr lang="ru-RU" dirty="0" err="1" smtClean="0"/>
              <a:t>вада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серцеві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протизаплідних</a:t>
            </a:r>
            <a:r>
              <a:rPr lang="ru-RU" dirty="0" smtClean="0"/>
              <a:t> таблеток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гормональної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естроген</a:t>
            </a:r>
            <a:r>
              <a:rPr lang="ru-RU" dirty="0" smtClean="0"/>
              <a:t>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Вживання</a:t>
            </a:r>
            <a:r>
              <a:rPr lang="ru-RU" dirty="0" smtClean="0"/>
              <a:t> алкоголю.</a:t>
            </a:r>
          </a:p>
          <a:p>
            <a:pPr marL="620713" indent="-258763">
              <a:buFont typeface="+mj-lt"/>
              <a:buAutoNum type="arabicPeriod"/>
              <a:tabLst>
                <a:tab pos="620713" algn="l"/>
              </a:tabLst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як правило,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, </a:t>
            </a:r>
            <a:r>
              <a:rPr lang="ru-RU" dirty="0" err="1" smtClean="0"/>
              <a:t>інсультом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хворіють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вмирають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Ускладнення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тимчасову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постійну</a:t>
            </a:r>
            <a:r>
              <a:rPr lang="ru-RU" dirty="0" smtClean="0"/>
              <a:t> </a:t>
            </a:r>
            <a:r>
              <a:rPr lang="ru-RU" dirty="0" err="1" smtClean="0"/>
              <a:t>інвалідність</a:t>
            </a:r>
            <a:r>
              <a:rPr lang="ru-RU" dirty="0" smtClean="0"/>
              <a:t>,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часу, на </a:t>
            </a:r>
            <a:r>
              <a:rPr lang="ru-RU" dirty="0" err="1" smtClean="0"/>
              <a:t>протязі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страждає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кровотоку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постраждала</a:t>
            </a:r>
            <a:r>
              <a:rPr lang="ru-RU" dirty="0" smtClean="0"/>
              <a:t>.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включати</a:t>
            </a:r>
            <a:r>
              <a:rPr lang="ru-R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Параліч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втрата</a:t>
            </a:r>
            <a:r>
              <a:rPr lang="ru-RU" b="1" dirty="0" smtClean="0"/>
              <a:t> </a:t>
            </a:r>
            <a:r>
              <a:rPr lang="ru-RU" b="1" dirty="0" err="1" smtClean="0"/>
              <a:t>м'язових</a:t>
            </a:r>
            <a:r>
              <a:rPr lang="ru-RU" b="1" dirty="0" smtClean="0"/>
              <a:t> </a:t>
            </a:r>
            <a:r>
              <a:rPr lang="ru-RU" b="1" dirty="0" err="1" smtClean="0"/>
              <a:t>рухів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кровотоку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параліч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втрату</a:t>
            </a:r>
            <a:r>
              <a:rPr lang="ru-RU" dirty="0" smtClean="0"/>
              <a:t> контролю над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м'язами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Фізіотерапія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привести до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паралічу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ковтання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контролю над </a:t>
            </a:r>
            <a:r>
              <a:rPr lang="ru-RU" dirty="0" err="1" smtClean="0"/>
              <a:t>м'язами</a:t>
            </a:r>
            <a:r>
              <a:rPr lang="ru-RU" dirty="0" smtClean="0"/>
              <a:t> в </a:t>
            </a:r>
            <a:r>
              <a:rPr lang="ru-RU" dirty="0" err="1" smtClean="0"/>
              <a:t>горлі</a:t>
            </a:r>
            <a:r>
              <a:rPr lang="ru-RU" dirty="0" smtClean="0"/>
              <a:t> та </a:t>
            </a:r>
            <a:r>
              <a:rPr lang="ru-RU" dirty="0" err="1" smtClean="0"/>
              <a:t>роті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затруднює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ковтання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афазії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важким</a:t>
            </a:r>
            <a:r>
              <a:rPr lang="ru-RU" dirty="0" smtClean="0"/>
              <a:t> станом, при </a:t>
            </a:r>
            <a:r>
              <a:rPr lang="ru-RU" dirty="0" err="1" smtClean="0"/>
              <a:t>якому</a:t>
            </a:r>
            <a:r>
              <a:rPr lang="ru-RU" dirty="0" smtClean="0"/>
              <a:t> вона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думок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логопедом та психотерапевтом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стан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88640"/>
            <a:ext cx="7931224" cy="66693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Втрата</a:t>
            </a:r>
            <a:r>
              <a:rPr lang="ru-RU" b="1" dirty="0" smtClean="0"/>
              <a:t> </a:t>
            </a:r>
            <a:r>
              <a:rPr lang="ru-RU" b="1" dirty="0" err="1" smtClean="0"/>
              <a:t>пам'яті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розумінням</a:t>
            </a:r>
            <a:r>
              <a:rPr lang="ru-RU" b="1" dirty="0" smtClean="0"/>
              <a:t>.</a:t>
            </a:r>
            <a:r>
              <a:rPr lang="ru-RU" dirty="0" smtClean="0"/>
              <a:t> Як правило, 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при </a:t>
            </a:r>
            <a:r>
              <a:rPr lang="ru-RU" dirty="0" err="1" smtClean="0"/>
              <a:t>прийнятті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</a:t>
            </a:r>
            <a:r>
              <a:rPr lang="ru-RU" dirty="0" err="1" smtClean="0"/>
              <a:t>міркувань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концепцій</a:t>
            </a:r>
            <a:r>
              <a:rPr lang="ru-RU" dirty="0" smtClean="0"/>
              <a:t>.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реабілітаційною</a:t>
            </a:r>
            <a:r>
              <a:rPr lang="ru-RU" dirty="0" smtClean="0"/>
              <a:t> </a:t>
            </a:r>
            <a:r>
              <a:rPr lang="ru-RU" dirty="0" err="1" smtClean="0"/>
              <a:t>терапією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Біль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Деякі</a:t>
            </a:r>
            <a:r>
              <a:rPr lang="ru-RU" dirty="0" smtClean="0"/>
              <a:t> 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скаржитись</a:t>
            </a:r>
            <a:r>
              <a:rPr lang="ru-RU" dirty="0" smtClean="0"/>
              <a:t> на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оніміння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дивні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в тих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постраждали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втрату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в </a:t>
            </a:r>
            <a:r>
              <a:rPr lang="ru-RU" dirty="0" err="1" smtClean="0"/>
              <a:t>лівій</a:t>
            </a:r>
            <a:r>
              <a:rPr lang="ru-RU" dirty="0" smtClean="0"/>
              <a:t> </a:t>
            </a:r>
            <a:r>
              <a:rPr lang="ru-RU" dirty="0" err="1" smtClean="0"/>
              <a:t>руці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поколювання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руці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можете стати </a:t>
            </a:r>
            <a:r>
              <a:rPr lang="ru-RU" dirty="0" err="1" smtClean="0"/>
              <a:t>чутливим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при </a:t>
            </a:r>
            <a:r>
              <a:rPr lang="ru-RU" dirty="0" err="1" smtClean="0"/>
              <a:t>інсульті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больовий</a:t>
            </a:r>
            <a:r>
              <a:rPr lang="ru-RU" dirty="0" smtClean="0"/>
              <a:t> синдром.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проходити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Зміни</a:t>
            </a:r>
            <a:r>
              <a:rPr lang="ru-RU" b="1" dirty="0" smtClean="0"/>
              <a:t> в </a:t>
            </a:r>
            <a:r>
              <a:rPr lang="ru-RU" b="1" dirty="0" err="1" smtClean="0"/>
              <a:t>поведінці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самодопомога</a:t>
            </a:r>
            <a:r>
              <a:rPr lang="ru-RU" b="1" dirty="0" smtClean="0"/>
              <a:t>.</a:t>
            </a:r>
            <a:r>
              <a:rPr lang="ru-RU" dirty="0" smtClean="0"/>
              <a:t> Люди, </a:t>
            </a:r>
            <a:r>
              <a:rPr lang="ru-RU" dirty="0" err="1" smtClean="0"/>
              <a:t>які</a:t>
            </a:r>
            <a:r>
              <a:rPr lang="ru-RU" dirty="0" smtClean="0"/>
              <a:t> перенесли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стати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замкнутими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активними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піклуватися</a:t>
            </a:r>
            <a:r>
              <a:rPr lang="ru-RU" dirty="0" smtClean="0"/>
              <a:t> про себе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стороннього</a:t>
            </a:r>
            <a:r>
              <a:rPr lang="ru-RU" dirty="0" smtClean="0"/>
              <a:t> догляду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повсякденної</a:t>
            </a:r>
            <a:r>
              <a:rPr lang="ru-RU" dirty="0" smtClean="0"/>
              <a:t> </a:t>
            </a:r>
            <a:r>
              <a:rPr lang="ru-RU" dirty="0" err="1" smtClean="0"/>
              <a:t>турботи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будь-якій</a:t>
            </a:r>
            <a:r>
              <a:rPr lang="ru-RU" dirty="0" smtClean="0"/>
              <a:t> </a:t>
            </a:r>
            <a:r>
              <a:rPr lang="ru-RU" dirty="0" err="1" smtClean="0"/>
              <a:t>черепно-мозковій</a:t>
            </a:r>
            <a:r>
              <a:rPr lang="ru-RU" dirty="0" smtClean="0"/>
              <a:t> </a:t>
            </a:r>
            <a:r>
              <a:rPr lang="ru-RU" dirty="0" err="1" smtClean="0"/>
              <a:t>травмі</a:t>
            </a:r>
            <a:r>
              <a:rPr lang="ru-RU" dirty="0" smtClean="0"/>
              <a:t>, </a:t>
            </a:r>
            <a:r>
              <a:rPr lang="ru-RU" dirty="0" err="1" smtClean="0"/>
              <a:t>успіх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ускладнень</a:t>
            </a:r>
            <a:r>
              <a:rPr lang="ru-RU" dirty="0" smtClean="0"/>
              <a:t> буде </a:t>
            </a:r>
            <a:r>
              <a:rPr lang="ru-RU" dirty="0" err="1" smtClean="0"/>
              <a:t>варіювати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Невідкладна</a:t>
            </a:r>
            <a:r>
              <a:rPr lang="ru-RU" dirty="0" smtClean="0"/>
              <a:t> </a:t>
            </a:r>
            <a:r>
              <a:rPr lang="ru-RU" dirty="0" err="1" smtClean="0"/>
              <a:t>терапія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типу -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ішемічного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відновити</a:t>
            </a:r>
            <a:r>
              <a:rPr lang="ru-RU" dirty="0" smtClean="0"/>
              <a:t> </a:t>
            </a:r>
            <a:r>
              <a:rPr lang="ru-RU" dirty="0" err="1" smtClean="0"/>
              <a:t>притік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Лікування</a:t>
            </a:r>
            <a:r>
              <a:rPr lang="ru-RU" b="1" dirty="0" smtClean="0"/>
              <a:t> за </a:t>
            </a:r>
            <a:r>
              <a:rPr lang="ru-RU" b="1" dirty="0" err="1" smtClean="0"/>
              <a:t>допомогою</a:t>
            </a:r>
            <a:r>
              <a:rPr lang="ru-RU" b="1" dirty="0" smtClean="0"/>
              <a:t> </a:t>
            </a:r>
            <a:r>
              <a:rPr lang="ru-RU" b="1" dirty="0" err="1" smtClean="0"/>
              <a:t>препаратів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Терапія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для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повинна </a:t>
            </a:r>
            <a:r>
              <a:rPr lang="ru-RU" dirty="0" err="1" smtClean="0"/>
              <a:t>розпочатися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4,5 </a:t>
            </a:r>
            <a:r>
              <a:rPr lang="ru-RU" dirty="0" err="1" smtClean="0"/>
              <a:t>години</a:t>
            </a:r>
            <a:r>
              <a:rPr lang="ru-RU" dirty="0" smtClean="0"/>
              <a:t>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покращує</a:t>
            </a:r>
            <a:r>
              <a:rPr lang="ru-RU" dirty="0" smtClean="0"/>
              <a:t> </a:t>
            </a:r>
            <a:r>
              <a:rPr lang="ru-RU" dirty="0" err="1" smtClean="0"/>
              <a:t>шанси</a:t>
            </a:r>
            <a:r>
              <a:rPr lang="ru-RU" dirty="0" smtClean="0"/>
              <a:t> на </a:t>
            </a:r>
            <a:r>
              <a:rPr lang="ru-RU" dirty="0" err="1" smtClean="0"/>
              <a:t>виживання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Аспірин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доведено </a:t>
            </a:r>
            <a:r>
              <a:rPr lang="ru-RU" dirty="0" err="1" smtClean="0"/>
              <a:t>ефективним</a:t>
            </a:r>
            <a:r>
              <a:rPr lang="ru-RU" dirty="0" smtClean="0"/>
              <a:t> препаратом для </a:t>
            </a:r>
            <a:r>
              <a:rPr lang="ru-RU" dirty="0" err="1" smtClean="0"/>
              <a:t>негайного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ішемічного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повторного. Доза препарату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варіювати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розріджують</a:t>
            </a:r>
            <a:r>
              <a:rPr lang="ru-RU" dirty="0" smtClean="0"/>
              <a:t> кров,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варфарин</a:t>
            </a:r>
            <a:r>
              <a:rPr lang="ru-RU" dirty="0" smtClean="0"/>
              <a:t>, гепарин та </a:t>
            </a:r>
            <a:r>
              <a:rPr lang="ru-RU" dirty="0" err="1" smtClean="0"/>
              <a:t>клопідогрель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для </a:t>
            </a:r>
            <a:r>
              <a:rPr lang="ru-RU" dirty="0" err="1" smtClean="0"/>
              <a:t>екстреного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Внутрішньовенне</a:t>
            </a:r>
            <a:r>
              <a:rPr lang="ru-RU" b="1" dirty="0" smtClean="0"/>
              <a:t> </a:t>
            </a:r>
            <a:r>
              <a:rPr lang="ru-RU" b="1" dirty="0" err="1" smtClean="0"/>
              <a:t>введення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тканинного</a:t>
            </a:r>
            <a:r>
              <a:rPr lang="ru-RU" b="1" dirty="0" smtClean="0"/>
              <a:t> активатора </a:t>
            </a:r>
            <a:r>
              <a:rPr lang="ru-RU" b="1" dirty="0" err="1" smtClean="0"/>
              <a:t>плазміногену</a:t>
            </a:r>
            <a:r>
              <a:rPr lang="ru-RU" b="1" dirty="0" smtClean="0"/>
              <a:t> (ТАП).</a:t>
            </a:r>
            <a:r>
              <a:rPr lang="ru-RU" dirty="0" smtClean="0"/>
              <a:t> </a:t>
            </a:r>
            <a:r>
              <a:rPr lang="ru-RU" dirty="0" err="1" smtClean="0"/>
              <a:t>Деяким</a:t>
            </a:r>
            <a:r>
              <a:rPr lang="ru-RU" dirty="0" smtClean="0"/>
              <a:t> </a:t>
            </a:r>
            <a:r>
              <a:rPr lang="ru-RU" dirty="0" err="1" smtClean="0"/>
              <a:t>пацієнтам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ішемічним</a:t>
            </a:r>
            <a:r>
              <a:rPr lang="ru-RU" dirty="0" smtClean="0"/>
              <a:t> </a:t>
            </a:r>
            <a:r>
              <a:rPr lang="ru-RU" dirty="0" err="1" smtClean="0"/>
              <a:t>інсультом</a:t>
            </a:r>
            <a:r>
              <a:rPr lang="ru-RU" dirty="0" smtClean="0"/>
              <a:t> буде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тканинного</a:t>
            </a:r>
            <a:r>
              <a:rPr lang="ru-RU" dirty="0" smtClean="0"/>
              <a:t> активатора </a:t>
            </a:r>
            <a:r>
              <a:rPr lang="ru-RU" dirty="0" err="1" smtClean="0"/>
              <a:t>плазміногену</a:t>
            </a:r>
            <a:r>
              <a:rPr lang="ru-RU" dirty="0" smtClean="0"/>
              <a:t> (ТАП) в межах 4,5-години, </a:t>
            </a:r>
            <a:r>
              <a:rPr lang="ru-RU" dirty="0" err="1" smtClean="0"/>
              <a:t>який</a:t>
            </a:r>
            <a:r>
              <a:rPr lang="ru-RU" dirty="0" smtClean="0"/>
              <a:t> приводить до </a:t>
            </a:r>
            <a:r>
              <a:rPr lang="ru-RU" dirty="0" err="1" smtClean="0"/>
              <a:t>розчинення</a:t>
            </a:r>
            <a:r>
              <a:rPr lang="ru-RU" dirty="0" smtClean="0"/>
              <a:t> тромба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блокованій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Протипоказане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препарату при </a:t>
            </a:r>
            <a:r>
              <a:rPr lang="ru-RU" dirty="0" err="1" smtClean="0"/>
              <a:t>геморагічному</a:t>
            </a:r>
            <a:r>
              <a:rPr lang="ru-RU" dirty="0" smtClean="0"/>
              <a:t> </a:t>
            </a:r>
            <a:r>
              <a:rPr lang="ru-RU" dirty="0" err="1" smtClean="0"/>
              <a:t>інсульті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лікуванні</a:t>
            </a:r>
            <a:r>
              <a:rPr lang="ru-RU" dirty="0" smtClean="0"/>
              <a:t> </a:t>
            </a:r>
            <a:r>
              <a:rPr lang="ru-RU" dirty="0" err="1" smtClean="0"/>
              <a:t>ішемічних</a:t>
            </a:r>
            <a:r>
              <a:rPr lang="ru-RU" dirty="0" smtClean="0"/>
              <a:t> </a:t>
            </a:r>
            <a:r>
              <a:rPr lang="ru-RU" dirty="0" err="1" smtClean="0"/>
              <a:t>інсультів</a:t>
            </a:r>
            <a:r>
              <a:rPr lang="ru-RU" dirty="0" smtClean="0"/>
              <a:t> часто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процедур,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виконані</a:t>
            </a:r>
            <a:r>
              <a:rPr lang="ru-RU" dirty="0" smtClean="0"/>
              <a:t> 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тканинного</a:t>
            </a:r>
            <a:r>
              <a:rPr lang="ru-RU" b="1" dirty="0" smtClean="0"/>
              <a:t> активатора </a:t>
            </a:r>
            <a:r>
              <a:rPr lang="ru-RU" b="1" dirty="0" err="1" smtClean="0"/>
              <a:t>плазміногену</a:t>
            </a:r>
            <a:r>
              <a:rPr lang="ru-RU" b="1" dirty="0" smtClean="0"/>
              <a:t> (ТАП) </a:t>
            </a:r>
            <a:r>
              <a:rPr lang="ru-RU" b="1" dirty="0" err="1" smtClean="0"/>
              <a:t>з</a:t>
            </a:r>
            <a:r>
              <a:rPr lang="ru-RU" b="1" dirty="0" smtClean="0"/>
              <a:t> доставкою прямо до </a:t>
            </a:r>
            <a:r>
              <a:rPr lang="ru-RU" b="1" dirty="0" err="1" smtClean="0"/>
              <a:t>мозку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катетери</a:t>
            </a:r>
            <a:r>
              <a:rPr lang="ru-RU" dirty="0" smtClean="0"/>
              <a:t> для </a:t>
            </a:r>
            <a:r>
              <a:rPr lang="ru-RU" dirty="0" err="1" smtClean="0"/>
              <a:t>введення</a:t>
            </a:r>
            <a:r>
              <a:rPr lang="ru-RU" dirty="0" smtClean="0"/>
              <a:t> препарату до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Механічне</a:t>
            </a:r>
            <a:r>
              <a:rPr lang="ru-RU" b="1" dirty="0" smtClean="0"/>
              <a:t>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</a:t>
            </a:r>
            <a:r>
              <a:rPr lang="ru-RU" b="1" dirty="0" err="1" smtClean="0"/>
              <a:t>згустку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катетер для </a:t>
            </a:r>
            <a:r>
              <a:rPr lang="ru-RU" dirty="0" err="1" smtClean="0"/>
              <a:t>маневрів</a:t>
            </a:r>
            <a:r>
              <a:rPr lang="ru-RU" dirty="0" smtClean="0"/>
              <a:t> 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механічним</a:t>
            </a:r>
            <a:r>
              <a:rPr lang="ru-RU" dirty="0" smtClean="0"/>
              <a:t> </a:t>
            </a:r>
            <a:r>
              <a:rPr lang="ru-RU" dirty="0" err="1" smtClean="0"/>
              <a:t>видаленням</a:t>
            </a:r>
            <a:r>
              <a:rPr lang="ru-RU" dirty="0" smtClean="0"/>
              <a:t> тромбу.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6192688"/>
          </a:xfrm>
        </p:spPr>
        <p:txBody>
          <a:bodyPr>
            <a:noAutofit/>
          </a:bodyPr>
          <a:lstStyle/>
          <a:p>
            <a:r>
              <a:rPr lang="ru-RU" sz="1960" b="1" dirty="0" err="1" smtClean="0"/>
              <a:t>Інші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процедури</a:t>
            </a:r>
            <a:r>
              <a:rPr lang="ru-RU" sz="1960" b="1" dirty="0" smtClean="0"/>
              <a:t>.</a:t>
            </a:r>
            <a:r>
              <a:rPr lang="ru-RU" sz="1960" dirty="0" smtClean="0"/>
              <a:t> </a:t>
            </a:r>
            <a:r>
              <a:rPr lang="ru-RU" sz="1960" dirty="0" err="1" smtClean="0"/>
              <a:t>Щоб</a:t>
            </a:r>
            <a:r>
              <a:rPr lang="ru-RU" sz="1960" dirty="0" smtClean="0"/>
              <a:t> </a:t>
            </a:r>
            <a:r>
              <a:rPr lang="ru-RU" sz="1960" dirty="0" err="1" smtClean="0"/>
              <a:t>зменшити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</a:t>
            </a:r>
            <a:r>
              <a:rPr lang="ru-RU" sz="1960" dirty="0" smtClean="0"/>
              <a:t> повторного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 </a:t>
            </a:r>
            <a:r>
              <a:rPr lang="ru-RU" sz="1960" dirty="0" err="1" smtClean="0"/>
              <a:t>або</a:t>
            </a:r>
            <a:r>
              <a:rPr lang="ru-RU" sz="1960" dirty="0" smtClean="0"/>
              <a:t> ТІА, </a:t>
            </a:r>
            <a:r>
              <a:rPr lang="ru-RU" sz="1960" dirty="0" err="1" smtClean="0"/>
              <a:t>лікар</a:t>
            </a:r>
            <a:r>
              <a:rPr lang="ru-RU" sz="1960" dirty="0" smtClean="0"/>
              <a:t>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рекомендувати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процедури</a:t>
            </a:r>
            <a:r>
              <a:rPr lang="ru-RU" sz="1960" dirty="0" smtClean="0"/>
              <a:t> для </a:t>
            </a:r>
            <a:r>
              <a:rPr lang="ru-RU" sz="1960" dirty="0" err="1" smtClean="0"/>
              <a:t>відкриття</a:t>
            </a:r>
            <a:r>
              <a:rPr lang="ru-RU" sz="1960" dirty="0" smtClean="0"/>
              <a:t> </a:t>
            </a:r>
            <a:r>
              <a:rPr lang="ru-RU" sz="1960" dirty="0" err="1" smtClean="0"/>
              <a:t>звужених</a:t>
            </a:r>
            <a:r>
              <a:rPr lang="ru-RU" sz="1960" dirty="0" smtClean="0"/>
              <a:t> бляшками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Вони </a:t>
            </a:r>
            <a:r>
              <a:rPr lang="ru-RU" sz="1960" dirty="0" err="1" smtClean="0"/>
              <a:t>можуть</a:t>
            </a:r>
            <a:r>
              <a:rPr lang="ru-RU" sz="1960" dirty="0" smtClean="0"/>
              <a:t> </a:t>
            </a:r>
            <a:r>
              <a:rPr lang="ru-RU" sz="1960" dirty="0" err="1" smtClean="0"/>
              <a:t>включати</a:t>
            </a:r>
            <a:r>
              <a:rPr lang="ru-RU" sz="1960" dirty="0" smtClean="0"/>
              <a:t>:</a:t>
            </a:r>
          </a:p>
          <a:p>
            <a:r>
              <a:rPr lang="ru-RU" sz="1960" b="1" dirty="0" err="1" smtClean="0"/>
              <a:t>Ендартеректомія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сонних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артерій</a:t>
            </a:r>
            <a:r>
              <a:rPr lang="ru-RU" sz="1960" b="1" dirty="0" smtClean="0"/>
              <a:t>.</a:t>
            </a:r>
            <a:r>
              <a:rPr lang="ru-RU" sz="1960" dirty="0" smtClean="0"/>
              <a:t> При </a:t>
            </a:r>
            <a:r>
              <a:rPr lang="ru-RU" sz="1960" dirty="0" err="1" smtClean="0"/>
              <a:t>цій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процедурі</a:t>
            </a:r>
            <a:r>
              <a:rPr lang="ru-RU" sz="1960" dirty="0" smtClean="0"/>
              <a:t> </a:t>
            </a:r>
            <a:r>
              <a:rPr lang="ru-RU" sz="1960" dirty="0" err="1" smtClean="0"/>
              <a:t>хірург</a:t>
            </a:r>
            <a:r>
              <a:rPr lang="ru-RU" sz="1960" dirty="0" smtClean="0"/>
              <a:t> </a:t>
            </a:r>
            <a:r>
              <a:rPr lang="ru-RU" sz="1960" dirty="0" err="1" smtClean="0"/>
              <a:t>видаляє</a:t>
            </a:r>
            <a:r>
              <a:rPr lang="ru-RU" sz="1960" dirty="0" smtClean="0"/>
              <a:t> бляшки,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блокують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сонні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 в </a:t>
            </a:r>
            <a:r>
              <a:rPr lang="ru-RU" sz="1960" dirty="0" err="1" smtClean="0"/>
              <a:t>ділянці</a:t>
            </a:r>
            <a:r>
              <a:rPr lang="ru-RU" sz="1960" dirty="0" smtClean="0"/>
              <a:t> </a:t>
            </a:r>
            <a:r>
              <a:rPr lang="ru-RU" sz="1960" dirty="0" err="1" smtClean="0"/>
              <a:t>шиї</a:t>
            </a:r>
            <a:r>
              <a:rPr lang="ru-RU" sz="1960" dirty="0" smtClean="0"/>
              <a:t>. </a:t>
            </a:r>
            <a:r>
              <a:rPr lang="ru-RU" sz="1960" dirty="0" err="1" smtClean="0"/>
              <a:t>Заблоковану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артерію</a:t>
            </a:r>
            <a:r>
              <a:rPr lang="ru-RU" sz="1960" dirty="0" smtClean="0"/>
              <a:t> </a:t>
            </a:r>
            <a:r>
              <a:rPr lang="ru-RU" sz="1960" dirty="0" err="1" smtClean="0"/>
              <a:t>відкривають</a:t>
            </a:r>
            <a:r>
              <a:rPr lang="ru-RU" sz="1960" dirty="0" smtClean="0"/>
              <a:t>, бляшки </a:t>
            </a:r>
            <a:r>
              <a:rPr lang="ru-RU" sz="1960" dirty="0" err="1" smtClean="0"/>
              <a:t>видаляють</a:t>
            </a:r>
            <a:r>
              <a:rPr lang="ru-RU" sz="1960" dirty="0" smtClean="0"/>
              <a:t>. Процедура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знизити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</a:t>
            </a:r>
            <a:r>
              <a:rPr lang="ru-RU" sz="1960" dirty="0" smtClean="0"/>
              <a:t> </a:t>
            </a:r>
            <a:r>
              <a:rPr lang="ru-RU" sz="1960" dirty="0" err="1" smtClean="0"/>
              <a:t>ішемічного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. </a:t>
            </a:r>
            <a:r>
              <a:rPr lang="ru-RU" sz="1960" dirty="0" err="1" smtClean="0"/>
              <a:t>Однак</a:t>
            </a:r>
            <a:r>
              <a:rPr lang="ru-RU" sz="1960" dirty="0" smtClean="0"/>
              <a:t>, </a:t>
            </a:r>
            <a:r>
              <a:rPr lang="ru-RU" sz="1960" dirty="0" err="1" smtClean="0"/>
              <a:t>каротидна</a:t>
            </a:r>
            <a:r>
              <a:rPr lang="ru-RU" sz="1960" dirty="0" smtClean="0"/>
              <a:t> </a:t>
            </a:r>
            <a:r>
              <a:rPr lang="ru-RU" sz="1960" dirty="0" err="1" smtClean="0"/>
              <a:t>ендартеректомія</a:t>
            </a:r>
            <a:r>
              <a:rPr lang="ru-RU" sz="1960" dirty="0" smtClean="0"/>
              <a:t> сама по </a:t>
            </a:r>
            <a:r>
              <a:rPr lang="ru-RU" sz="1960" dirty="0" err="1" smtClean="0"/>
              <a:t>собі</a:t>
            </a:r>
            <a:r>
              <a:rPr lang="ru-RU" sz="1960" dirty="0" smtClean="0"/>
              <a:t> </a:t>
            </a:r>
            <a:r>
              <a:rPr lang="ru-RU" sz="1960" dirty="0" err="1" smtClean="0"/>
              <a:t>може</a:t>
            </a:r>
            <a:r>
              <a:rPr lang="ru-RU" sz="1960" dirty="0" smtClean="0"/>
              <a:t> </a:t>
            </a:r>
            <a:r>
              <a:rPr lang="ru-RU" sz="1960" dirty="0" err="1" smtClean="0"/>
              <a:t>також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викликати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</a:t>
            </a:r>
            <a:r>
              <a:rPr lang="ru-RU" sz="1960" dirty="0" smtClean="0"/>
              <a:t> </a:t>
            </a:r>
            <a:r>
              <a:rPr lang="ru-RU" sz="1960" dirty="0" err="1" smtClean="0"/>
              <a:t>або</a:t>
            </a:r>
            <a:r>
              <a:rPr lang="ru-RU" sz="1960" dirty="0" smtClean="0"/>
              <a:t> </a:t>
            </a:r>
            <a:r>
              <a:rPr lang="ru-RU" sz="1960" dirty="0" err="1" smtClean="0"/>
              <a:t>серцевий</a:t>
            </a:r>
            <a:r>
              <a:rPr lang="ru-RU" sz="1960" dirty="0" smtClean="0"/>
              <a:t> </a:t>
            </a:r>
            <a:r>
              <a:rPr lang="ru-RU" sz="1960" dirty="0" err="1" smtClean="0"/>
              <a:t>напад</a:t>
            </a:r>
            <a:r>
              <a:rPr lang="ru-RU" sz="1960" dirty="0" smtClean="0"/>
              <a:t>, </a:t>
            </a:r>
            <a:r>
              <a:rPr lang="ru-RU" sz="1960" dirty="0" err="1" smtClean="0"/>
              <a:t>сприяючи</a:t>
            </a:r>
            <a:r>
              <a:rPr lang="ru-RU" sz="1960" dirty="0" smtClean="0"/>
              <a:t> </a:t>
            </a:r>
            <a:r>
              <a:rPr lang="ru-RU" sz="1960" dirty="0" err="1" smtClean="0"/>
              <a:t>утворенню</a:t>
            </a:r>
            <a:r>
              <a:rPr lang="ru-RU" sz="1960" dirty="0" smtClean="0"/>
              <a:t> </a:t>
            </a:r>
            <a:r>
              <a:rPr lang="ru-RU" sz="1960" dirty="0" err="1" smtClean="0"/>
              <a:t>згустка</a:t>
            </a:r>
            <a:r>
              <a:rPr lang="ru-RU" sz="1960" dirty="0" smtClean="0"/>
              <a:t> </a:t>
            </a:r>
            <a:r>
              <a:rPr lang="ru-RU" sz="1960" dirty="0" err="1" smtClean="0"/>
              <a:t>крові</a:t>
            </a:r>
            <a:r>
              <a:rPr lang="ru-RU" sz="1960" dirty="0" smtClean="0"/>
              <a:t>. Для </a:t>
            </a:r>
            <a:r>
              <a:rPr lang="ru-RU" sz="1960" dirty="0" err="1" smtClean="0"/>
              <a:t>зменшення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ризику</a:t>
            </a:r>
            <a:r>
              <a:rPr lang="ru-RU" sz="1960" dirty="0" smtClean="0"/>
              <a:t> </a:t>
            </a:r>
            <a:r>
              <a:rPr lang="ru-RU" sz="1960" dirty="0" err="1" smtClean="0"/>
              <a:t>інсульту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спеціальні</a:t>
            </a:r>
            <a:r>
              <a:rPr lang="ru-RU" sz="1960" dirty="0" smtClean="0"/>
              <a:t> </a:t>
            </a:r>
            <a:r>
              <a:rPr lang="ru-RU" sz="1960" dirty="0" err="1" smtClean="0"/>
              <a:t>фільтри</a:t>
            </a:r>
            <a:r>
              <a:rPr lang="ru-RU" sz="1960" dirty="0" smtClean="0"/>
              <a:t> у </a:t>
            </a:r>
            <a:r>
              <a:rPr lang="ru-RU" sz="1960" dirty="0" err="1" smtClean="0"/>
              <a:t>стратегічних</a:t>
            </a:r>
            <a:r>
              <a:rPr lang="ru-RU" sz="1960" dirty="0" smtClean="0"/>
              <a:t> точках току </a:t>
            </a:r>
            <a:r>
              <a:rPr lang="ru-RU" sz="1960" dirty="0" err="1" smtClean="0"/>
              <a:t>крові</a:t>
            </a:r>
            <a:r>
              <a:rPr lang="ru-RU" sz="1960" dirty="0" smtClean="0"/>
              <a:t>.</a:t>
            </a:r>
          </a:p>
          <a:p>
            <a:r>
              <a:rPr lang="ru-RU" sz="1960" b="1" dirty="0" err="1" smtClean="0"/>
              <a:t>Ангіопластика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і</a:t>
            </a:r>
            <a:r>
              <a:rPr lang="ru-RU" sz="1960" b="1" dirty="0" smtClean="0"/>
              <a:t> </a:t>
            </a:r>
            <a:r>
              <a:rPr lang="ru-RU" sz="1960" b="1" dirty="0" err="1" smtClean="0"/>
              <a:t>стентування</a:t>
            </a:r>
            <a:r>
              <a:rPr lang="ru-RU" sz="1960" b="1" dirty="0" smtClean="0"/>
              <a:t>.</a:t>
            </a:r>
            <a:r>
              <a:rPr lang="ru-RU" sz="1960" dirty="0" smtClean="0"/>
              <a:t> </a:t>
            </a:r>
            <a:r>
              <a:rPr lang="ru-RU" sz="1960" dirty="0" err="1" smtClean="0"/>
              <a:t>Ангіопластика</a:t>
            </a:r>
            <a:r>
              <a:rPr lang="ru-RU" sz="1960" dirty="0" smtClean="0"/>
              <a:t> - </a:t>
            </a:r>
            <a:r>
              <a:rPr lang="ru-RU" sz="1960" dirty="0" err="1" smtClean="0"/>
              <a:t>інший</a:t>
            </a:r>
            <a:r>
              <a:rPr lang="ru-RU" sz="1960" dirty="0" smtClean="0"/>
              <a:t> метод </a:t>
            </a:r>
            <a:r>
              <a:rPr lang="ru-RU" sz="1960" dirty="0" err="1" smtClean="0"/>
              <a:t>розширення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ведуть</a:t>
            </a:r>
            <a:r>
              <a:rPr lang="ru-RU" sz="1960" dirty="0" smtClean="0"/>
              <a:t> до </a:t>
            </a:r>
            <a:r>
              <a:rPr lang="ru-RU" sz="1960" dirty="0" err="1" smtClean="0"/>
              <a:t>мозку</a:t>
            </a:r>
            <a:r>
              <a:rPr lang="ru-RU" sz="1960" dirty="0" smtClean="0"/>
              <a:t>, як правило, </a:t>
            </a:r>
            <a:r>
              <a:rPr lang="ru-RU" sz="1960" dirty="0" err="1" smtClean="0"/>
              <a:t>сонних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У </a:t>
            </a:r>
            <a:r>
              <a:rPr lang="ru-RU" sz="1960" dirty="0" err="1" smtClean="0"/>
              <a:t>цій</a:t>
            </a:r>
            <a:r>
              <a:rPr lang="ru-RU" sz="1960" dirty="0" smtClean="0"/>
              <a:t> </a:t>
            </a:r>
            <a:r>
              <a:rPr lang="ru-RU" sz="1960" dirty="0" err="1" smtClean="0"/>
              <a:t>процедурі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балон-катетер</a:t>
            </a:r>
            <a:r>
              <a:rPr lang="ru-RU" sz="1960" dirty="0" smtClean="0"/>
              <a:t>, </a:t>
            </a:r>
            <a:r>
              <a:rPr lang="ru-RU" sz="1960" dirty="0" err="1" smtClean="0"/>
              <a:t>що</a:t>
            </a:r>
            <a:r>
              <a:rPr lang="ru-RU" sz="1960" dirty="0" smtClean="0"/>
              <a:t> </a:t>
            </a:r>
            <a:r>
              <a:rPr lang="ru-RU" sz="1960" dirty="0" err="1" smtClean="0"/>
              <a:t>надуваючись</a:t>
            </a:r>
            <a:r>
              <a:rPr lang="ru-RU" sz="1960" dirty="0" smtClean="0"/>
              <a:t>, приводить до </a:t>
            </a:r>
            <a:r>
              <a:rPr lang="ru-RU" sz="1960" dirty="0" err="1" smtClean="0"/>
              <a:t>стискання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бляшок</a:t>
            </a:r>
            <a:r>
              <a:rPr lang="ru-RU" sz="1960" dirty="0" smtClean="0"/>
              <a:t> </a:t>
            </a:r>
            <a:r>
              <a:rPr lang="ru-RU" sz="1960" dirty="0" err="1" smtClean="0"/>
              <a:t>і</a:t>
            </a:r>
            <a:r>
              <a:rPr lang="ru-RU" sz="1960" dirty="0" smtClean="0"/>
              <a:t> </a:t>
            </a:r>
            <a:r>
              <a:rPr lang="ru-RU" sz="1960" dirty="0" err="1" smtClean="0"/>
              <a:t>розширення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 </a:t>
            </a:r>
            <a:r>
              <a:rPr lang="ru-RU" sz="1960" dirty="0" err="1" smtClean="0"/>
              <a:t>Частіше</a:t>
            </a:r>
            <a:r>
              <a:rPr lang="ru-RU" sz="1960" dirty="0" smtClean="0"/>
              <a:t> </a:t>
            </a:r>
            <a:r>
              <a:rPr lang="ru-RU" sz="1960" dirty="0" err="1" smtClean="0"/>
              <a:t>використовують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стентування</a:t>
            </a:r>
            <a:r>
              <a:rPr lang="ru-RU" sz="1960" dirty="0" smtClean="0"/>
              <a:t> </a:t>
            </a:r>
            <a:r>
              <a:rPr lang="ru-RU" sz="1960" dirty="0" err="1" smtClean="0"/>
              <a:t>з</a:t>
            </a:r>
            <a:r>
              <a:rPr lang="ru-RU" sz="1960" dirty="0" smtClean="0"/>
              <a:t> постановкою у </a:t>
            </a:r>
            <a:r>
              <a:rPr lang="ru-RU" sz="1960" dirty="0" err="1" smtClean="0"/>
              <a:t>звужених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ділянках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 </a:t>
            </a:r>
            <a:r>
              <a:rPr lang="ru-RU" sz="1960" dirty="0" err="1" smtClean="0"/>
              <a:t>спеціальних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металевих</a:t>
            </a:r>
            <a:r>
              <a:rPr lang="ru-RU" sz="1960" dirty="0" smtClean="0"/>
              <a:t> трубок (</a:t>
            </a:r>
            <a:r>
              <a:rPr lang="ru-RU" sz="1960" dirty="0" err="1" smtClean="0"/>
              <a:t>стентів</a:t>
            </a:r>
            <a:r>
              <a:rPr lang="ru-RU" sz="1960" dirty="0" smtClean="0"/>
              <a:t>), </a:t>
            </a:r>
            <a:r>
              <a:rPr lang="ru-RU" sz="1960" dirty="0" err="1" smtClean="0"/>
              <a:t>які</a:t>
            </a:r>
            <a:r>
              <a:rPr lang="ru-RU" sz="1960" dirty="0" smtClean="0"/>
              <a:t> </a:t>
            </a:r>
            <a:r>
              <a:rPr lang="ru-RU" sz="1960" dirty="0" err="1" smtClean="0"/>
              <a:t>залишаються</a:t>
            </a:r>
            <a:r>
              <a:rPr lang="ru-RU" sz="1960" dirty="0" smtClean="0"/>
              <a:t> в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, </a:t>
            </a:r>
            <a:r>
              <a:rPr lang="ru-RU" sz="1960" dirty="0" err="1" smtClean="0"/>
              <a:t>щоб</a:t>
            </a:r>
            <a:r>
              <a:rPr lang="ru-RU" sz="1960" dirty="0" smtClean="0"/>
              <a:t> </a:t>
            </a:r>
            <a:r>
              <a:rPr lang="ru-RU" sz="1960" dirty="0" err="1" smtClean="0"/>
              <a:t>запобігти</a:t>
            </a:r>
            <a:r>
              <a:rPr lang="ru-RU" sz="1960" dirty="0" smtClean="0"/>
              <a:t> </a:t>
            </a:r>
            <a:r>
              <a:rPr lang="ru-RU" sz="1960" dirty="0" err="1" smtClean="0"/>
              <a:t>її</a:t>
            </a:r>
            <a:r>
              <a:rPr lang="ru-RU" sz="1960" dirty="0" smtClean="0"/>
              <a:t> </a:t>
            </a:r>
            <a:r>
              <a:rPr lang="ru-RU" sz="1960" dirty="0" err="1" smtClean="0"/>
              <a:t>звуженню</a:t>
            </a:r>
            <a:r>
              <a:rPr lang="ru-RU" sz="1960" dirty="0" smtClean="0"/>
              <a:t>. Установка </a:t>
            </a:r>
            <a:r>
              <a:rPr lang="ru-RU" sz="1960" dirty="0" err="1" smtClean="0"/>
              <a:t>стента</a:t>
            </a:r>
            <a:r>
              <a:rPr lang="ru-RU" sz="1960" dirty="0" smtClean="0"/>
              <a:t> в </a:t>
            </a:r>
            <a:r>
              <a:rPr lang="ru-RU" sz="1960" dirty="0" err="1" smtClean="0"/>
              <a:t>артерії</a:t>
            </a:r>
            <a:r>
              <a:rPr lang="ru-RU" sz="1960" dirty="0" smtClean="0"/>
              <a:t> </a:t>
            </a:r>
            <a:r>
              <a:rPr lang="ru-RU" sz="1960" dirty="0" err="1" smtClean="0"/>
              <a:t>мозку</a:t>
            </a:r>
            <a:r>
              <a:rPr lang="ru-RU" sz="1960" dirty="0" smtClean="0"/>
              <a:t> (</a:t>
            </a:r>
            <a:r>
              <a:rPr lang="ru-RU" sz="1960" dirty="0" err="1" smtClean="0"/>
              <a:t>внутрішньочерепне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стентування</a:t>
            </a:r>
            <a:r>
              <a:rPr lang="ru-RU" sz="1960" dirty="0" smtClean="0"/>
              <a:t>) </a:t>
            </a:r>
            <a:r>
              <a:rPr lang="ru-RU" sz="1960" dirty="0" err="1" smtClean="0"/>
              <a:t>аналогічне</a:t>
            </a:r>
            <a:r>
              <a:rPr lang="ru-RU" sz="1960" dirty="0" smtClean="0"/>
              <a:t> </a:t>
            </a:r>
            <a:r>
              <a:rPr lang="ru-RU" sz="1960" dirty="0" err="1" smtClean="0"/>
              <a:t>стентуванню</a:t>
            </a:r>
            <a:r>
              <a:rPr lang="ru-RU" sz="1960" dirty="0" smtClean="0"/>
              <a:t> </a:t>
            </a:r>
            <a:r>
              <a:rPr lang="ru-RU" sz="1960" dirty="0" err="1" smtClean="0"/>
              <a:t>сонних</a:t>
            </a:r>
            <a:r>
              <a:rPr lang="ru-RU" sz="1960" dirty="0" smtClean="0"/>
              <a:t> </a:t>
            </a:r>
            <a:r>
              <a:rPr lang="ru-RU" sz="1960" dirty="0" err="1" smtClean="0"/>
              <a:t>артерій</a:t>
            </a:r>
            <a:r>
              <a:rPr lang="ru-RU" sz="1960" dirty="0" smtClean="0"/>
              <a:t>.</a:t>
            </a:r>
          </a:p>
          <a:p>
            <a:endParaRPr lang="ru-RU" sz="1960" dirty="0"/>
          </a:p>
        </p:txBody>
      </p:sp>
    </p:spTree>
  </p:cSld>
  <p:clrMapOvr>
    <a:masterClrMapping/>
  </p:clrMapOvr>
  <p:transition>
    <p:cover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невідкладній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відводять</a:t>
            </a:r>
            <a:r>
              <a:rPr lang="ru-RU" dirty="0" smtClean="0"/>
              <a:t> контролю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зниженню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в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Надзвичайні</a:t>
            </a:r>
            <a:r>
              <a:rPr lang="ru-RU" b="1" dirty="0" smtClean="0"/>
              <a:t> заходи.</a:t>
            </a:r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приймаєте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антитромбоцитарні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для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клопідогрель</a:t>
            </a:r>
            <a:r>
              <a:rPr lang="ru-RU" dirty="0" smtClean="0"/>
              <a:t> (</a:t>
            </a:r>
            <a:r>
              <a:rPr lang="en-US" dirty="0" err="1" smtClean="0"/>
              <a:t>Plavix</a:t>
            </a:r>
            <a:r>
              <a:rPr lang="en-US" dirty="0" smtClean="0"/>
              <a:t>), </a:t>
            </a:r>
            <a:r>
              <a:rPr lang="ru-RU" dirty="0" smtClean="0"/>
              <a:t>вам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перелити</a:t>
            </a:r>
            <a:r>
              <a:rPr lang="ru-RU" dirty="0" smtClean="0"/>
              <a:t> кров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призначити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для </a:t>
            </a:r>
            <a:r>
              <a:rPr lang="ru-RU" dirty="0" err="1" smtClean="0"/>
              <a:t>протидії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варфарину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клопідогрелю</a:t>
            </a:r>
            <a:r>
              <a:rPr lang="ru-RU" dirty="0" smtClean="0"/>
              <a:t>.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потреба в препаратах для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аспірину</a:t>
            </a:r>
            <a:r>
              <a:rPr lang="ru-RU" dirty="0" smtClean="0"/>
              <a:t> та </a:t>
            </a:r>
            <a:r>
              <a:rPr lang="ru-RU" dirty="0" err="1" smtClean="0"/>
              <a:t>тканинного</a:t>
            </a:r>
            <a:r>
              <a:rPr lang="ru-RU" dirty="0" smtClean="0"/>
              <a:t> активатора </a:t>
            </a:r>
            <a:r>
              <a:rPr lang="ru-RU" dirty="0" err="1" smtClean="0"/>
              <a:t>плазміногену</a:t>
            </a:r>
            <a:r>
              <a:rPr lang="ru-RU" dirty="0" smtClean="0"/>
              <a:t> </a:t>
            </a:r>
            <a:r>
              <a:rPr lang="ru-RU" dirty="0" err="1" smtClean="0"/>
              <a:t>заборонене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погіршити</a:t>
            </a:r>
            <a:r>
              <a:rPr lang="ru-RU" dirty="0" smtClean="0"/>
              <a:t> </a:t>
            </a:r>
            <a:r>
              <a:rPr lang="ru-RU" dirty="0" err="1" smtClean="0"/>
              <a:t>кровотечу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 </a:t>
            </a:r>
            <a:r>
              <a:rPr lang="ru-RU" dirty="0" err="1" smtClean="0"/>
              <a:t>постільний</a:t>
            </a:r>
            <a:r>
              <a:rPr lang="ru-RU" dirty="0" smtClean="0"/>
              <a:t> режим.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велика,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потреба в </a:t>
            </a:r>
            <a:r>
              <a:rPr lang="ru-RU" dirty="0" err="1" smtClean="0"/>
              <a:t>операції</a:t>
            </a:r>
            <a:r>
              <a:rPr lang="ru-RU" dirty="0" smtClean="0"/>
              <a:t> для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на </a:t>
            </a:r>
            <a:r>
              <a:rPr lang="ru-RU" dirty="0" err="1" smtClean="0"/>
              <a:t>мозок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8640"/>
            <a:ext cx="777240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Хірургічна</a:t>
            </a:r>
            <a:r>
              <a:rPr lang="ru-RU" b="1" dirty="0" smtClean="0"/>
              <a:t> </a:t>
            </a:r>
            <a:r>
              <a:rPr lang="ru-RU" b="1" dirty="0" err="1" smtClean="0"/>
              <a:t>реконструкція</a:t>
            </a:r>
            <a:r>
              <a:rPr lang="ru-RU" b="1" dirty="0" smtClean="0"/>
              <a:t> </a:t>
            </a:r>
            <a:r>
              <a:rPr lang="ru-RU" b="1" dirty="0" err="1" smtClean="0"/>
              <a:t>кровоносних</a:t>
            </a:r>
            <a:r>
              <a:rPr lang="ru-RU" b="1" dirty="0" smtClean="0"/>
              <a:t> </a:t>
            </a:r>
            <a:r>
              <a:rPr lang="ru-RU" b="1" dirty="0" err="1" smtClean="0"/>
              <a:t>судин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Хірургія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використана</a:t>
            </a:r>
            <a:r>
              <a:rPr lang="ru-RU" dirty="0" smtClean="0"/>
              <a:t> для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геморагічним</a:t>
            </a:r>
            <a:r>
              <a:rPr lang="ru-RU" dirty="0" smtClean="0"/>
              <a:t> </a:t>
            </a:r>
            <a:r>
              <a:rPr lang="ru-RU" dirty="0" err="1" smtClean="0"/>
              <a:t>інсультом</a:t>
            </a:r>
            <a:r>
              <a:rPr lang="ru-RU" dirty="0" smtClean="0"/>
              <a:t>.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рекомендувати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процедур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при </a:t>
            </a:r>
            <a:r>
              <a:rPr lang="ru-RU" dirty="0" err="1" smtClean="0"/>
              <a:t>високому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спонтанного </a:t>
            </a:r>
            <a:r>
              <a:rPr lang="ru-RU" dirty="0" err="1" smtClean="0"/>
              <a:t>розриву</a:t>
            </a:r>
            <a:r>
              <a:rPr lang="ru-RU" dirty="0" smtClean="0"/>
              <a:t> аневризм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артеріовенозної</a:t>
            </a:r>
            <a:r>
              <a:rPr lang="ru-RU" dirty="0" smtClean="0"/>
              <a:t> </a:t>
            </a:r>
            <a:r>
              <a:rPr lang="ru-RU" dirty="0" err="1" smtClean="0"/>
              <a:t>мальформації</a:t>
            </a:r>
            <a:r>
              <a:rPr lang="ru-RU" dirty="0" smtClean="0"/>
              <a:t> (АВМ):</a:t>
            </a:r>
          </a:p>
          <a:p>
            <a:r>
              <a:rPr lang="ru-RU" b="1" dirty="0" err="1" smtClean="0"/>
              <a:t>Кліпування</a:t>
            </a:r>
            <a:r>
              <a:rPr lang="ru-RU" b="1" dirty="0" smtClean="0"/>
              <a:t> </a:t>
            </a:r>
            <a:r>
              <a:rPr lang="ru-RU" b="1" dirty="0" err="1" smtClean="0"/>
              <a:t>аневризми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Крихітні</a:t>
            </a:r>
            <a:r>
              <a:rPr lang="ru-RU" dirty="0" smtClean="0"/>
              <a:t> </a:t>
            </a:r>
            <a:r>
              <a:rPr lang="ru-RU" dirty="0" err="1" smtClean="0"/>
              <a:t>затискачі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, </a:t>
            </a:r>
            <a:r>
              <a:rPr lang="ru-RU" dirty="0" err="1" smtClean="0"/>
              <a:t>ізолюючи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кровотоку в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уберегти</a:t>
            </a:r>
            <a:r>
              <a:rPr lang="ru-RU" dirty="0" smtClean="0"/>
              <a:t> аневризму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повторній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. </a:t>
            </a:r>
            <a:r>
              <a:rPr lang="ru-RU" dirty="0" err="1" smtClean="0"/>
              <a:t>Кліп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Емболізація</a:t>
            </a:r>
            <a:r>
              <a:rPr lang="ru-RU" b="1" dirty="0" smtClean="0"/>
              <a:t> </a:t>
            </a:r>
            <a:r>
              <a:rPr lang="ru-RU" b="1" dirty="0" err="1" smtClean="0"/>
              <a:t>аневризми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процедура </a:t>
            </a:r>
            <a:r>
              <a:rPr lang="ru-RU" dirty="0" err="1" smtClean="0"/>
              <a:t>є</a:t>
            </a:r>
            <a:r>
              <a:rPr lang="ru-RU" dirty="0" smtClean="0"/>
              <a:t> альтернативою </a:t>
            </a:r>
            <a:r>
              <a:rPr lang="ru-RU" dirty="0" err="1" smtClean="0"/>
              <a:t>кліпування</a:t>
            </a:r>
            <a:r>
              <a:rPr lang="ru-RU" dirty="0" smtClean="0"/>
              <a:t> аневризм. </a:t>
            </a:r>
            <a:r>
              <a:rPr lang="ru-RU" dirty="0" err="1" smtClean="0"/>
              <a:t>Хірурги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катетер для </a:t>
            </a:r>
            <a:r>
              <a:rPr lang="ru-RU" dirty="0" err="1" smtClean="0"/>
              <a:t>маневрів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Хірургічне</a:t>
            </a:r>
            <a:r>
              <a:rPr lang="ru-RU" b="1" dirty="0" smtClean="0"/>
              <a:t>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АВМ.</a:t>
            </a:r>
            <a:r>
              <a:rPr lang="ru-RU" dirty="0" smtClean="0"/>
              <a:t> </a:t>
            </a:r>
            <a:r>
              <a:rPr lang="ru-RU" dirty="0" err="1" smtClean="0"/>
              <a:t>Хірургічне</a:t>
            </a:r>
            <a:r>
              <a:rPr lang="ru-RU" dirty="0" smtClean="0"/>
              <a:t> </a:t>
            </a:r>
            <a:r>
              <a:rPr lang="ru-RU" dirty="0" err="1" smtClean="0"/>
              <a:t>видалення</a:t>
            </a:r>
            <a:r>
              <a:rPr lang="ru-RU" dirty="0" smtClean="0"/>
              <a:t> невеликих АВМ в </a:t>
            </a:r>
            <a:r>
              <a:rPr lang="ru-RU" dirty="0" err="1" smtClean="0"/>
              <a:t>доступних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усунути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та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 великих АВМ та таких,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19256" cy="55892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 та </a:t>
            </a:r>
            <a:r>
              <a:rPr lang="ru-RU" dirty="0" err="1" smtClean="0"/>
              <a:t>прийняття</a:t>
            </a:r>
            <a:r>
              <a:rPr lang="ru-RU" dirty="0" smtClean="0"/>
              <a:t> здорового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ТІА, </a:t>
            </a:r>
            <a:r>
              <a:rPr lang="ru-RU" dirty="0" err="1" smtClean="0"/>
              <a:t>ці</a:t>
            </a:r>
            <a:r>
              <a:rPr lang="ru-RU" dirty="0" smtClean="0"/>
              <a:t> заходи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повторного. </a:t>
            </a:r>
            <a:r>
              <a:rPr lang="ru-RU" dirty="0" err="1" smtClean="0"/>
              <a:t>Загалом</a:t>
            </a:r>
            <a:r>
              <a:rPr lang="ru-RU" dirty="0" smtClean="0"/>
              <a:t>,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ru-RU" b="1" dirty="0" smtClean="0"/>
              <a:t>Контроль </a:t>
            </a:r>
            <a:r>
              <a:rPr lang="ru-RU" b="1" dirty="0" err="1" smtClean="0"/>
              <a:t>високого</a:t>
            </a:r>
            <a:r>
              <a:rPr lang="ru-RU" b="1" dirty="0" smtClean="0"/>
              <a:t> </a:t>
            </a:r>
            <a:r>
              <a:rPr lang="ru-RU" b="1" dirty="0" err="1" smtClean="0"/>
              <a:t>кров'яного</a:t>
            </a:r>
            <a:r>
              <a:rPr lang="ru-RU" b="1" dirty="0" smtClean="0"/>
              <a:t> </a:t>
            </a:r>
            <a:r>
              <a:rPr lang="ru-RU" b="1" dirty="0" err="1" smtClean="0"/>
              <a:t>тиску</a:t>
            </a:r>
            <a:r>
              <a:rPr lang="ru-RU" b="1" dirty="0" smtClean="0"/>
              <a:t> (</a:t>
            </a:r>
            <a:r>
              <a:rPr lang="ru-RU" b="1" dirty="0" err="1" smtClean="0"/>
              <a:t>гіпертонії</a:t>
            </a:r>
            <a:r>
              <a:rPr lang="ru-RU" b="1" dirty="0" smtClean="0"/>
              <a:t>).</a:t>
            </a:r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транзиторним</a:t>
            </a:r>
            <a:r>
              <a:rPr lang="ru-RU" dirty="0" smtClean="0"/>
              <a:t> </a:t>
            </a:r>
            <a:r>
              <a:rPr lang="ru-RU" dirty="0" err="1" smtClean="0"/>
              <a:t>ішемічним</a:t>
            </a:r>
            <a:r>
              <a:rPr lang="ru-RU" dirty="0" smtClean="0"/>
              <a:t> атакам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стресом</a:t>
            </a:r>
            <a:r>
              <a:rPr lang="ru-RU" dirty="0" smtClean="0"/>
              <a:t>,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ваги,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алкоголю дозволять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контролем. </a:t>
            </a:r>
            <a:r>
              <a:rPr lang="ru-RU" dirty="0" err="1" smtClean="0"/>
              <a:t>Додавання</a:t>
            </a:r>
            <a:r>
              <a:rPr lang="ru-RU" dirty="0" smtClean="0"/>
              <a:t>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 в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раціон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. На </a:t>
            </a:r>
            <a:r>
              <a:rPr lang="ru-RU" dirty="0" err="1" smtClean="0"/>
              <a:t>додаток</a:t>
            </a:r>
            <a:r>
              <a:rPr lang="ru-RU" dirty="0" smtClean="0"/>
              <a:t> до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, ваш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призначити</a:t>
            </a:r>
            <a:r>
              <a:rPr lang="ru-RU" dirty="0" smtClean="0"/>
              <a:t> </a:t>
            </a:r>
            <a:r>
              <a:rPr lang="ru-RU" dirty="0" err="1" smtClean="0"/>
              <a:t>ліки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діуретики</a:t>
            </a:r>
            <a:r>
              <a:rPr lang="ru-RU" dirty="0" smtClean="0"/>
              <a:t>, </a:t>
            </a:r>
            <a:r>
              <a:rPr lang="ru-RU" dirty="0" err="1" smtClean="0"/>
              <a:t>антагоністи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, </a:t>
            </a:r>
            <a:r>
              <a:rPr lang="ru-RU" dirty="0" err="1" smtClean="0"/>
              <a:t>інгібітори</a:t>
            </a:r>
            <a:r>
              <a:rPr lang="ru-RU" dirty="0" smtClean="0"/>
              <a:t> </a:t>
            </a:r>
            <a:r>
              <a:rPr lang="ru-RU" dirty="0" err="1" smtClean="0"/>
              <a:t>ангіотензин-перетворюючого</a:t>
            </a:r>
            <a:r>
              <a:rPr lang="ru-RU" dirty="0" smtClean="0"/>
              <a:t> ферменту (АПФ) та </a:t>
            </a:r>
            <a:r>
              <a:rPr lang="ru-RU" dirty="0" err="1" smtClean="0"/>
              <a:t>блокатори</a:t>
            </a:r>
            <a:r>
              <a:rPr lang="ru-RU" dirty="0" smtClean="0"/>
              <a:t>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err="1" smtClean="0"/>
              <a:t>ангіотензину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Зниження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холестерину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насичених</a:t>
            </a:r>
            <a:r>
              <a:rPr lang="ru-RU" b="1" dirty="0" smtClean="0"/>
              <a:t> </a:t>
            </a:r>
            <a:r>
              <a:rPr lang="ru-RU" b="1" dirty="0" err="1" smtClean="0"/>
              <a:t>жирів</a:t>
            </a:r>
            <a:r>
              <a:rPr lang="ru-RU" b="1" dirty="0" smtClean="0"/>
              <a:t> у </a:t>
            </a:r>
            <a:r>
              <a:rPr lang="ru-RU" b="1" dirty="0" err="1" smtClean="0"/>
              <a:t>вашому</a:t>
            </a:r>
            <a:r>
              <a:rPr lang="ru-RU" b="1" dirty="0" smtClean="0"/>
              <a:t> </a:t>
            </a:r>
            <a:r>
              <a:rPr lang="ru-RU" b="1" dirty="0" err="1" smtClean="0"/>
              <a:t>раціоні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раціону</a:t>
            </a:r>
            <a:r>
              <a:rPr lang="ru-RU" dirty="0" smtClean="0"/>
              <a:t> та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статинів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холестерину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854968"/>
          </a:xfrm>
        </p:spPr>
        <p:txBody>
          <a:bodyPr/>
          <a:lstStyle/>
          <a:p>
            <a:pPr algn="ctr"/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772400" cy="4895056"/>
          </a:xfrm>
        </p:spPr>
        <p:txBody>
          <a:bodyPr>
            <a:normAutofit/>
          </a:bodyPr>
          <a:lstStyle/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Визначення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Симптоми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Перша </a:t>
            </a:r>
            <a:r>
              <a:rPr lang="ru-RU" dirty="0" err="1" smtClean="0">
                <a:solidFill>
                  <a:schemeClr val="tx2"/>
                </a:solidFill>
              </a:rPr>
              <a:t>медична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допомога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Причини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Фактори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ризику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Ускладнення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Лікування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Попередження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інсульту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428625">
              <a:buFont typeface="+mj-lt"/>
              <a:buAutoNum type="arabicPeriod"/>
            </a:pPr>
            <a:r>
              <a:rPr lang="ru-RU" dirty="0" err="1" smtClean="0">
                <a:solidFill>
                  <a:schemeClr val="tx2"/>
                </a:solidFill>
              </a:rPr>
              <a:t>Профілактичне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лікування</a:t>
            </a:r>
            <a:endParaRPr lang="ru-RU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424936" cy="6192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Відмова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куріння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Куріння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для </a:t>
            </a:r>
            <a:r>
              <a:rPr lang="ru-RU" dirty="0" err="1" smtClean="0"/>
              <a:t>курців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некурців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пасивному</a:t>
            </a:r>
            <a:r>
              <a:rPr lang="ru-RU" dirty="0" smtClean="0"/>
              <a:t> </a:t>
            </a:r>
            <a:r>
              <a:rPr lang="ru-RU" dirty="0" err="1" smtClean="0"/>
              <a:t>курінню</a:t>
            </a:r>
            <a:r>
              <a:rPr lang="ru-RU" dirty="0" smtClean="0"/>
              <a:t>.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паління</a:t>
            </a:r>
            <a:r>
              <a:rPr lang="ru-RU" dirty="0" smtClean="0"/>
              <a:t>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-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відмови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.</a:t>
            </a:r>
            <a:endParaRPr lang="ru-RU" b="1" dirty="0" smtClean="0"/>
          </a:p>
          <a:p>
            <a:pPr>
              <a:lnSpc>
                <a:spcPct val="120000"/>
              </a:lnSpc>
            </a:pPr>
            <a:r>
              <a:rPr lang="ru-RU" b="1" dirty="0" smtClean="0"/>
              <a:t>Контроль </a:t>
            </a:r>
            <a:r>
              <a:rPr lang="ru-RU" b="1" dirty="0" err="1" smtClean="0"/>
              <a:t>діабету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діабетом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дієти</a:t>
            </a:r>
            <a:r>
              <a:rPr lang="ru-RU" dirty="0" smtClean="0"/>
              <a:t>,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контролю ваги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Підтримка</a:t>
            </a:r>
            <a:r>
              <a:rPr lang="ru-RU" b="1" dirty="0" smtClean="0"/>
              <a:t> </a:t>
            </a:r>
            <a:r>
              <a:rPr lang="ru-RU" b="1" dirty="0" err="1" smtClean="0"/>
              <a:t>здорової</a:t>
            </a:r>
            <a:r>
              <a:rPr lang="ru-RU" b="1" dirty="0" smtClean="0"/>
              <a:t> ваги.</a:t>
            </a:r>
            <a:r>
              <a:rPr lang="ru-RU" dirty="0" smtClean="0"/>
              <a:t> </a:t>
            </a:r>
            <a:r>
              <a:rPr lang="ru-RU" dirty="0" err="1" smtClean="0"/>
              <a:t>Надмірна</a:t>
            </a:r>
            <a:r>
              <a:rPr lang="ru-RU" dirty="0" smtClean="0"/>
              <a:t> вага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факторам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таким як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серцево-судинні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діабет</a:t>
            </a:r>
            <a:r>
              <a:rPr lang="ru-RU" dirty="0" smtClean="0"/>
              <a:t>. </a:t>
            </a:r>
            <a:r>
              <a:rPr lang="ru-RU" dirty="0" err="1" smtClean="0"/>
              <a:t>Втрата</a:t>
            </a:r>
            <a:r>
              <a:rPr lang="ru-RU" dirty="0" smtClean="0"/>
              <a:t> ваги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 в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Дотримання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дієти</a:t>
            </a:r>
            <a:r>
              <a:rPr lang="ru-RU" b="1" dirty="0" smtClean="0"/>
              <a:t>, </a:t>
            </a:r>
            <a:r>
              <a:rPr lang="ru-RU" b="1" dirty="0" err="1" smtClean="0"/>
              <a:t>багатої</a:t>
            </a:r>
            <a:r>
              <a:rPr lang="ru-RU" b="1" dirty="0" smtClean="0"/>
              <a:t> фруктами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овочами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Дієта</a:t>
            </a:r>
            <a:r>
              <a:rPr lang="ru-RU" dirty="0" smtClean="0"/>
              <a:t>, яка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порцій</a:t>
            </a:r>
            <a:r>
              <a:rPr lang="ru-RU" dirty="0" smtClean="0"/>
              <a:t> </a:t>
            </a:r>
            <a:r>
              <a:rPr lang="ru-RU" dirty="0" err="1" smtClean="0"/>
              <a:t>фруктів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овочів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Фізична</a:t>
            </a:r>
            <a:r>
              <a:rPr lang="ru-RU" b="1" dirty="0" smtClean="0"/>
              <a:t> </a:t>
            </a:r>
            <a:r>
              <a:rPr lang="ru-RU" b="1" dirty="0" err="1" smtClean="0"/>
              <a:t>активність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Аеробні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знижують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. </a:t>
            </a:r>
            <a:r>
              <a:rPr lang="ru-RU" dirty="0" err="1" smtClean="0"/>
              <a:t>Вправа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ліпопротеїнів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щільності</a:t>
            </a:r>
            <a:r>
              <a:rPr lang="ru-RU" dirty="0" smtClean="0"/>
              <a:t> ("</a:t>
            </a:r>
            <a:r>
              <a:rPr lang="ru-RU" dirty="0" err="1" smtClean="0"/>
              <a:t>хорошого</a:t>
            </a:r>
            <a:r>
              <a:rPr lang="ru-RU" dirty="0" smtClean="0"/>
              <a:t>" холестерину),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покращити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вагу,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діабет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. 30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- ходьба, </a:t>
            </a:r>
            <a:r>
              <a:rPr lang="ru-RU" dirty="0" err="1" smtClean="0"/>
              <a:t>біг</a:t>
            </a:r>
            <a:r>
              <a:rPr lang="ru-RU" dirty="0" smtClean="0"/>
              <a:t>, </a:t>
            </a:r>
            <a:r>
              <a:rPr lang="ru-RU" dirty="0" err="1" smtClean="0"/>
              <a:t>плавання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їзда</a:t>
            </a:r>
            <a:r>
              <a:rPr lang="ru-RU" dirty="0" smtClean="0"/>
              <a:t> на </a:t>
            </a:r>
            <a:r>
              <a:rPr lang="ru-RU" dirty="0" err="1" smtClean="0"/>
              <a:t>велосипеді</a:t>
            </a:r>
            <a:r>
              <a:rPr lang="ru-RU" dirty="0" smtClean="0"/>
              <a:t> – </a:t>
            </a:r>
            <a:r>
              <a:rPr lang="ru-RU" dirty="0" err="1" smtClean="0"/>
              <a:t>дають</a:t>
            </a:r>
            <a:r>
              <a:rPr lang="ru-RU" dirty="0" smtClean="0"/>
              <a:t> хороший результат.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  <p:transition>
    <p:cover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Профілактичне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ТІА,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рекомендувати</a:t>
            </a:r>
            <a:r>
              <a:rPr lang="ru-RU" dirty="0" smtClean="0"/>
              <a:t> </a:t>
            </a:r>
            <a:r>
              <a:rPr lang="ru-RU" dirty="0" err="1" smtClean="0"/>
              <a:t>ліки</a:t>
            </a:r>
            <a:r>
              <a:rPr lang="ru-RU" dirty="0" smtClean="0"/>
              <a:t>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повторних</a:t>
            </a:r>
            <a:r>
              <a:rPr lang="ru-RU" dirty="0" smtClean="0"/>
              <a:t> проблем. До них </a:t>
            </a:r>
            <a:r>
              <a:rPr lang="ru-RU" dirty="0" err="1" smtClean="0"/>
              <a:t>відносяться</a:t>
            </a:r>
            <a:r>
              <a:rPr lang="ru-RU" dirty="0" smtClean="0"/>
              <a:t>:</a:t>
            </a:r>
          </a:p>
          <a:p>
            <a:r>
              <a:rPr lang="en-US" b="1" dirty="0" smtClean="0"/>
              <a:t>A</a:t>
            </a:r>
            <a:r>
              <a:rPr lang="ru-RU" b="1" dirty="0" err="1" smtClean="0"/>
              <a:t>нтитромбоцитарні</a:t>
            </a:r>
            <a:r>
              <a:rPr lang="ru-RU" b="1" dirty="0" smtClean="0"/>
              <a:t> </a:t>
            </a:r>
            <a:r>
              <a:rPr lang="ru-RU" b="1" dirty="0" err="1" smtClean="0"/>
              <a:t>препарати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аспірином</a:t>
            </a:r>
            <a:r>
              <a:rPr lang="ru-RU" dirty="0" smtClean="0"/>
              <a:t>.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правильну</a:t>
            </a:r>
            <a:r>
              <a:rPr lang="ru-RU" dirty="0" smtClean="0"/>
              <a:t> дозу </a:t>
            </a:r>
            <a:r>
              <a:rPr lang="ru-RU" dirty="0" err="1" smtClean="0"/>
              <a:t>аспірину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en-US" dirty="0" smtClean="0"/>
              <a:t>A</a:t>
            </a:r>
            <a:r>
              <a:rPr lang="ru-RU" dirty="0" err="1" smtClean="0"/>
              <a:t>греноксу</a:t>
            </a:r>
            <a:r>
              <a:rPr lang="ru-RU" dirty="0" smtClean="0"/>
              <a:t>, препарату,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поєднує</a:t>
            </a:r>
            <a:r>
              <a:rPr lang="ru-RU" dirty="0" smtClean="0"/>
              <a:t> </a:t>
            </a:r>
            <a:r>
              <a:rPr lang="ru-RU" dirty="0" err="1" smtClean="0"/>
              <a:t>низькі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</a:t>
            </a:r>
            <a:r>
              <a:rPr lang="ru-RU" dirty="0" err="1" smtClean="0"/>
              <a:t>аспірину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дипіридамолу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згущуватися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клопідогрелю</a:t>
            </a:r>
            <a:r>
              <a:rPr lang="ru-RU" dirty="0" smtClean="0"/>
              <a:t> (</a:t>
            </a:r>
            <a:r>
              <a:rPr lang="en-US" dirty="0" err="1" smtClean="0"/>
              <a:t>Plavix</a:t>
            </a:r>
            <a:r>
              <a:rPr lang="en-US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тиклопідину</a:t>
            </a:r>
            <a:r>
              <a:rPr lang="ru-RU" dirty="0" smtClean="0"/>
              <a:t> (</a:t>
            </a:r>
            <a:r>
              <a:rPr lang="en-US" dirty="0" err="1" smtClean="0"/>
              <a:t>Ticlid</a:t>
            </a:r>
            <a:r>
              <a:rPr lang="en-US" dirty="0" smtClean="0"/>
              <a:t>).</a:t>
            </a:r>
          </a:p>
          <a:p>
            <a:r>
              <a:rPr lang="ru-RU" b="1" dirty="0" err="1" smtClean="0"/>
              <a:t>Антикоагулянти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гепарин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. Вони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поіншому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антитромбоцитарні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. Гепарин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короткостроковій</a:t>
            </a:r>
            <a:r>
              <a:rPr lang="ru-RU" dirty="0" smtClean="0"/>
              <a:t>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. </a:t>
            </a:r>
            <a:r>
              <a:rPr lang="ru-RU" dirty="0" err="1" smtClean="0"/>
              <a:t>Повільно</a:t>
            </a:r>
            <a:r>
              <a:rPr lang="ru-RU" dirty="0" smtClean="0"/>
              <a:t> </a:t>
            </a:r>
            <a:r>
              <a:rPr lang="ru-RU" dirty="0" err="1" smtClean="0"/>
              <a:t>діючий</a:t>
            </a:r>
            <a:r>
              <a:rPr lang="ru-RU" dirty="0" smtClean="0"/>
              <a:t>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. </a:t>
            </a:r>
            <a:r>
              <a:rPr lang="ru-RU" dirty="0" err="1" smtClean="0"/>
              <a:t>Варфарин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потужним</a:t>
            </a:r>
            <a:r>
              <a:rPr lang="ru-RU" dirty="0" smtClean="0"/>
              <a:t> препаратом для </a:t>
            </a:r>
            <a:r>
              <a:rPr lang="ru-RU" dirty="0" err="1" smtClean="0"/>
              <a:t>розрідження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послаблюється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 не </a:t>
            </a:r>
            <a:r>
              <a:rPr lang="ru-RU" dirty="0" err="1" smtClean="0"/>
              <a:t>отримує</a:t>
            </a:r>
            <a:r>
              <a:rPr lang="ru-RU" dirty="0" smtClean="0"/>
              <a:t> в </a:t>
            </a:r>
            <a:r>
              <a:rPr lang="ru-RU" dirty="0" err="1" smtClean="0"/>
              <a:t>достатній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та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помирати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Інсульт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стан,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невідкладної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своєчасне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звести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Доброю новиною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лікувати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попереджати</a:t>
            </a:r>
            <a:r>
              <a:rPr lang="ru-RU" dirty="0" smtClean="0"/>
              <a:t>. </a:t>
            </a:r>
            <a:r>
              <a:rPr lang="ru-RU" dirty="0" err="1" smtClean="0"/>
              <a:t>Основним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суворий</a:t>
            </a:r>
            <a:r>
              <a:rPr lang="ru-RU" dirty="0" smtClean="0"/>
              <a:t> контроль за </a:t>
            </a:r>
            <a:r>
              <a:rPr lang="ru-RU" dirty="0" err="1" smtClean="0"/>
              <a:t>основними</a:t>
            </a:r>
            <a:r>
              <a:rPr lang="ru-RU" dirty="0" smtClean="0"/>
              <a:t> факторами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До них належать: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, </a:t>
            </a:r>
            <a:r>
              <a:rPr lang="ru-RU" dirty="0" err="1" smtClean="0"/>
              <a:t>куріння</a:t>
            </a:r>
            <a:r>
              <a:rPr lang="ru-RU" dirty="0" smtClean="0"/>
              <a:t> та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холестерину.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 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Порушення</a:t>
            </a:r>
            <a:r>
              <a:rPr lang="ru-RU" b="1" dirty="0" smtClean="0"/>
              <a:t> ходи.</a:t>
            </a:r>
            <a:endParaRPr lang="ru-RU" dirty="0" smtClean="0"/>
          </a:p>
          <a:p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err="1" smtClean="0"/>
              <a:t>Параліч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оніміння</a:t>
            </a:r>
            <a:r>
              <a:rPr lang="ru-RU" b="1" dirty="0" smtClean="0"/>
              <a:t> на </a:t>
            </a:r>
            <a:r>
              <a:rPr lang="ru-RU" b="1" dirty="0" err="1" smtClean="0"/>
              <a:t>одній</a:t>
            </a:r>
            <a:r>
              <a:rPr lang="ru-RU" b="1" dirty="0" smtClean="0"/>
              <a:t> </a:t>
            </a:r>
            <a:r>
              <a:rPr lang="ru-RU" b="1" dirty="0" err="1" smtClean="0"/>
              <a:t>стороні</a:t>
            </a:r>
            <a:r>
              <a:rPr lang="ru-RU" b="1" dirty="0" smtClean="0"/>
              <a:t> </a:t>
            </a:r>
            <a:r>
              <a:rPr lang="ru-RU" b="1" dirty="0" err="1" smtClean="0"/>
              <a:t>обличчя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всього</a:t>
            </a:r>
            <a:r>
              <a:rPr lang="ru-RU" b="1" dirty="0" smtClean="0"/>
              <a:t> </a:t>
            </a:r>
            <a:r>
              <a:rPr lang="ru-RU" b="1" dirty="0" err="1" smtClean="0"/>
              <a:t>тіла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відчути</a:t>
            </a:r>
            <a:r>
              <a:rPr lang="ru-RU" dirty="0" smtClean="0"/>
              <a:t> </a:t>
            </a:r>
            <a:r>
              <a:rPr lang="ru-RU" dirty="0" err="1" smtClean="0"/>
              <a:t>раптове</a:t>
            </a:r>
            <a:r>
              <a:rPr lang="ru-RU" dirty="0" smtClean="0"/>
              <a:t> </a:t>
            </a:r>
            <a:r>
              <a:rPr lang="ru-RU" dirty="0" err="1" smtClean="0"/>
              <a:t>оніміння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параліч</a:t>
            </a:r>
            <a:r>
              <a:rPr lang="ru-RU" dirty="0" smtClean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підняти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руки над головою. </a:t>
            </a:r>
            <a:r>
              <a:rPr lang="ru-RU" dirty="0" err="1" smtClean="0"/>
              <a:t>Якщо</a:t>
            </a:r>
            <a:r>
              <a:rPr lang="ru-RU" dirty="0" smtClean="0"/>
              <a:t> одна рука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падати</a:t>
            </a:r>
            <a:r>
              <a:rPr lang="ru-RU" dirty="0" smtClean="0"/>
              <a:t>, у Вас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інсульт</a:t>
            </a:r>
            <a:r>
              <a:rPr lang="ru-RU" dirty="0" smtClean="0"/>
              <a:t>. </a:t>
            </a:r>
            <a:r>
              <a:rPr lang="ru-RU" dirty="0" err="1" smtClean="0"/>
              <a:t>Аналогічним</a:t>
            </a:r>
            <a:r>
              <a:rPr lang="ru-RU" dirty="0" smtClean="0"/>
              <a:t> чином, </a:t>
            </a:r>
            <a:r>
              <a:rPr lang="ru-RU" dirty="0" err="1" smtClean="0"/>
              <a:t>з</a:t>
            </a:r>
            <a:r>
              <a:rPr lang="ru-RU" dirty="0" smtClean="0"/>
              <a:t> одного боку рот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спадати</a:t>
            </a:r>
            <a:r>
              <a:rPr lang="ru-RU" dirty="0" smtClean="0"/>
              <a:t> вниз при </a:t>
            </a:r>
            <a:r>
              <a:rPr lang="ru-RU" dirty="0" err="1" smtClean="0"/>
              <a:t>намаганні</a:t>
            </a:r>
            <a:r>
              <a:rPr lang="ru-RU" dirty="0" smtClean="0"/>
              <a:t> </a:t>
            </a:r>
            <a:r>
              <a:rPr lang="ru-RU" dirty="0" err="1" smtClean="0"/>
              <a:t>усміхнутися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зору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одного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обох</a:t>
            </a:r>
            <a:r>
              <a:rPr lang="ru-RU" b="1" dirty="0" smtClean="0"/>
              <a:t> </a:t>
            </a:r>
            <a:r>
              <a:rPr lang="ru-RU" b="1" dirty="0" err="1" smtClean="0"/>
              <a:t>боків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b="1" dirty="0" err="1" smtClean="0"/>
              <a:t>Головний</a:t>
            </a:r>
            <a:r>
              <a:rPr lang="ru-RU" b="1" dirty="0" smtClean="0"/>
              <a:t> </a:t>
            </a:r>
            <a:r>
              <a:rPr lang="ru-RU" b="1" dirty="0" err="1" smtClean="0"/>
              <a:t>біль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"</a:t>
            </a:r>
            <a:r>
              <a:rPr lang="ru-RU" dirty="0" err="1" smtClean="0"/>
              <a:t>грім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ясного неба"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супроводжуватися</a:t>
            </a:r>
            <a:r>
              <a:rPr lang="ru-RU" dirty="0" smtClean="0"/>
              <a:t> </a:t>
            </a:r>
            <a:r>
              <a:rPr lang="ru-RU" dirty="0" err="1" smtClean="0"/>
              <a:t>блювотою</a:t>
            </a:r>
            <a:r>
              <a:rPr lang="ru-RU" dirty="0" smtClean="0"/>
              <a:t>, </a:t>
            </a:r>
            <a:r>
              <a:rPr lang="ru-RU" dirty="0" err="1" smtClean="0"/>
              <a:t>запамороченням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медична допомога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Почніть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рот у рот,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зупинилося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виникненні</a:t>
            </a:r>
            <a:r>
              <a:rPr lang="ru-RU" dirty="0" smtClean="0"/>
              <a:t> </a:t>
            </a:r>
            <a:r>
              <a:rPr lang="ru-RU" dirty="0" err="1" smtClean="0"/>
              <a:t>блювоти</a:t>
            </a:r>
            <a:r>
              <a:rPr lang="ru-RU" dirty="0" smtClean="0"/>
              <a:t> </a:t>
            </a:r>
            <a:r>
              <a:rPr lang="ru-RU" dirty="0" err="1" smtClean="0"/>
              <a:t>поверніть</a:t>
            </a:r>
            <a:r>
              <a:rPr lang="ru-RU" dirty="0" smtClean="0"/>
              <a:t> голову хворого на </a:t>
            </a:r>
            <a:r>
              <a:rPr lang="ru-RU" dirty="0" err="1" smtClean="0"/>
              <a:t>бік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потраплянню</a:t>
            </a:r>
            <a:r>
              <a:rPr lang="ru-RU" dirty="0" smtClean="0"/>
              <a:t> </a:t>
            </a:r>
            <a:r>
              <a:rPr lang="ru-RU" dirty="0" err="1" smtClean="0"/>
              <a:t>блювотних</a:t>
            </a:r>
            <a:r>
              <a:rPr lang="ru-RU" dirty="0" smtClean="0"/>
              <a:t> </a:t>
            </a:r>
            <a:r>
              <a:rPr lang="ru-RU" dirty="0" err="1" smtClean="0"/>
              <a:t>мас</a:t>
            </a:r>
            <a:r>
              <a:rPr lang="ru-RU" dirty="0" smtClean="0"/>
              <a:t> в </a:t>
            </a:r>
            <a:r>
              <a:rPr lang="ru-RU" dirty="0" err="1" smtClean="0"/>
              <a:t>легені</a:t>
            </a:r>
            <a:endParaRPr lang="ru-RU" dirty="0" smtClean="0"/>
          </a:p>
          <a:p>
            <a:r>
              <a:rPr lang="ru-RU" dirty="0" smtClean="0"/>
              <a:t>Не давайте хворому </a:t>
            </a:r>
            <a:r>
              <a:rPr lang="ru-RU" dirty="0" err="1" smtClean="0"/>
              <a:t>їсти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інсульту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інсульті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через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мозкової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Є два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</a:t>
            </a:r>
            <a:r>
              <a:rPr lang="ru-RU" dirty="0" err="1" smtClean="0"/>
              <a:t>Найпоширеніший</a:t>
            </a:r>
            <a:r>
              <a:rPr lang="ru-RU" dirty="0" smtClean="0"/>
              <a:t> тип - 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- результат </a:t>
            </a:r>
            <a:r>
              <a:rPr lang="ru-RU" dirty="0" err="1" smtClean="0"/>
              <a:t>блокади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 по </a:t>
            </a:r>
            <a:r>
              <a:rPr lang="ru-RU" dirty="0" err="1" smtClean="0"/>
              <a:t>артерії</a:t>
            </a:r>
            <a:r>
              <a:rPr lang="ru-RU" dirty="0" smtClean="0"/>
              <a:t>. </a:t>
            </a:r>
            <a:r>
              <a:rPr lang="ru-RU" dirty="0" err="1" smtClean="0"/>
              <a:t>Інший</a:t>
            </a:r>
            <a:r>
              <a:rPr lang="ru-RU" dirty="0" smtClean="0"/>
              <a:t> тип -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–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атака (ТІА) -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мікроінсультом</a:t>
            </a:r>
            <a:r>
              <a:rPr lang="ru-RU" dirty="0" smtClean="0"/>
              <a:t> – </a:t>
            </a:r>
            <a:r>
              <a:rPr lang="ru-RU" dirty="0" err="1" smtClean="0"/>
              <a:t>виникає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кровотоку через </a:t>
            </a:r>
            <a:r>
              <a:rPr lang="ru-RU" dirty="0" err="1" smtClean="0"/>
              <a:t>мозок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Ішемічний 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136904" cy="522156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Майже</a:t>
            </a:r>
            <a:r>
              <a:rPr lang="ru-RU" dirty="0" smtClean="0"/>
              <a:t> 90 </a:t>
            </a:r>
            <a:r>
              <a:rPr lang="ru-RU" dirty="0" err="1" smtClean="0"/>
              <a:t>відсотків</a:t>
            </a:r>
            <a:r>
              <a:rPr lang="ru-RU" dirty="0" smtClean="0"/>
              <a:t> </a:t>
            </a:r>
            <a:r>
              <a:rPr lang="ru-RU" dirty="0" err="1" smtClean="0"/>
              <a:t>інсультів</a:t>
            </a:r>
            <a:r>
              <a:rPr lang="ru-RU" dirty="0" smtClean="0"/>
              <a:t> - </a:t>
            </a:r>
            <a:r>
              <a:rPr lang="ru-RU" dirty="0" err="1" smtClean="0"/>
              <a:t>ішемічні</a:t>
            </a:r>
            <a:r>
              <a:rPr lang="ru-RU" dirty="0" smtClean="0"/>
              <a:t> </a:t>
            </a:r>
            <a:r>
              <a:rPr lang="ru-RU" dirty="0" err="1" smtClean="0"/>
              <a:t>інсульти</a:t>
            </a:r>
            <a:r>
              <a:rPr lang="ru-RU" dirty="0" smtClean="0"/>
              <a:t>. Вони </a:t>
            </a:r>
            <a:r>
              <a:rPr lang="ru-RU" dirty="0" err="1" smtClean="0"/>
              <a:t>відбуваються</a:t>
            </a:r>
            <a:r>
              <a:rPr lang="ru-RU" dirty="0" smtClean="0"/>
              <a:t>, коли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звужуються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заблоковані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скорочується</a:t>
            </a:r>
            <a:r>
              <a:rPr lang="ru-RU" dirty="0" smtClean="0"/>
              <a:t> </a:t>
            </a:r>
            <a:r>
              <a:rPr lang="ru-RU" dirty="0" err="1" smtClean="0"/>
              <a:t>кровотік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(</a:t>
            </a:r>
            <a:r>
              <a:rPr lang="ru-RU" dirty="0" err="1" smtClean="0"/>
              <a:t>ішемія</a:t>
            </a:r>
            <a:r>
              <a:rPr lang="ru-RU" dirty="0" smtClean="0"/>
              <a:t>). </a:t>
            </a:r>
            <a:r>
              <a:rPr lang="ru-RU" dirty="0" err="1" smtClean="0"/>
              <a:t>Відсутність</a:t>
            </a:r>
            <a:r>
              <a:rPr lang="ru-RU" dirty="0" smtClean="0"/>
              <a:t> кровотоку </a:t>
            </a:r>
            <a:r>
              <a:rPr lang="ru-RU" dirty="0" err="1" smtClean="0"/>
              <a:t>позбавляє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вмирати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поширеними</a:t>
            </a:r>
            <a:r>
              <a:rPr lang="ru-RU" dirty="0" smtClean="0"/>
              <a:t> </a:t>
            </a:r>
            <a:r>
              <a:rPr lang="ru-RU" dirty="0" err="1" smtClean="0"/>
              <a:t>ішемічними</a:t>
            </a:r>
            <a:r>
              <a:rPr lang="ru-RU" dirty="0" smtClean="0"/>
              <a:t> </a:t>
            </a:r>
            <a:r>
              <a:rPr lang="ru-RU" dirty="0" err="1" smtClean="0"/>
              <a:t>інсультами</a:t>
            </a:r>
            <a:r>
              <a:rPr lang="ru-RU" dirty="0" smtClean="0"/>
              <a:t> є:</a:t>
            </a:r>
          </a:p>
          <a:p>
            <a:r>
              <a:rPr lang="ru-RU" b="1" dirty="0" err="1" smtClean="0"/>
              <a:t>Тромботичний</a:t>
            </a:r>
            <a:r>
              <a:rPr lang="ru-RU" b="1" dirty="0" smtClean="0"/>
              <a:t> </a:t>
            </a:r>
            <a:r>
              <a:rPr lang="ru-RU" b="1" dirty="0" err="1" smtClean="0"/>
              <a:t>інсульт</a:t>
            </a:r>
            <a:r>
              <a:rPr lang="ru-RU" b="1" dirty="0" smtClean="0"/>
              <a:t>.</a:t>
            </a:r>
            <a:r>
              <a:rPr lang="ru-RU" dirty="0" smtClean="0"/>
              <a:t> Цей тип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коли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(тромб)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постачає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.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ділянках</a:t>
            </a:r>
            <a:r>
              <a:rPr lang="ru-RU" dirty="0" smtClean="0"/>
              <a:t>, </a:t>
            </a:r>
            <a:r>
              <a:rPr lang="ru-RU" dirty="0" err="1" smtClean="0"/>
              <a:t>вражених</a:t>
            </a:r>
            <a:r>
              <a:rPr lang="ru-RU" dirty="0" smtClean="0"/>
              <a:t> атеросклерозом - хворобою, при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забиті</a:t>
            </a:r>
            <a:r>
              <a:rPr lang="ru-RU" dirty="0" smtClean="0"/>
              <a:t> </a:t>
            </a:r>
            <a:r>
              <a:rPr lang="ru-RU" dirty="0" err="1" smtClean="0"/>
              <a:t>жировими</a:t>
            </a:r>
            <a:r>
              <a:rPr lang="ru-RU" dirty="0" smtClean="0"/>
              <a:t> </a:t>
            </a:r>
            <a:r>
              <a:rPr lang="ru-RU" dirty="0" err="1" smtClean="0"/>
              <a:t>відкладеннями</a:t>
            </a:r>
            <a:r>
              <a:rPr lang="ru-RU" dirty="0" smtClean="0"/>
              <a:t> (бляшками).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проходять</a:t>
            </a:r>
            <a:r>
              <a:rPr lang="ru-RU" dirty="0" smtClean="0"/>
              <a:t> по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кров до </a:t>
            </a:r>
            <a:r>
              <a:rPr lang="ru-RU" dirty="0" err="1" smtClean="0"/>
              <a:t>мозку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Емболічний</a:t>
            </a:r>
            <a:r>
              <a:rPr lang="ru-RU" b="1" dirty="0" smtClean="0"/>
              <a:t> </a:t>
            </a:r>
            <a:r>
              <a:rPr lang="ru-RU" b="1" dirty="0" err="1" smtClean="0"/>
              <a:t>інсульт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Емболічний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коли </a:t>
            </a:r>
            <a:r>
              <a:rPr lang="ru-RU" dirty="0" err="1" smtClean="0"/>
              <a:t>згусток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у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судинах</a:t>
            </a:r>
            <a:r>
              <a:rPr lang="ru-RU" dirty="0" smtClean="0"/>
              <a:t> поза </a:t>
            </a:r>
            <a:r>
              <a:rPr lang="ru-RU" dirty="0" err="1" smtClean="0"/>
              <a:t>мозком</a:t>
            </a:r>
            <a:r>
              <a:rPr lang="ru-RU" dirty="0" smtClean="0"/>
              <a:t> - </a:t>
            </a:r>
            <a:r>
              <a:rPr lang="ru-RU" dirty="0" err="1" smtClean="0"/>
              <a:t>зазвичай</a:t>
            </a:r>
            <a:r>
              <a:rPr lang="ru-RU" dirty="0" smtClean="0"/>
              <a:t> у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серці</a:t>
            </a:r>
            <a:r>
              <a:rPr lang="ru-RU" dirty="0" smtClean="0"/>
              <a:t> 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током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вузькі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Цей вид </a:t>
            </a:r>
            <a:r>
              <a:rPr lang="ru-RU" dirty="0" err="1" smtClean="0"/>
              <a:t>кров'яного</a:t>
            </a:r>
            <a:r>
              <a:rPr lang="ru-RU" dirty="0" smtClean="0"/>
              <a:t> </a:t>
            </a:r>
            <a:r>
              <a:rPr lang="ru-RU" dirty="0" err="1" smtClean="0"/>
              <a:t>згустку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емболом</a:t>
            </a:r>
            <a:r>
              <a:rPr lang="ru-RU" dirty="0" smtClean="0"/>
              <a:t>. Причиною часто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нерегулярне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 (</a:t>
            </a:r>
            <a:r>
              <a:rPr lang="ru-RU" dirty="0" err="1" smtClean="0"/>
              <a:t>миготлива</a:t>
            </a:r>
            <a:r>
              <a:rPr lang="ru-RU" dirty="0" smtClean="0"/>
              <a:t> </a:t>
            </a:r>
            <a:r>
              <a:rPr lang="ru-RU" dirty="0" err="1" smtClean="0"/>
              <a:t>аритмія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кров'яних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 у камерах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подорожують</a:t>
            </a:r>
            <a:r>
              <a:rPr lang="ru-RU" dirty="0" smtClean="0"/>
              <a:t> в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Крововилив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для </a:t>
            </a:r>
            <a:r>
              <a:rPr lang="ru-RU" dirty="0" err="1" smtClean="0"/>
              <a:t>кровотечі</a:t>
            </a:r>
            <a:r>
              <a:rPr lang="ru-RU" dirty="0" smtClean="0"/>
              <a:t>. </a:t>
            </a:r>
            <a:r>
              <a:rPr lang="ru-RU" dirty="0" err="1" smtClean="0"/>
              <a:t>Геморагічний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, коли </a:t>
            </a:r>
            <a:r>
              <a:rPr lang="ru-RU" dirty="0" err="1" smtClean="0"/>
              <a:t>кровоносна</a:t>
            </a:r>
            <a:r>
              <a:rPr lang="ru-RU" dirty="0" smtClean="0"/>
              <a:t> </a:t>
            </a:r>
            <a:r>
              <a:rPr lang="ru-RU" dirty="0" err="1" smtClean="0"/>
              <a:t>судина</a:t>
            </a:r>
            <a:r>
              <a:rPr lang="ru-RU" dirty="0" smtClean="0"/>
              <a:t> в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розривається</a:t>
            </a:r>
            <a:r>
              <a:rPr lang="ru-RU" dirty="0" smtClean="0"/>
              <a:t>. </a:t>
            </a:r>
            <a:r>
              <a:rPr lang="ru-RU" dirty="0" err="1" smtClean="0"/>
              <a:t>Крововиливи</a:t>
            </a:r>
            <a:r>
              <a:rPr lang="ru-RU" dirty="0" smtClean="0"/>
              <a:t> в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результаті</a:t>
            </a:r>
            <a:r>
              <a:rPr lang="ru-RU" dirty="0" smtClean="0"/>
              <a:t> ряду причин,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кровоносні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неконтрольовано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(</a:t>
            </a:r>
            <a:r>
              <a:rPr lang="ru-RU" dirty="0" err="1" smtClean="0"/>
              <a:t>гіпертонія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стінках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(</a:t>
            </a:r>
            <a:r>
              <a:rPr lang="ru-RU" dirty="0" err="1" smtClean="0"/>
              <a:t>аневризми</a:t>
            </a:r>
            <a:r>
              <a:rPr lang="ru-RU" dirty="0" smtClean="0"/>
              <a:t>).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поширеною</a:t>
            </a:r>
            <a:r>
              <a:rPr lang="ru-RU" dirty="0" smtClean="0"/>
              <a:t> причиною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розрив</a:t>
            </a:r>
            <a:r>
              <a:rPr lang="ru-RU" dirty="0" smtClean="0"/>
              <a:t> </a:t>
            </a:r>
            <a:r>
              <a:rPr lang="ru-RU" dirty="0" err="1" smtClean="0"/>
              <a:t>артеріовенозної</a:t>
            </a:r>
            <a:r>
              <a:rPr lang="ru-RU" dirty="0" smtClean="0"/>
              <a:t> </a:t>
            </a:r>
            <a:r>
              <a:rPr lang="ru-RU" dirty="0" err="1" smtClean="0"/>
              <a:t>мальформації</a:t>
            </a:r>
            <a:r>
              <a:rPr lang="ru-RU" dirty="0" smtClean="0"/>
              <a:t> (АВМ),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клубок </a:t>
            </a:r>
            <a:r>
              <a:rPr lang="ru-RU" dirty="0" err="1" smtClean="0"/>
              <a:t>тонкостінних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вродженою</a:t>
            </a:r>
            <a:r>
              <a:rPr lang="ru-RU" dirty="0" smtClean="0"/>
              <a:t> </a:t>
            </a:r>
            <a:r>
              <a:rPr lang="ru-RU" dirty="0" err="1" smtClean="0"/>
              <a:t>патологією</a:t>
            </a:r>
            <a:r>
              <a:rPr lang="ru-RU" dirty="0" smtClean="0"/>
              <a:t>. Є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Внутрішньомозковий</a:t>
            </a:r>
            <a:r>
              <a:rPr lang="ru-RU" b="1" dirty="0" smtClean="0"/>
              <a:t> </a:t>
            </a:r>
            <a:r>
              <a:rPr lang="ru-RU" b="1" dirty="0" err="1" smtClean="0"/>
              <a:t>крововилив</a:t>
            </a:r>
            <a:r>
              <a:rPr lang="ru-RU" b="1" dirty="0" smtClean="0"/>
              <a:t>.</a:t>
            </a:r>
            <a:r>
              <a:rPr lang="ru-RU" dirty="0" smtClean="0"/>
              <a:t> 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вилив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кровоносної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в </a:t>
            </a:r>
            <a:r>
              <a:rPr lang="ru-RU" dirty="0" err="1" smtClean="0"/>
              <a:t>навколишні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пошкодженням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пошкоджуються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.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найчастішою</a:t>
            </a:r>
            <a:r>
              <a:rPr lang="ru-RU" dirty="0" smtClean="0"/>
              <a:t> причиною </a:t>
            </a:r>
            <a:r>
              <a:rPr lang="ru-RU" dirty="0" err="1" smtClean="0"/>
              <a:t>цього</a:t>
            </a:r>
            <a:r>
              <a:rPr lang="ru-RU" dirty="0" smtClean="0"/>
              <a:t> типу </a:t>
            </a:r>
            <a:r>
              <a:rPr lang="ru-RU" dirty="0" err="1" smtClean="0"/>
              <a:t>геморагічного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. При </a:t>
            </a:r>
            <a:r>
              <a:rPr lang="ru-RU" dirty="0" err="1" smtClean="0"/>
              <a:t>тривалій</a:t>
            </a:r>
            <a:r>
              <a:rPr lang="ru-RU" dirty="0" smtClean="0"/>
              <a:t> </a:t>
            </a:r>
            <a:r>
              <a:rPr lang="ru-RU" dirty="0" err="1" smtClean="0"/>
              <a:t>гіпертонії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стати причиною </a:t>
            </a:r>
            <a:r>
              <a:rPr lang="ru-RU" dirty="0" err="1" smtClean="0"/>
              <a:t>тріщин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приводить до </a:t>
            </a:r>
            <a:r>
              <a:rPr lang="ru-RU" dirty="0" err="1" smtClean="0"/>
              <a:t>крововиливу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Субарахноїдальний</a:t>
            </a:r>
            <a:r>
              <a:rPr lang="ru-RU" b="1" dirty="0" smtClean="0"/>
              <a:t> </a:t>
            </a:r>
            <a:r>
              <a:rPr lang="ru-RU" b="1" dirty="0" err="1" smtClean="0"/>
              <a:t>крововилив</a:t>
            </a:r>
            <a:r>
              <a:rPr lang="ru-RU" b="1" dirty="0" smtClean="0"/>
              <a:t>.</a:t>
            </a:r>
            <a:r>
              <a:rPr lang="ru-RU" dirty="0" smtClean="0"/>
              <a:t> 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кровотеча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крововилив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та черепом. Про </a:t>
            </a:r>
            <a:r>
              <a:rPr lang="ru-RU" dirty="0" err="1" smtClean="0"/>
              <a:t>кровотечу</a:t>
            </a:r>
            <a:r>
              <a:rPr lang="ru-RU" dirty="0" smtClean="0"/>
              <a:t> часто </a:t>
            </a:r>
            <a:r>
              <a:rPr lang="ru-RU" dirty="0" err="1" smtClean="0"/>
              <a:t>сигналізує</a:t>
            </a:r>
            <a:r>
              <a:rPr lang="ru-RU" dirty="0" smtClean="0"/>
              <a:t> 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Цей тип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розривом</a:t>
            </a:r>
            <a:r>
              <a:rPr lang="ru-RU" dirty="0" smtClean="0"/>
              <a:t> </a:t>
            </a:r>
            <a:r>
              <a:rPr lang="ru-RU" dirty="0" err="1" smtClean="0"/>
              <a:t>аневризми</a:t>
            </a:r>
            <a:r>
              <a:rPr lang="ru-RU" dirty="0" smtClean="0"/>
              <a:t>, яка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вродженою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кровоносні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хаотично </a:t>
            </a:r>
            <a:r>
              <a:rPr lang="ru-RU" dirty="0" err="1" smtClean="0"/>
              <a:t>розширюватися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звужуватися</a:t>
            </a:r>
            <a:r>
              <a:rPr lang="ru-RU" dirty="0" smtClean="0"/>
              <a:t>(спазм </a:t>
            </a:r>
            <a:r>
              <a:rPr lang="ru-RU" dirty="0" err="1" smtClean="0"/>
              <a:t>судин</a:t>
            </a:r>
            <a:r>
              <a:rPr lang="ru-RU" dirty="0" smtClean="0"/>
              <a:t>),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подальше </a:t>
            </a:r>
            <a:r>
              <a:rPr lang="ru-RU" dirty="0" err="1" smtClean="0"/>
              <a:t>обмеження</a:t>
            </a:r>
            <a:r>
              <a:rPr lang="ru-RU" dirty="0" smtClean="0"/>
              <a:t> притоку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3. </a:t>
            </a:r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</a:t>
            </a:r>
            <a:r>
              <a:rPr lang="ru-RU" dirty="0" smtClean="0"/>
              <a:t>атака (</a:t>
            </a:r>
            <a:r>
              <a:rPr lang="ru-RU" dirty="0" smtClean="0"/>
              <a:t>ТІА)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4102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Транзиторна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атака (ТІА) -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мікроінсультом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короткочасний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, </a:t>
            </a:r>
            <a:r>
              <a:rPr lang="ru-RU" dirty="0" err="1" smtClean="0"/>
              <a:t>аналогічних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інсульті</a:t>
            </a:r>
            <a:r>
              <a:rPr lang="ru-RU" dirty="0" smtClean="0"/>
              <a:t>. Причиною </a:t>
            </a:r>
            <a:r>
              <a:rPr lang="ru-RU" dirty="0" err="1" smtClean="0"/>
              <a:t>транзиторної</a:t>
            </a:r>
            <a:r>
              <a:rPr lang="ru-RU" dirty="0" smtClean="0"/>
              <a:t> </a:t>
            </a:r>
            <a:r>
              <a:rPr lang="ru-RU" dirty="0" err="1" smtClean="0"/>
              <a:t>ішемічної</a:t>
            </a:r>
            <a:r>
              <a:rPr lang="ru-RU" dirty="0" smtClean="0"/>
              <a:t> атаки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тимчасове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притоку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ТІА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ішемічному</a:t>
            </a:r>
            <a:r>
              <a:rPr lang="ru-RU" dirty="0" smtClean="0"/>
              <a:t> </a:t>
            </a:r>
            <a:r>
              <a:rPr lang="ru-RU" dirty="0" err="1" smtClean="0"/>
              <a:t>інсульті</a:t>
            </a:r>
            <a:r>
              <a:rPr lang="ru-RU" dirty="0" smtClean="0"/>
              <a:t>, </a:t>
            </a:r>
            <a:r>
              <a:rPr lang="en-US" dirty="0" smtClean="0"/>
              <a:t>TIA </a:t>
            </a:r>
            <a:r>
              <a:rPr lang="ru-RU" dirty="0" err="1" smtClean="0"/>
              <a:t>відбувається</a:t>
            </a:r>
            <a:r>
              <a:rPr lang="ru-RU" dirty="0" smtClean="0"/>
              <a:t>, коли тромб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притік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Але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, для </a:t>
            </a:r>
            <a:r>
              <a:rPr lang="ru-RU" dirty="0" err="1" smtClean="0"/>
              <a:t>якого</a:t>
            </a:r>
            <a:r>
              <a:rPr lang="ru-RU" dirty="0" smtClean="0"/>
              <a:t> характерна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незворотні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тканин, </a:t>
            </a:r>
            <a:r>
              <a:rPr lang="en-US" dirty="0" smtClean="0"/>
              <a:t>TIA </a:t>
            </a:r>
            <a:r>
              <a:rPr lang="ru-RU" dirty="0" smtClean="0"/>
              <a:t>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блокування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тимчасовим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Викликайте</a:t>
            </a:r>
            <a:r>
              <a:rPr lang="ru-RU" dirty="0" smtClean="0"/>
              <a:t> </a:t>
            </a:r>
            <a:r>
              <a:rPr lang="ru-RU" dirty="0" err="1" smtClean="0"/>
              <a:t>невідкладну</a:t>
            </a:r>
            <a:r>
              <a:rPr lang="ru-RU" dirty="0" smtClean="0"/>
              <a:t> </a:t>
            </a:r>
            <a:r>
              <a:rPr lang="ru-RU" dirty="0" err="1" smtClean="0"/>
              <a:t>медичну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зникати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спостерігався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 </a:t>
            </a:r>
            <a:r>
              <a:rPr lang="en-US" dirty="0" smtClean="0"/>
              <a:t>TIA,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до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заблоковані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звужені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маєте</a:t>
            </a:r>
            <a:r>
              <a:rPr lang="ru-RU" dirty="0" smtClean="0"/>
              <a:t> великий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пошкодженнями</a:t>
            </a:r>
            <a:r>
              <a:rPr lang="ru-RU" dirty="0" smtClean="0"/>
              <a:t>.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диференціювати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та ТІА, </a:t>
            </a:r>
            <a:r>
              <a:rPr lang="ru-RU" dirty="0" err="1" smtClean="0"/>
              <a:t>керуючись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проходить </a:t>
            </a:r>
            <a:r>
              <a:rPr lang="ru-RU" dirty="0" err="1" smtClean="0"/>
              <a:t>навіть</a:t>
            </a:r>
            <a:r>
              <a:rPr lang="ru-RU" dirty="0" smtClean="0"/>
              <a:t> при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пошкодженням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968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Справедливость</vt:lpstr>
      <vt:lpstr>Інсульт</vt:lpstr>
      <vt:lpstr>ПЛАН:</vt:lpstr>
      <vt:lpstr>Визначення</vt:lpstr>
      <vt:lpstr>Симптоми інсульту</vt:lpstr>
      <vt:lpstr>Перша медична допомога</vt:lpstr>
      <vt:lpstr>Причини інсульту</vt:lpstr>
      <vt:lpstr>1. Ішемічний інсульт</vt:lpstr>
      <vt:lpstr>2. Геморагічний інсульт</vt:lpstr>
      <vt:lpstr>3. Транзиторна ішемічна атака (ТІА)</vt:lpstr>
      <vt:lpstr>Фактори ризику</vt:lpstr>
      <vt:lpstr>Ускладнення</vt:lpstr>
      <vt:lpstr>Слайд 12</vt:lpstr>
      <vt:lpstr>Лікування інсульту</vt:lpstr>
      <vt:lpstr>1. Ішемічний інсульт</vt:lpstr>
      <vt:lpstr>Слайд 15</vt:lpstr>
      <vt:lpstr>Слайд 16</vt:lpstr>
      <vt:lpstr>2. Геморагічний інсульт</vt:lpstr>
      <vt:lpstr>Слайд 18</vt:lpstr>
      <vt:lpstr>Попередження інсульту</vt:lpstr>
      <vt:lpstr>Слайд 20</vt:lpstr>
      <vt:lpstr>Профілактичне лікування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Інсульт</dc:title>
  <dc:creator>ельдорадо</dc:creator>
  <cp:lastModifiedBy>ельдорадо</cp:lastModifiedBy>
  <cp:revision>6</cp:revision>
  <dcterms:created xsi:type="dcterms:W3CDTF">2014-03-29T16:02:37Z</dcterms:created>
  <dcterms:modified xsi:type="dcterms:W3CDTF">2014-03-29T16:48:32Z</dcterms:modified>
</cp:coreProperties>
</file>