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ED06D-4F9B-4128-AADC-3FA3D1C1C4E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4EC9A-BE4C-4DCC-AA30-CA47D094B9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71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4EC9A-BE4C-4DCC-AA30-CA47D094B930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2957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2B3732D-9A2E-41BA-A0DB-8CADE167E699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C5185B-4958-400E-8935-C5FC682FE960}" type="datetimeFigureOut">
              <a:rPr lang="uk-UA" smtClean="0"/>
              <a:t>09.06.2014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7851" y="-243408"/>
            <a:ext cx="8200613" cy="3475857"/>
          </a:xfrm>
        </p:spPr>
        <p:txBody>
          <a:bodyPr/>
          <a:lstStyle/>
          <a:p>
            <a:pPr algn="ctr"/>
            <a:r>
              <a:rPr lang="uk-U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Хвороби рослин</a:t>
            </a:r>
            <a:endParaRPr lang="uk-UA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8280920" cy="3312368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rgbClr val="000000"/>
                </a:solidFill>
              </a:rPr>
              <a:t>Захворювання вашої рослини можна помітити одразу. Сповільнюється, чи припиняється її ріст та розвиток, органи рослини (листя, квітки, пагони) - змінюються, покриваються нальотом або плямами, починають гнисти або сохнути, а також відпадати. Причин хвороби вашої рослини може бути кілька, тому визначити її непросто. Якщо шкідники живуть і харчуються в основному на відкритих частинах рослини і в більшості своїй можуть бути знайдені неозброєним оком, то з патогенами, що викликають хвороби, набагато складніше. Бактерії, гриби, віруси або мікоплазми, що викликають хворобливі симптоми, не видні не озброєним оком. Сприятливі умови для розвитку хвороб, як правило, створюються в результаті неправильного догляду за рослинами</a:t>
            </a:r>
            <a:r>
              <a:rPr lang="uk-UA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9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8406"/>
            <a:ext cx="42484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err="1"/>
              <a:t>Курчавість</a:t>
            </a:r>
            <a:r>
              <a:rPr lang="uk-UA" sz="2400" b="1" dirty="0"/>
              <a:t> листя </a:t>
            </a:r>
            <a:r>
              <a:rPr lang="uk-UA" sz="2400" dirty="0"/>
              <a:t>— вірусне захворювання, при якому на листках з'являються численні дрібні плями розміром 1-2 мм, які потім висихають. Листи стають зморшкуватими, кучерявим, квітки деформуються. Хвороба може супроводжуватися появою сіро-білих або світло-жовтих плям і ліній. Найчастіше вражаються </a:t>
            </a:r>
            <a:r>
              <a:rPr lang="uk-UA" sz="2400" dirty="0" err="1"/>
              <a:t>гідрангеі</a:t>
            </a:r>
            <a:r>
              <a:rPr lang="uk-UA" sz="2400" dirty="0"/>
              <a:t>, примули, пеларгонії, </a:t>
            </a:r>
            <a:r>
              <a:rPr lang="uk-UA" sz="2400" dirty="0" err="1"/>
              <a:t>пуансеттії</a:t>
            </a:r>
            <a:r>
              <a:rPr lang="uk-UA" sz="2400" dirty="0"/>
              <a:t>.</a:t>
            </a:r>
          </a:p>
        </p:txBody>
      </p:sp>
      <p:pic>
        <p:nvPicPr>
          <p:cNvPr id="6146" name="Picture 2" descr="http://green.znay.info/wp-content/uploads/2013/03/kur4avist-300x2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73326"/>
            <a:ext cx="4668717" cy="328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adovymir.ru/upload/iblock/251/v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134" y="3356992"/>
            <a:ext cx="404129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54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4752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Пожовтіння листя або жовтяниця </a:t>
            </a:r>
            <a:r>
              <a:rPr lang="uk-UA" sz="2400" dirty="0"/>
              <a:t>— вірусне захворювання, при якому листя стають жовтими або жовто-зеленими. Окремі пагони або вся рослина відстає у рості, стебла стають ламкими за рахунок того, що в них накопичується багато крохмалю, клітини буквально забиваються ім. При цьому на листках так само може позначатися мозаїчний візерунок з концентричних кіл і плям. Іноді жовтяниця проявляється не на всьому рослині, а на окремій гілці — починається хлороз листя, при цьому можуть з'являтися нові листи, але дрібні і вже Хлорозні.</a:t>
            </a:r>
          </a:p>
        </p:txBody>
      </p:sp>
      <p:pic>
        <p:nvPicPr>
          <p:cNvPr id="7170" name="Picture 2" descr="http://e-ogo.com.ua/images/zelenij-tsvet-listev-a-pochemu-u-rastenij-i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862"/>
            <a:ext cx="4296856" cy="295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onlinenews.rv.ua/wp-content/uploads/images/image-105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532" y="2996952"/>
            <a:ext cx="393643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80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84775"/>
            <a:ext cx="8892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Точне </a:t>
            </a:r>
            <a:r>
              <a:rPr lang="uk-UA" sz="2000" dirty="0"/>
              <a:t>визначення конкретного вірусного захворювання представляє великі труднощі. Безпосередня боротьба з вірусами хімічними препаратами неможлива. Набагато простіше і надійніше попередити захворювання, проводячи боротьбу з  комахами, які, як правило, є переносниками збудників. Переносниками вірусів кімнатних квітів є попелиці та трипси. Але дуже часто інфекція заноситься ще в теплиці, до того, як рослина надійде в продаж через пошкоджені долі коріння або ранки на стеблах і  листках.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0"/>
            <a:ext cx="3427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Заходи боротьби </a:t>
            </a:r>
            <a:endParaRPr lang="uk-UA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1367" y="2838324"/>
            <a:ext cx="88923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Всі уражені частини рослини необхідно видалити і знищити. Після роботи руки відразу ж ретельно вимити з милом, а використовуваний інвентар ще й протерти спиртом. Живці брати тільки із здорових рослин. У суху і спекотну пору рослина притіняти і частіше обприскувати.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575" y="4161763"/>
            <a:ext cx="89123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Плямистість</a:t>
            </a:r>
            <a:r>
              <a:rPr lang="ru-RU" sz="2000" dirty="0"/>
              <a:t> </a:t>
            </a:r>
            <a:r>
              <a:rPr lang="ru-RU" sz="2000" dirty="0" err="1"/>
              <a:t>листя</a:t>
            </a:r>
            <a:r>
              <a:rPr lang="ru-RU" sz="2000" dirty="0"/>
              <a:t>, схожа як на </a:t>
            </a:r>
            <a:r>
              <a:rPr lang="ru-RU" sz="2000" dirty="0" err="1"/>
              <a:t>грибкову</a:t>
            </a:r>
            <a:r>
              <a:rPr lang="ru-RU" sz="2000" dirty="0"/>
              <a:t>, так і на </a:t>
            </a:r>
            <a:r>
              <a:rPr lang="ru-RU" sz="2000" dirty="0" err="1"/>
              <a:t>бактеріальну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вірусну</a:t>
            </a:r>
            <a:r>
              <a:rPr lang="ru-RU" sz="2000" dirty="0"/>
              <a:t> </a:t>
            </a:r>
            <a:r>
              <a:rPr lang="ru-RU" sz="2000" dirty="0" err="1"/>
              <a:t>плямистість</a:t>
            </a:r>
            <a:r>
              <a:rPr lang="ru-RU" sz="2000" dirty="0"/>
              <a:t>,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викликана</a:t>
            </a:r>
            <a:r>
              <a:rPr lang="ru-RU" sz="2000" dirty="0"/>
              <a:t> не </a:t>
            </a:r>
            <a:r>
              <a:rPr lang="ru-RU" sz="2000" dirty="0" err="1"/>
              <a:t>цими</a:t>
            </a:r>
            <a:r>
              <a:rPr lang="ru-RU" sz="2000" dirty="0"/>
              <a:t> </a:t>
            </a:r>
            <a:r>
              <a:rPr lang="ru-RU" sz="2000" dirty="0" err="1"/>
              <a:t>захворюваннями</a:t>
            </a:r>
            <a:r>
              <a:rPr lang="ru-RU" sz="2000" dirty="0"/>
              <a:t>, а нематодами.</a:t>
            </a:r>
            <a:endParaRPr lang="uk-U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327758" y="6488668"/>
            <a:ext cx="1786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Борейко</a:t>
            </a:r>
            <a:r>
              <a:rPr lang="uk-UA" dirty="0" smtClean="0"/>
              <a:t> Альона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124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485" y="3489300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Збудники </a:t>
            </a:r>
            <a:r>
              <a:rPr lang="uk-UA" dirty="0"/>
              <a:t>хвороб рослин можуть потрапляти з насінням, бульбами, цибулинами, корінням, живцями. Тому має бути непорушним правилом дотримання зовнішнього і внутрішнього карантину.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2536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Усі хвороби </a:t>
            </a:r>
            <a:r>
              <a:rPr lang="uk-UA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поділяються інфекційні та 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неінфекційні</a:t>
            </a:r>
            <a:endParaRPr lang="uk-UA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6024" y="404664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 smtClean="0"/>
              <a:t>Інфекційні хвороби</a:t>
            </a:r>
            <a:r>
              <a:rPr lang="uk-UA" dirty="0" smtClean="0"/>
              <a:t> виникають внаслідок дії на рослини різних збудників захворювань. Загальною їх ознакою є перенесення інфекції від хворої до здорової рослини.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485" y="1074128"/>
            <a:ext cx="88575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Інфекційні хвороби рослин спричиняють різні мікроорганізми: віруси і мікоплазми, бактерії, гриби. Дія їх багатоманітна: вони викликають всіляку гниль, в'янення, плямистості, виразки, нарости, деформації. Деякі збудники, так звані </a:t>
            </a:r>
            <a:r>
              <a:rPr lang="uk-UA" dirty="0" err="1" smtClean="0"/>
              <a:t>облігатні</a:t>
            </a:r>
            <a:r>
              <a:rPr lang="uk-UA" dirty="0" smtClean="0"/>
              <a:t> (обов'язкові), не живуть зовні рослини-господаря. Інші можуть існувати і за рахунок мертвого органічного матеріалу - їх називають факультативними (необов'язковими) паразитами. 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4279" y="2830195"/>
            <a:ext cx="8855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Інфекція може поширюватися як безпосередньо від хворої рослини до здорової, так і за допомогою комах, людини, через воду, повітря. 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9681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dirty="0" err="1" smtClean="0"/>
              <a:t>Іржа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2536" y="4412630"/>
            <a:ext cx="3598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До </a:t>
            </a:r>
            <a:r>
              <a:rPr lang="ru-RU" b="1" dirty="0" err="1" smtClean="0"/>
              <a:t>інфекційних</a:t>
            </a:r>
            <a:r>
              <a:rPr lang="ru-RU" b="1" dirty="0" smtClean="0"/>
              <a:t> хвороб належать: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2536" y="4757906"/>
            <a:ext cx="2239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dirty="0" err="1" smtClean="0"/>
              <a:t>Борошниста</a:t>
            </a:r>
            <a:r>
              <a:rPr lang="ru-RU" dirty="0" smtClean="0"/>
              <a:t> роса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2536" y="5085184"/>
            <a:ext cx="350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dirty="0" err="1" smtClean="0"/>
              <a:t>Несправжня</a:t>
            </a:r>
            <a:r>
              <a:rPr lang="ru-RU" dirty="0" smtClean="0"/>
              <a:t> </a:t>
            </a:r>
            <a:r>
              <a:rPr lang="ru-RU" dirty="0" err="1" smtClean="0"/>
              <a:t>борошниста</a:t>
            </a:r>
            <a:r>
              <a:rPr lang="ru-RU" dirty="0" smtClean="0"/>
              <a:t> роса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5373216"/>
            <a:ext cx="1547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dirty="0" err="1" smtClean="0"/>
              <a:t>Сіра</a:t>
            </a:r>
            <a:r>
              <a:rPr lang="ru-RU" dirty="0" smtClean="0"/>
              <a:t> гниль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5661248"/>
            <a:ext cx="172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dirty="0" err="1" smtClean="0"/>
              <a:t>Плямистості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4493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66139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/>
              <a:t>Неінфекційні</a:t>
            </a:r>
            <a:r>
              <a:rPr lang="ru-RU" sz="2400" b="1" i="1" dirty="0"/>
              <a:t> </a:t>
            </a:r>
            <a:r>
              <a:rPr lang="ru-RU" sz="2400" b="1" i="1" dirty="0" err="1"/>
              <a:t>хвороби</a:t>
            </a:r>
            <a:r>
              <a:rPr lang="ru-RU" sz="2400" dirty="0"/>
              <a:t> у </a:t>
            </a:r>
            <a:r>
              <a:rPr lang="ru-RU" sz="2400" dirty="0" err="1"/>
              <a:t>рослин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</a:t>
            </a:r>
            <a:r>
              <a:rPr lang="ru-RU" sz="2400" dirty="0" err="1"/>
              <a:t>унаслідок</a:t>
            </a:r>
            <a:r>
              <a:rPr lang="ru-RU" sz="2400" dirty="0"/>
              <a:t> неправильного догляду і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/>
              <a:t>викликані</a:t>
            </a:r>
            <a:r>
              <a:rPr lang="ru-RU" sz="2400" dirty="0"/>
              <a:t> </a:t>
            </a:r>
            <a:r>
              <a:rPr lang="ru-RU" sz="2400" dirty="0" err="1"/>
              <a:t>недостатнім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надмірним</a:t>
            </a:r>
            <a:r>
              <a:rPr lang="ru-RU" sz="2400" dirty="0"/>
              <a:t> </a:t>
            </a:r>
            <a:r>
              <a:rPr lang="ru-RU" sz="2400" dirty="0" err="1"/>
              <a:t>освітленням</a:t>
            </a:r>
            <a:r>
              <a:rPr lang="ru-RU" sz="2400" dirty="0"/>
              <a:t>, </a:t>
            </a:r>
            <a:r>
              <a:rPr lang="ru-RU" sz="2400" dirty="0" err="1"/>
              <a:t>надмірно</a:t>
            </a:r>
            <a:r>
              <a:rPr lang="ru-RU" sz="2400" dirty="0"/>
              <a:t> </a:t>
            </a:r>
            <a:r>
              <a:rPr lang="ru-RU" sz="2400" dirty="0" err="1"/>
              <a:t>високими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низькими</a:t>
            </a:r>
            <a:r>
              <a:rPr lang="ru-RU" sz="2400" dirty="0"/>
              <a:t> температурами, </a:t>
            </a:r>
            <a:r>
              <a:rPr lang="ru-RU" sz="2400" dirty="0" err="1"/>
              <a:t>неправильним</a:t>
            </a:r>
            <a:r>
              <a:rPr lang="ru-RU" sz="2400" dirty="0"/>
              <a:t> режимом поливу, </a:t>
            </a:r>
            <a:r>
              <a:rPr lang="ru-RU" sz="2400" dirty="0" err="1"/>
              <a:t>порушенням</a:t>
            </a:r>
            <a:r>
              <a:rPr lang="ru-RU" sz="2400" dirty="0"/>
              <a:t> режиму </a:t>
            </a:r>
            <a:r>
              <a:rPr lang="ru-RU" sz="2400" dirty="0" err="1"/>
              <a:t>вологості</a:t>
            </a:r>
            <a:r>
              <a:rPr lang="ru-RU" sz="2400" dirty="0"/>
              <a:t> </a:t>
            </a:r>
            <a:r>
              <a:rPr lang="ru-RU" sz="2400" dirty="0" err="1"/>
              <a:t>повітря</a:t>
            </a:r>
            <a:r>
              <a:rPr lang="ru-RU" sz="2400" dirty="0"/>
              <a:t>, браком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надлишком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ru-RU" sz="2400" dirty="0" err="1"/>
              <a:t>живлення</a:t>
            </a:r>
            <a:r>
              <a:rPr lang="ru-RU" sz="2400" dirty="0"/>
              <a:t> та </a:t>
            </a:r>
            <a:r>
              <a:rPr lang="ru-RU" sz="2400" dirty="0" err="1"/>
              <a:t>ін</a:t>
            </a:r>
            <a:r>
              <a:rPr lang="ru-RU" sz="2400" dirty="0"/>
              <a:t>.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4637" y="4859868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/>
              <a:t>Водорості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957062"/>
            <a:ext cx="5062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До </a:t>
            </a:r>
            <a:r>
              <a:rPr lang="ru-RU" sz="2400" b="1" dirty="0" err="1" smtClean="0"/>
              <a:t>неінфекційних</a:t>
            </a:r>
            <a:r>
              <a:rPr lang="ru-RU" sz="2400" b="1" dirty="0" smtClean="0"/>
              <a:t> хвороб належать: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415602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/>
              <a:t>Недолік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надлишок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784934"/>
            <a:ext cx="3498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світлового</a:t>
            </a:r>
            <a:r>
              <a:rPr lang="ru-RU" dirty="0" smtClean="0"/>
              <a:t> режиму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145887"/>
            <a:ext cx="1977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/>
              <a:t>Дія</a:t>
            </a:r>
            <a:r>
              <a:rPr lang="ru-RU" dirty="0" smtClean="0"/>
              <a:t> температур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490536"/>
            <a:ext cx="2624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отруйних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03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892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Борошниста роса</a:t>
            </a:r>
            <a:r>
              <a:rPr lang="uk-UA" sz="2000" dirty="0"/>
              <a:t> </a:t>
            </a:r>
            <a:r>
              <a:rPr lang="uk-UA" sz="1600" dirty="0"/>
              <a:t>— хвороба рослин, спричинювана паразитними грибами </a:t>
            </a:r>
            <a:r>
              <a:rPr lang="uk-UA" sz="1600" dirty="0" err="1"/>
              <a:t>родини </a:t>
            </a:r>
            <a:r>
              <a:rPr lang="uk-UA" sz="1600" b="1" i="1" dirty="0" err="1"/>
              <a:t>Борошнисто</a:t>
            </a:r>
            <a:r>
              <a:rPr lang="uk-UA" sz="1600" b="1" i="1" dirty="0"/>
              <a:t>росяних</a:t>
            </a:r>
            <a:r>
              <a:rPr lang="uk-UA" sz="1600" dirty="0"/>
              <a:t> (</a:t>
            </a:r>
            <a:r>
              <a:rPr lang="en-US" sz="1600" b="1" i="1" dirty="0" err="1"/>
              <a:t>Erysiphaceae</a:t>
            </a:r>
            <a:r>
              <a:rPr lang="en-US" sz="1600" dirty="0"/>
              <a:t>).</a:t>
            </a:r>
          </a:p>
          <a:p>
            <a:r>
              <a:rPr lang="uk-UA" sz="1600" dirty="0"/>
              <a:t>Характеризується утворенням на уражених листках, стеблах, плодах грибниці у вигляді білого або сірого борошнистого нальоту, через який рослина виглядає наче посипана крохмалем. В деяких випадках на уражених рослинах утворюються чорні крапки. За відсутності заходів боротьби рослини гинуть. </a:t>
            </a:r>
            <a:br>
              <a:rPr lang="uk-UA" sz="1600" dirty="0"/>
            </a:br>
            <a:r>
              <a:rPr lang="uk-UA" sz="1600" dirty="0" smtClean="0"/>
              <a:t>Хворобу </a:t>
            </a:r>
            <a:r>
              <a:rPr lang="uk-UA" sz="1600" dirty="0"/>
              <a:t>легко виявити на листках, бутонах, квітках за характерним борошнистим нальотом, який складається з міцелію гриба. Особливо це помітно на листочках, які зазвичай при ураженні деформуються. Розвитку хвороби сприяють висока вологість повітря за низької температури (12-15°С), різкі її перепади, надлишок азоту та дефіцит калію і кальцію, погане освітлення рослин, короткий світловий день (7-8 годин на добу). Збудником хвороби є гриб , який належить до класу </a:t>
            </a:r>
            <a:r>
              <a:rPr lang="en-US" sz="1600" dirty="0" err="1"/>
              <a:t>Ascomycetes</a:t>
            </a:r>
            <a:r>
              <a:rPr lang="en-US" sz="1600" dirty="0"/>
              <a:t>, </a:t>
            </a:r>
            <a:r>
              <a:rPr lang="uk-UA" sz="1600" dirty="0"/>
              <a:t>порядку </a:t>
            </a:r>
            <a:r>
              <a:rPr lang="en-US" sz="1600" dirty="0" err="1"/>
              <a:t>Erysiphales</a:t>
            </a:r>
            <a:r>
              <a:rPr lang="en-US" sz="1600" dirty="0"/>
              <a:t>.</a:t>
            </a:r>
          </a:p>
        </p:txBody>
      </p:sp>
      <p:pic>
        <p:nvPicPr>
          <p:cNvPr id="1026" name="Picture 2" descr="http://my-flower.com.ua/sites/default/files/images/10-%D0%BC%D1%83%D1%87%D0%BD%D0%B8%D1%81%D1%82%D0%B0%D1%8F-%D1%80%D0%BE%D1%81%D0%B0-%D0%BD%D0%B0-%D0%B3%D0%BE%D1%80%D1%82%D0%B5%D0%BD%D0%B7%D0%B8%D0%B8-%D0%B3%D1%80%D0%B8%D0%B1-Oidium-hortensiae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2" t="6157" r="2003" b="15496"/>
          <a:stretch/>
        </p:blipFill>
        <p:spPr bwMode="auto">
          <a:xfrm>
            <a:off x="440381" y="3046987"/>
            <a:ext cx="4973096" cy="367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580112" y="3501008"/>
            <a:ext cx="3744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Пошкоджуються: </a:t>
            </a:r>
            <a:r>
              <a:rPr lang="uk-UA" b="1" i="1" dirty="0"/>
              <a:t>троянди</a:t>
            </a:r>
            <a:r>
              <a:rPr lang="uk-UA" dirty="0"/>
              <a:t>, </a:t>
            </a:r>
            <a:endParaRPr lang="uk-UA" dirty="0" smtClean="0"/>
          </a:p>
          <a:p>
            <a:r>
              <a:rPr lang="uk-UA" b="1" i="1" dirty="0" smtClean="0"/>
              <a:t>хризантеми</a:t>
            </a:r>
            <a:r>
              <a:rPr lang="uk-UA" dirty="0"/>
              <a:t>, </a:t>
            </a:r>
            <a:r>
              <a:rPr lang="uk-UA" b="1" i="1" dirty="0"/>
              <a:t>гвоздики</a:t>
            </a:r>
            <a:r>
              <a:rPr lang="uk-UA" dirty="0"/>
              <a:t>, </a:t>
            </a:r>
            <a:r>
              <a:rPr lang="uk-UA" b="1" i="1" dirty="0"/>
              <a:t>бегонії</a:t>
            </a:r>
            <a:r>
              <a:rPr lang="uk-UA" dirty="0"/>
              <a:t>, </a:t>
            </a:r>
            <a:endParaRPr lang="uk-UA" dirty="0" smtClean="0"/>
          </a:p>
          <a:p>
            <a:r>
              <a:rPr lang="uk-UA" b="1" i="1" dirty="0" smtClean="0"/>
              <a:t>гортензії</a:t>
            </a:r>
            <a:r>
              <a:rPr lang="uk-UA" dirty="0" smtClean="0"/>
              <a:t>,</a:t>
            </a:r>
            <a:r>
              <a:rPr lang="uk-UA" b="1" i="1" dirty="0" err="1" smtClean="0"/>
              <a:t>сенполії</a:t>
            </a:r>
            <a:r>
              <a:rPr lang="uk-UA" dirty="0"/>
              <a:t>, </a:t>
            </a:r>
            <a:r>
              <a:rPr lang="uk-UA" b="1" i="1" dirty="0"/>
              <a:t>евкаліпт</a:t>
            </a:r>
            <a:r>
              <a:rPr lang="uk-UA" dirty="0"/>
              <a:t>, </a:t>
            </a:r>
            <a:endParaRPr lang="uk-UA" dirty="0" smtClean="0"/>
          </a:p>
          <a:p>
            <a:r>
              <a:rPr lang="uk-UA" b="1" i="1" dirty="0" smtClean="0"/>
              <a:t>традесканції</a:t>
            </a:r>
            <a:r>
              <a:rPr lang="uk-UA" dirty="0"/>
              <a:t>, </a:t>
            </a:r>
            <a:r>
              <a:rPr lang="uk-UA" b="1" i="1" dirty="0"/>
              <a:t>орхідеї </a:t>
            </a:r>
            <a:r>
              <a:rPr lang="uk-UA" dirty="0"/>
              <a:t>та інші рослини. </a:t>
            </a:r>
          </a:p>
        </p:txBody>
      </p:sp>
    </p:spTree>
    <p:extLst>
      <p:ext uri="{BB962C8B-B14F-4D97-AF65-F5344CB8AC3E}">
        <p14:creationId xmlns:p14="http://schemas.microsoft.com/office/powerpoint/2010/main" val="282835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43560"/>
            <a:ext cx="905891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Велику групу вірусних захворювань рослин утворюють мозаїчні хвороби</a:t>
            </a:r>
            <a:r>
              <a:rPr lang="uk-UA" dirty="0"/>
              <a:t> .</a:t>
            </a:r>
          </a:p>
          <a:p>
            <a:r>
              <a:rPr lang="uk-UA" dirty="0"/>
              <a:t>Мозаїчні хвороби рослин - група вірусних хвороб, що характеризуються мозаїчної (строкатою) забарвленням уражених органів (в основному, листя і плодів), чергуванням плям різноманітної величини і форми, які мають зелену або білу забарвлення різної інтенсивності. Змінюється форма листової пластинки, рослина відстає у рості. Мозаїка передається через насіння, з соком хворих рослин під час пікірування розсади, при пасинкуванні, зіткненні хворих і здорових рослин і легкому взаємному травмованих, наприклад, при вітрі. Механічні переносники вірусу - попелиці, клопи, кліщі, </a:t>
            </a:r>
            <a:r>
              <a:rPr lang="uk-UA" dirty="0" err="1"/>
              <a:t>грунтові</a:t>
            </a:r>
            <a:r>
              <a:rPr lang="uk-UA" dirty="0"/>
              <a:t> нематоди. Віруси проникають в рослини через пошкоджені тканини; зберігаються в </a:t>
            </a:r>
            <a:r>
              <a:rPr lang="uk-UA" dirty="0" err="1"/>
              <a:t>грунті</a:t>
            </a:r>
            <a:r>
              <a:rPr lang="uk-UA" dirty="0"/>
              <a:t>, рослинних рештках і насінні. З мозаїк найбільш шкідливі: мозаїка тютюну та томата, зелена мозаїка огірка і біла мозаїка, крапчаста мозаїка картоплі і зморшкувата мозаїка картоплі, мозаїка буряків, мозаїка капусти, а також мозаїка сої, гороху, квасолі, мозаїчні хвороби плодових, чагарникових та декоративних рослин.</a:t>
            </a:r>
          </a:p>
        </p:txBody>
      </p:sp>
      <p:pic>
        <p:nvPicPr>
          <p:cNvPr id="2050" name="Picture 2" descr="http://boleznisada.ru/sites/default/files/mosa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82" y="3530750"/>
            <a:ext cx="4176464" cy="332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vseznajka.com.ua/images/bolezni-komnatnikh-rastenij-virusnie-zabolevanija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74195"/>
            <a:ext cx="3240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26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5272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/>
              <a:t>Перші </a:t>
            </a:r>
            <a:r>
              <a:rPr lang="uk-UA" sz="1600" dirty="0"/>
              <a:t>ознаки ураження виявляються на молодих зростаючих листі; на них з'являються слабкі </a:t>
            </a:r>
            <a:r>
              <a:rPr lang="uk-UA" sz="1600" dirty="0" err="1"/>
              <a:t>посветления</a:t>
            </a:r>
            <a:r>
              <a:rPr lang="uk-UA" sz="1600" dirty="0"/>
              <a:t> по ходу жилок, світло-жовті кільця і ??зірчасті плями. Надалі плями стають зеленувато-білими, при </a:t>
            </a:r>
            <a:r>
              <a:rPr lang="uk-UA" sz="1600" dirty="0" err="1"/>
              <a:t>іхсліяніі</a:t>
            </a:r>
            <a:r>
              <a:rPr lang="uk-UA" sz="1600" dirty="0"/>
              <a:t> біліє або жовтіє весь лист. Хворі рослини виглядають пригнобленими, з дрібним листям. Біла мозаїка сильніше розвивається при температурі 30 ° </a:t>
            </a:r>
            <a:r>
              <a:rPr lang="en-US" sz="1600" dirty="0"/>
              <a:t>C </a:t>
            </a:r>
            <a:r>
              <a:rPr lang="uk-UA" sz="1600" dirty="0"/>
              <a:t>і коли рослини дуже загущені. Збудник хвороби передається з соком рослин при догляді за ним. Зберігається збудник в шкірці і зародку насіння, рослинних рештках, на інвентарі і в </a:t>
            </a:r>
            <a:r>
              <a:rPr lang="uk-UA" sz="1600" dirty="0" err="1"/>
              <a:t>грунті</a:t>
            </a:r>
            <a:r>
              <a:rPr lang="uk-UA" sz="16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-99392"/>
            <a:ext cx="20455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Симптоми</a:t>
            </a:r>
            <a:endParaRPr lang="uk-UA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035" y="2177480"/>
            <a:ext cx="896448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/>
              <a:t>Ефективних </a:t>
            </a:r>
            <a:r>
              <a:rPr lang="uk-UA" sz="1600" dirty="0"/>
              <a:t>методів</a:t>
            </a:r>
            <a:r>
              <a:rPr lang="uk-UA" dirty="0"/>
              <a:t> </a:t>
            </a:r>
            <a:r>
              <a:rPr lang="uk-UA" sz="1600" dirty="0"/>
              <a:t>боротьби з мозаїчними захворюваннями немає. Єдиний засіб - профілактика хвороб і виведення сортів, стійких до мозаїки. У разі порівняно несильного зараження можна спробувати вирізати хворі ділянки рослини, проте, якщо зараження сильне, рослина треба знищити.</a:t>
            </a:r>
          </a:p>
          <a:p>
            <a:r>
              <a:rPr lang="uk-UA" sz="1600" dirty="0"/>
              <a:t>Стійкість до захворювання знижується при різкому коливанні температури, занадто високій температурі (30 ° С) і дуже щільному розміщенні рослин. Дотримуйтесь тепловий режим. Досить часто вірус поширюється з шкідниками рослин, уважно стежте за їх появою, вживайте заходів до їх знищення. При виявленні захворювання необхідно прийняти профілактичні заходи - ізолювати рослина, провести дезінфекцію інвентарю. У разі загибелі рослини слід ретельно продезінфікувати горщик, </a:t>
            </a:r>
            <a:r>
              <a:rPr lang="uk-UA" sz="1600" dirty="0" err="1"/>
              <a:t>грунт</a:t>
            </a:r>
            <a:r>
              <a:rPr lang="uk-UA" sz="1600" dirty="0"/>
              <a:t> викинути.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4644" y="1756374"/>
            <a:ext cx="26737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Профілактика</a:t>
            </a:r>
            <a:endParaRPr lang="uk-UA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4149080"/>
            <a:ext cx="32258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/>
              <a:t>Заходи боротьби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4353" y="4581128"/>
            <a:ext cx="88898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Точне визначення конкретного вірусного захворювання, як уже зазначалося, представляє великі труднощі. Безпосередня боротьба з вірусами хімічними препаратами неможлива. Набагато простіше і надійніше попередити захворювання, проводячи боротьбу з сисними комахами, які, як правило, є переносниками збудників </a:t>
            </a:r>
            <a:r>
              <a:rPr lang="uk-UA" sz="1600" dirty="0" err="1"/>
              <a:t>віросних</a:t>
            </a:r>
            <a:r>
              <a:rPr lang="uk-UA" sz="1600" dirty="0"/>
              <a:t> захворювань. Переносниками вірусів кімнатних квітів є попелиці та трипси. Але дуже часто інфекція заноситься ще до того, як рослина надійде в продаж через пошкоджені ділянки коріння або ранки на стеблах і листках. Всі уражені частини рослини необхідно видалити і знищити. Після роботи руки відразу ж ретельно вимити з милом, а використовуваний інвентар ще й протерти спиртом. Живці брати тільки зі здорових рослин. В сухе і спекотне час рослину потрібно притіняти і частіше обприскувати.</a:t>
            </a:r>
          </a:p>
        </p:txBody>
      </p:sp>
    </p:spTree>
    <p:extLst>
      <p:ext uri="{BB962C8B-B14F-4D97-AF65-F5344CB8AC3E}">
        <p14:creationId xmlns:p14="http://schemas.microsoft.com/office/powerpoint/2010/main" val="112175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-99392"/>
            <a:ext cx="22645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Різновиди</a:t>
            </a:r>
            <a:endParaRPr lang="uk-UA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4"/>
            <a:ext cx="38884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Звичайна мозаїка</a:t>
            </a:r>
          </a:p>
          <a:p>
            <a:r>
              <a:rPr lang="uk-UA" sz="2000" dirty="0"/>
              <a:t>Збудник хвороби С вірус. На молодих листках з'являються невеликі жовто-зелені ділянки, а потім зморшкуватість. Ріст рослин уповільнюється, цвітіння пригнічується. Плоди набувають строкату забарвлення і бородавчастої.</a:t>
            </a:r>
          </a:p>
          <a:p>
            <a:r>
              <a:rPr lang="uk-UA" sz="2000" dirty="0"/>
              <a:t>Нерідко хворі рослини в'януть. Від хворих рослин на здорові вірус передається попелицями. Крім гарбузових, даний вірус вражає пасльонові і зонтичні культури. Зимує </a:t>
            </a:r>
            <a:r>
              <a:rPr lang="uk-UA" sz="2000" dirty="0" err="1"/>
              <a:t>патоген</a:t>
            </a:r>
            <a:r>
              <a:rPr lang="uk-UA" sz="2000" dirty="0"/>
              <a:t> в корінні багаторічних </a:t>
            </a:r>
            <a:r>
              <a:rPr lang="uk-UA" sz="2000" dirty="0" smtClean="0"/>
              <a:t>бур'янів.</a:t>
            </a:r>
            <a:endParaRPr lang="uk-UA" sz="2000" dirty="0"/>
          </a:p>
        </p:txBody>
      </p:sp>
      <p:pic>
        <p:nvPicPr>
          <p:cNvPr id="3074" name="Picture 2" descr="http://at-its.com/uploads/posts/2012-12-13/obyknovennaja-mozaika-ogurc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85383"/>
            <a:ext cx="4752528" cy="625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58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42"/>
            <a:ext cx="3672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Зелена крапчаста мозаїка</a:t>
            </a:r>
          </a:p>
          <a:p>
            <a:r>
              <a:rPr lang="uk-UA" sz="2400" dirty="0"/>
              <a:t>Поширена тільки в захищеному </a:t>
            </a:r>
            <a:r>
              <a:rPr lang="uk-UA" sz="2400" dirty="0" err="1"/>
              <a:t>грунті</a:t>
            </a:r>
            <a:r>
              <a:rPr lang="uk-UA" sz="2400" dirty="0"/>
              <a:t>. Зовнішні ознаки захворювання мають багато спільного із звичайною мозаїкою. Вірус зберігається в насінні. Передається контактно при догляді за рослинами.</a:t>
            </a:r>
          </a:p>
        </p:txBody>
      </p:sp>
      <p:pic>
        <p:nvPicPr>
          <p:cNvPr id="4100" name="Picture 4" descr="http://fermerplus.com/uploads/posts/2012-01/1327693101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648"/>
            <a:ext cx="3240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poradagorod.ucoz.ua/_pu/2/953246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34744"/>
            <a:ext cx="4032448" cy="310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56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err="1"/>
              <a:t>Біла</a:t>
            </a:r>
            <a:r>
              <a:rPr lang="ru-RU" sz="2400" b="1" dirty="0"/>
              <a:t> </a:t>
            </a:r>
            <a:r>
              <a:rPr lang="ru-RU" sz="2400" b="1" dirty="0" err="1"/>
              <a:t>мозаїка</a:t>
            </a:r>
            <a:endParaRPr lang="ru-RU" sz="2400" b="1" dirty="0"/>
          </a:p>
          <a:p>
            <a:r>
              <a:rPr lang="ru-RU" sz="2400" dirty="0"/>
              <a:t> </a:t>
            </a:r>
            <a:r>
              <a:rPr lang="ru-RU" sz="2400" dirty="0" err="1"/>
              <a:t>Їм</a:t>
            </a:r>
            <a:r>
              <a:rPr lang="ru-RU" sz="2400" dirty="0"/>
              <a:t> </a:t>
            </a:r>
            <a:r>
              <a:rPr lang="ru-RU" sz="2400" dirty="0" err="1"/>
              <a:t>дивуються</a:t>
            </a:r>
            <a:r>
              <a:rPr lang="ru-RU" sz="2400" dirty="0"/>
              <a:t> </a:t>
            </a:r>
            <a:r>
              <a:rPr lang="ru-RU" sz="2400" dirty="0" err="1"/>
              <a:t>рослини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в </a:t>
            </a:r>
            <a:r>
              <a:rPr lang="ru-RU" sz="2400" dirty="0" err="1"/>
              <a:t>теплицях</a:t>
            </a:r>
            <a:r>
              <a:rPr lang="ru-RU" sz="2400" dirty="0"/>
              <a:t>. На листках </a:t>
            </a:r>
            <a:r>
              <a:rPr lang="ru-RU" sz="2400" dirty="0" err="1"/>
              <a:t>з'являються</a:t>
            </a:r>
            <a:r>
              <a:rPr lang="ru-RU" sz="2400" dirty="0"/>
              <a:t> </a:t>
            </a:r>
            <a:r>
              <a:rPr lang="ru-RU" sz="2400" dirty="0" err="1"/>
              <a:t>жовті</a:t>
            </a:r>
            <a:r>
              <a:rPr lang="ru-RU" sz="2400" dirty="0"/>
              <a:t> і </a:t>
            </a:r>
            <a:r>
              <a:rPr lang="ru-RU" sz="2400" dirty="0" err="1"/>
              <a:t>білі</a:t>
            </a:r>
            <a:r>
              <a:rPr lang="ru-RU" sz="2400" dirty="0"/>
              <a:t> </a:t>
            </a:r>
            <a:r>
              <a:rPr lang="ru-RU" sz="2400" dirty="0" err="1"/>
              <a:t>плями</a:t>
            </a:r>
            <a:r>
              <a:rPr lang="ru-RU" sz="2400" dirty="0"/>
              <a:t> </a:t>
            </a:r>
            <a:r>
              <a:rPr lang="ru-RU" sz="2400" dirty="0" err="1"/>
              <a:t>зірчастої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. </a:t>
            </a:r>
            <a:r>
              <a:rPr lang="ru-RU" sz="2400" dirty="0" err="1"/>
              <a:t>Нерідко</a:t>
            </a:r>
            <a:r>
              <a:rPr lang="ru-RU" sz="2400" dirty="0"/>
              <a:t> вся </a:t>
            </a:r>
            <a:r>
              <a:rPr lang="ru-RU" sz="2400" dirty="0" err="1"/>
              <a:t>листова</a:t>
            </a:r>
            <a:r>
              <a:rPr lang="ru-RU" sz="2400" dirty="0"/>
              <a:t> пластинка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білою</a:t>
            </a:r>
            <a:r>
              <a:rPr lang="ru-RU" sz="2400" dirty="0"/>
              <a:t>, </a:t>
            </a:r>
            <a:r>
              <a:rPr lang="ru-RU" sz="2400" dirty="0" err="1"/>
              <a:t>зеленими</a:t>
            </a:r>
            <a:r>
              <a:rPr lang="ru-RU" sz="2400" dirty="0"/>
              <a:t> </a:t>
            </a:r>
            <a:r>
              <a:rPr lang="ru-RU" sz="2400" dirty="0" err="1"/>
              <a:t>залишаються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жилки.</a:t>
            </a:r>
          </a:p>
          <a:p>
            <a:r>
              <a:rPr lang="ru-RU" sz="2400" dirty="0" err="1"/>
              <a:t>Деформації</a:t>
            </a:r>
            <a:r>
              <a:rPr lang="ru-RU" sz="2400" dirty="0"/>
              <a:t> </a:t>
            </a:r>
            <a:r>
              <a:rPr lang="ru-RU" sz="2400" dirty="0" err="1"/>
              <a:t>листя</a:t>
            </a:r>
            <a:r>
              <a:rPr lang="ru-RU" sz="2400" dirty="0"/>
              <a:t> не </a:t>
            </a:r>
            <a:r>
              <a:rPr lang="ru-RU" sz="2400" dirty="0" err="1"/>
              <a:t>спостерігається</a:t>
            </a:r>
            <a:r>
              <a:rPr lang="ru-RU" sz="2400" dirty="0"/>
              <a:t>. На плодах </a:t>
            </a:r>
            <a:r>
              <a:rPr lang="ru-RU" sz="2400" dirty="0" err="1"/>
              <a:t>розвиваються</a:t>
            </a:r>
            <a:r>
              <a:rPr lang="ru-RU" sz="2400" dirty="0"/>
              <a:t> </a:t>
            </a:r>
            <a:r>
              <a:rPr lang="ru-RU" sz="2400" dirty="0" err="1"/>
              <a:t>жовті</a:t>
            </a:r>
            <a:r>
              <a:rPr lang="ru-RU" sz="2400" dirty="0"/>
              <a:t> і </a:t>
            </a:r>
            <a:r>
              <a:rPr lang="ru-RU" sz="2400" dirty="0" err="1"/>
              <a:t>білі</a:t>
            </a:r>
            <a:r>
              <a:rPr lang="ru-RU" sz="2400" dirty="0"/>
              <a:t> </a:t>
            </a:r>
            <a:r>
              <a:rPr lang="ru-RU" sz="2400" dirty="0" err="1"/>
              <a:t>смуги</a:t>
            </a:r>
            <a:r>
              <a:rPr lang="ru-RU" sz="2400" dirty="0"/>
              <a:t>. </a:t>
            </a:r>
            <a:r>
              <a:rPr lang="ru-RU" sz="2400" dirty="0" err="1"/>
              <a:t>Вірус</a:t>
            </a:r>
            <a:r>
              <a:rPr lang="ru-RU" sz="2400" dirty="0"/>
              <a:t> </a:t>
            </a:r>
            <a:r>
              <a:rPr lang="ru-RU" sz="2400" dirty="0" err="1"/>
              <a:t>передається</a:t>
            </a:r>
            <a:r>
              <a:rPr lang="ru-RU" sz="2400" dirty="0"/>
              <a:t> контактно при </a:t>
            </a:r>
            <a:r>
              <a:rPr lang="ru-RU" sz="2400" dirty="0" err="1"/>
              <a:t>догляді</a:t>
            </a:r>
            <a:r>
              <a:rPr lang="ru-RU" sz="2400" dirty="0"/>
              <a:t> за </a:t>
            </a:r>
            <a:r>
              <a:rPr lang="ru-RU" sz="2400" dirty="0" err="1"/>
              <a:t>рослинами</a:t>
            </a:r>
            <a:r>
              <a:rPr lang="ru-RU" sz="2400" dirty="0"/>
              <a:t>, але </a:t>
            </a:r>
            <a:r>
              <a:rPr lang="ru-RU" sz="2400" dirty="0" err="1"/>
              <a:t>він</a:t>
            </a:r>
            <a:r>
              <a:rPr lang="ru-RU" sz="2400" dirty="0"/>
              <a:t> не </a:t>
            </a:r>
            <a:r>
              <a:rPr lang="ru-RU" sz="2400" dirty="0" err="1"/>
              <a:t>передається</a:t>
            </a:r>
            <a:r>
              <a:rPr lang="ru-RU" sz="2400" dirty="0"/>
              <a:t> </a:t>
            </a:r>
            <a:r>
              <a:rPr lang="ru-RU" sz="2400" dirty="0" err="1"/>
              <a:t>комахами</a:t>
            </a:r>
            <a:r>
              <a:rPr lang="ru-RU" sz="2400" dirty="0"/>
              <a:t>. </a:t>
            </a:r>
            <a:r>
              <a:rPr lang="ru-RU" sz="2400" dirty="0" err="1"/>
              <a:t>Зберігається</a:t>
            </a:r>
            <a:r>
              <a:rPr lang="ru-RU" sz="2400" dirty="0"/>
              <a:t> в </a:t>
            </a:r>
            <a:r>
              <a:rPr lang="ru-RU" sz="2400" dirty="0" err="1"/>
              <a:t>насінні</a:t>
            </a:r>
            <a:r>
              <a:rPr lang="ru-RU" sz="2400" dirty="0"/>
              <a:t> і на </a:t>
            </a:r>
            <a:r>
              <a:rPr lang="ru-RU" sz="2400" dirty="0" err="1"/>
              <a:t>рослинних</a:t>
            </a:r>
            <a:r>
              <a:rPr lang="ru-RU" sz="2400" dirty="0"/>
              <a:t> </a:t>
            </a:r>
            <a:r>
              <a:rPr lang="ru-RU" sz="2400" dirty="0" err="1"/>
              <a:t>залишках</a:t>
            </a:r>
            <a:r>
              <a:rPr lang="ru-RU" sz="2400" dirty="0"/>
              <a:t>.</a:t>
            </a:r>
          </a:p>
        </p:txBody>
      </p:sp>
      <p:pic>
        <p:nvPicPr>
          <p:cNvPr id="5122" name="Picture 2" descr="http://sadisam.com/pictures/65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320480" cy="482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TC101859868[[fn=Термический]]</Template>
  <TotalTime>53</TotalTime>
  <Words>827</Words>
  <Application>Microsoft Office PowerPoint</Application>
  <PresentationFormat>Экран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Thermal</vt:lpstr>
      <vt:lpstr>Хвороби рослин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Хвороби рослин</dc:title>
  <dc:creator>Петрович</dc:creator>
  <cp:lastModifiedBy>Oleg</cp:lastModifiedBy>
  <cp:revision>10</cp:revision>
  <dcterms:created xsi:type="dcterms:W3CDTF">2013-04-09T18:19:23Z</dcterms:created>
  <dcterms:modified xsi:type="dcterms:W3CDTF">2014-06-09T10:36:12Z</dcterms:modified>
</cp:coreProperties>
</file>