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6973D-0723-4B75-9040-F3ADBF88EF16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99469-E719-4386-BABE-F5B81A0756E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6973D-0723-4B75-9040-F3ADBF88EF16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99469-E719-4386-BABE-F5B81A0756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6973D-0723-4B75-9040-F3ADBF88EF16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99469-E719-4386-BABE-F5B81A0756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6973D-0723-4B75-9040-F3ADBF88EF16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99469-E719-4386-BABE-F5B81A0756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6973D-0723-4B75-9040-F3ADBF88EF16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E099469-E719-4386-BABE-F5B81A0756E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6973D-0723-4B75-9040-F3ADBF88EF16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99469-E719-4386-BABE-F5B81A0756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6973D-0723-4B75-9040-F3ADBF88EF16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99469-E719-4386-BABE-F5B81A0756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6973D-0723-4B75-9040-F3ADBF88EF16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99469-E719-4386-BABE-F5B81A0756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6973D-0723-4B75-9040-F3ADBF88EF16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99469-E719-4386-BABE-F5B81A0756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6973D-0723-4B75-9040-F3ADBF88EF16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99469-E719-4386-BABE-F5B81A0756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6973D-0723-4B75-9040-F3ADBF88EF16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99469-E719-4386-BABE-F5B81A0756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A46973D-0723-4B75-9040-F3ADBF88EF16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E099469-E719-4386-BABE-F5B81A0756E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eaplanet.ru/roslini.html" TargetMode="External"/><Relationship Id="rId7" Type="http://schemas.openxmlformats.org/officeDocument/2006/relationships/image" Target="../media/image6.jpeg"/><Relationship Id="rId2" Type="http://schemas.openxmlformats.org/officeDocument/2006/relationships/hyperlink" Target="http://beaplanet.ru/prokaryoti/baktery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16632"/>
            <a:ext cx="8229600" cy="1828800"/>
          </a:xfrm>
        </p:spPr>
        <p:txBody>
          <a:bodyPr/>
          <a:lstStyle/>
          <a:p>
            <a:r>
              <a:rPr lang="uk-UA" dirty="0" smtClean="0">
                <a:solidFill>
                  <a:srgbClr val="002060"/>
                </a:solidFill>
              </a:rPr>
              <a:t>Роль бактерій в житті людини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6866" name="Picture 2" descr="http://elementy.ru/images/news/t4_bacteriophages_targeting_e.coli_bacteria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32856"/>
            <a:ext cx="8352928" cy="4515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924944"/>
            <a:ext cx="9144000" cy="1584176"/>
          </a:xfrm>
          <a:solidFill>
            <a:schemeClr val="accent5">
              <a:lumMod val="75000"/>
            </a:schemeClr>
          </a:solidFill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5100" dirty="0" err="1" smtClean="0">
                <a:hlinkClick r:id="rId2" tooltip="Бактерії"/>
              </a:rPr>
              <a:t>Бактерії</a:t>
            </a:r>
            <a:r>
              <a:rPr lang="ru-RU" sz="5100" dirty="0" smtClean="0"/>
              <a:t> - </a:t>
            </a:r>
            <a:r>
              <a:rPr lang="ru-RU" sz="5100" dirty="0" err="1" smtClean="0"/>
              <a:t>це</a:t>
            </a:r>
            <a:r>
              <a:rPr lang="ru-RU" sz="5100" dirty="0" smtClean="0"/>
              <a:t> </a:t>
            </a:r>
            <a:r>
              <a:rPr lang="ru-RU" sz="5100" dirty="0" err="1" smtClean="0"/>
              <a:t>примітивні</a:t>
            </a:r>
            <a:r>
              <a:rPr lang="ru-RU" sz="5100" dirty="0" smtClean="0"/>
              <a:t> </a:t>
            </a:r>
            <a:r>
              <a:rPr lang="ru-RU" sz="5100" dirty="0" err="1" smtClean="0"/>
              <a:t>одноклітинні</a:t>
            </a:r>
            <a:r>
              <a:rPr lang="ru-RU" sz="5100" dirty="0" smtClean="0"/>
              <a:t> </a:t>
            </a:r>
            <a:r>
              <a:rPr lang="ru-RU" sz="5100" dirty="0" err="1" smtClean="0"/>
              <a:t>живі</a:t>
            </a:r>
            <a:r>
              <a:rPr lang="ru-RU" sz="5100" dirty="0" smtClean="0"/>
              <a:t> </a:t>
            </a:r>
            <a:r>
              <a:rPr lang="ru-RU" sz="5100" dirty="0" err="1" smtClean="0"/>
              <a:t>організми</a:t>
            </a:r>
            <a:r>
              <a:rPr lang="ru-RU" sz="5100" dirty="0" smtClean="0"/>
              <a:t>. Вони </a:t>
            </a:r>
            <a:r>
              <a:rPr lang="ru-RU" sz="5100" dirty="0" err="1" smtClean="0"/>
              <a:t>поширені</a:t>
            </a:r>
            <a:r>
              <a:rPr lang="ru-RU" sz="5100" dirty="0" smtClean="0"/>
              <a:t> </a:t>
            </a:r>
            <a:r>
              <a:rPr lang="ru-RU" sz="5100" dirty="0" err="1" smtClean="0"/>
              <a:t>повсюдно</a:t>
            </a:r>
            <a:r>
              <a:rPr lang="ru-RU" sz="5100" dirty="0" smtClean="0"/>
              <a:t>: на </a:t>
            </a:r>
            <a:r>
              <a:rPr lang="ru-RU" sz="5100" dirty="0" err="1" smtClean="0"/>
              <a:t>поверхні</a:t>
            </a:r>
            <a:r>
              <a:rPr lang="ru-RU" sz="5100" dirty="0" smtClean="0"/>
              <a:t> </a:t>
            </a:r>
            <a:r>
              <a:rPr lang="ru-RU" sz="5100" dirty="0" err="1" smtClean="0"/>
              <a:t>або</a:t>
            </a:r>
            <a:r>
              <a:rPr lang="ru-RU" sz="5100" dirty="0" smtClean="0"/>
              <a:t> </a:t>
            </a:r>
            <a:r>
              <a:rPr lang="ru-RU" sz="5100" dirty="0" err="1" smtClean="0"/>
              <a:t>усередині</a:t>
            </a:r>
            <a:r>
              <a:rPr lang="ru-RU" sz="5100" dirty="0" smtClean="0"/>
              <a:t> </a:t>
            </a:r>
            <a:r>
              <a:rPr lang="ru-RU" sz="5100" dirty="0" err="1" smtClean="0"/>
              <a:t>інших</a:t>
            </a:r>
            <a:r>
              <a:rPr lang="ru-RU" sz="5100" dirty="0" smtClean="0"/>
              <a:t> </a:t>
            </a:r>
            <a:r>
              <a:rPr lang="ru-RU" sz="5100" dirty="0" err="1" smtClean="0"/>
              <a:t>організмів</a:t>
            </a:r>
            <a:r>
              <a:rPr lang="ru-RU" sz="5100" dirty="0" smtClean="0"/>
              <a:t> (</a:t>
            </a:r>
            <a:r>
              <a:rPr lang="ru-RU" sz="5100" dirty="0" err="1" smtClean="0"/>
              <a:t>тварин</a:t>
            </a:r>
            <a:r>
              <a:rPr lang="ru-RU" sz="5100" dirty="0" smtClean="0"/>
              <a:t>, </a:t>
            </a:r>
            <a:r>
              <a:rPr lang="ru-RU" sz="5100" u="sng" dirty="0" err="1" smtClean="0">
                <a:hlinkClick r:id="rId3" tooltip="Рослини"/>
              </a:rPr>
              <a:t>рослин</a:t>
            </a:r>
            <a:r>
              <a:rPr lang="ru-RU" sz="5100" dirty="0" smtClean="0"/>
              <a:t>, </a:t>
            </a:r>
            <a:r>
              <a:rPr lang="ru-RU" sz="5100" dirty="0" err="1" smtClean="0"/>
              <a:t>людини</a:t>
            </a:r>
            <a:r>
              <a:rPr lang="ru-RU" sz="5100" dirty="0" smtClean="0"/>
              <a:t>), у </a:t>
            </a:r>
            <a:r>
              <a:rPr lang="ru-RU" sz="5100" dirty="0" err="1" smtClean="0"/>
              <a:t>великій</a:t>
            </a:r>
            <a:r>
              <a:rPr lang="ru-RU" sz="5100" dirty="0" smtClean="0"/>
              <a:t> </a:t>
            </a:r>
            <a:r>
              <a:rPr lang="ru-RU" sz="5100" dirty="0" err="1" smtClean="0"/>
              <a:t>кількості</a:t>
            </a:r>
            <a:r>
              <a:rPr lang="ru-RU" sz="5100" dirty="0" smtClean="0"/>
              <a:t> </a:t>
            </a:r>
            <a:r>
              <a:rPr lang="ru-RU" sz="5100" dirty="0" err="1" smtClean="0"/>
              <a:t>зустрічаються</a:t>
            </a:r>
            <a:r>
              <a:rPr lang="ru-RU" sz="5100" dirty="0" smtClean="0"/>
              <a:t> в </a:t>
            </a:r>
            <a:r>
              <a:rPr lang="ru-RU" sz="5100" dirty="0" err="1" smtClean="0"/>
              <a:t>грунті</a:t>
            </a:r>
            <a:r>
              <a:rPr lang="ru-RU" sz="5100" dirty="0" smtClean="0"/>
              <a:t>, </a:t>
            </a:r>
            <a:r>
              <a:rPr lang="ru-RU" sz="5100" dirty="0" err="1" smtClean="0"/>
              <a:t>водоймах</a:t>
            </a:r>
            <a:r>
              <a:rPr lang="ru-RU" sz="5100" dirty="0" smtClean="0"/>
              <a:t>.</a:t>
            </a:r>
            <a:endParaRPr lang="ru-RU" sz="5100" dirty="0" smtClean="0"/>
          </a:p>
          <a:p>
            <a:pPr>
              <a:buNone/>
            </a:pPr>
            <a:r>
              <a:rPr lang="uk-UA" dirty="0" smtClean="0"/>
              <a:t>  </a:t>
            </a:r>
            <a:endParaRPr lang="ru-RU" dirty="0"/>
          </a:p>
        </p:txBody>
      </p:sp>
      <p:pic>
        <p:nvPicPr>
          <p:cNvPr id="13314" name="Picture 2" descr="http://upload.wikimedia.org/wikipedia/uk/1/1b/%D0%A1%D1%82%D0%B0%D0%B2%D0%BE%D0%B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427984" cy="2924944"/>
          </a:xfrm>
          <a:prstGeom prst="rect">
            <a:avLst/>
          </a:prstGeom>
          <a:noFill/>
        </p:spPr>
      </p:pic>
      <p:pic>
        <p:nvPicPr>
          <p:cNvPr id="13316" name="Picture 4" descr="http://vidido.ua/images/uploads/pogliad/HandsSoilPlant-12-17-20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0"/>
            <a:ext cx="4716016" cy="2924944"/>
          </a:xfrm>
          <a:prstGeom prst="rect">
            <a:avLst/>
          </a:prstGeom>
          <a:noFill/>
        </p:spPr>
      </p:pic>
      <p:pic>
        <p:nvPicPr>
          <p:cNvPr id="13318" name="Picture 6" descr="http://os1.i.ua/3/1/5056075_f6d9653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149080"/>
            <a:ext cx="4572000" cy="2708920"/>
          </a:xfrm>
          <a:prstGeom prst="rect">
            <a:avLst/>
          </a:prstGeom>
          <a:noFill/>
        </p:spPr>
      </p:pic>
      <p:pic>
        <p:nvPicPr>
          <p:cNvPr id="13320" name="Picture 8" descr="http://infosmi.net/images/stories/articles/2013/Zdorovie/05-2013/07/kav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4149080"/>
            <a:ext cx="4572000" cy="2708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3600" b="0" cap="all" dirty="0" smtClean="0">
                <a:solidFill>
                  <a:srgbClr val="002060"/>
                </a:solidFill>
              </a:rPr>
              <a:t>БАКТЕРІЇ В ЖИТТІ ЛЮДИНИ:  ПРОМИСЛОВІСТЬ</a:t>
            </a:r>
            <a:r>
              <a:rPr lang="ru-RU" b="0" cap="all" dirty="0" smtClean="0"/>
              <a:t/>
            </a:r>
            <a:br>
              <a:rPr lang="ru-RU" b="0" cap="all" dirty="0" smtClean="0"/>
            </a:br>
            <a:r>
              <a:rPr lang="ru-RU" b="0" cap="all" dirty="0" smtClean="0"/>
              <a:t/>
            </a:r>
            <a:br>
              <a:rPr lang="ru-RU" b="0" cap="all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985792"/>
            <a:ext cx="9144000" cy="1872208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Враховуючи</a:t>
            </a:r>
            <a:r>
              <a:rPr lang="ru-RU" dirty="0" smtClean="0"/>
              <a:t> </a:t>
            </a:r>
            <a:r>
              <a:rPr lang="ru-RU" dirty="0" err="1" smtClean="0"/>
              <a:t>різноманітність</a:t>
            </a:r>
            <a:r>
              <a:rPr lang="ru-RU" dirty="0" smtClean="0"/>
              <a:t> </a:t>
            </a:r>
            <a:r>
              <a:rPr lang="ru-RU" dirty="0" err="1" smtClean="0"/>
              <a:t>каталізованих</a:t>
            </a:r>
            <a:r>
              <a:rPr lang="ru-RU" dirty="0" smtClean="0"/>
              <a:t> </a:t>
            </a:r>
            <a:r>
              <a:rPr lang="ru-RU" dirty="0" err="1" smtClean="0"/>
              <a:t>бактеріями</a:t>
            </a:r>
            <a:r>
              <a:rPr lang="ru-RU" dirty="0" smtClean="0"/>
              <a:t> </a:t>
            </a:r>
            <a:r>
              <a:rPr lang="ru-RU" dirty="0" err="1" smtClean="0"/>
              <a:t>хімічних</a:t>
            </a:r>
            <a:r>
              <a:rPr lang="ru-RU" dirty="0" smtClean="0"/>
              <a:t> </a:t>
            </a:r>
            <a:r>
              <a:rPr lang="ru-RU" dirty="0" err="1" smtClean="0"/>
              <a:t>реакцій</a:t>
            </a:r>
            <a:r>
              <a:rPr lang="ru-RU" dirty="0" smtClean="0"/>
              <a:t>, не дивно, </a:t>
            </a:r>
            <a:r>
              <a:rPr lang="ru-RU" dirty="0" err="1" smtClean="0"/>
              <a:t>що</a:t>
            </a:r>
            <a:r>
              <a:rPr lang="ru-RU" dirty="0" smtClean="0"/>
              <a:t> вони широко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у </a:t>
            </a:r>
            <a:r>
              <a:rPr lang="ru-RU" dirty="0" err="1" smtClean="0"/>
              <a:t>виробництві</a:t>
            </a:r>
            <a:r>
              <a:rPr lang="ru-RU" dirty="0" smtClean="0"/>
              <a:t>, в </a:t>
            </a:r>
            <a:r>
              <a:rPr lang="ru-RU" dirty="0" err="1" smtClean="0"/>
              <a:t>ряді</a:t>
            </a:r>
            <a:r>
              <a:rPr lang="ru-RU" dirty="0" smtClean="0"/>
              <a:t> </a:t>
            </a:r>
            <a:r>
              <a:rPr lang="ru-RU" dirty="0" err="1" smtClean="0"/>
              <a:t>випадків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глибокої</a:t>
            </a:r>
            <a:r>
              <a:rPr lang="ru-RU" dirty="0" smtClean="0"/>
              <a:t> </a:t>
            </a:r>
            <a:r>
              <a:rPr lang="ru-RU" dirty="0" err="1" smtClean="0"/>
              <a:t>давнини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39938" name="Picture 2" descr="http://upload.wikimedia.org/wikipedia/commons/thumb/d/d9/S_cerevisiae_under_DIC_microscopy.jpg/250px-S_cerevisiae_under_DIC_micros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3851920" cy="3789040"/>
          </a:xfrm>
          <a:prstGeom prst="rect">
            <a:avLst/>
          </a:prstGeom>
          <a:noFill/>
        </p:spPr>
      </p:pic>
      <p:pic>
        <p:nvPicPr>
          <p:cNvPr id="39942" name="Picture 6" descr="http://winery.com.ua/wp-content/uploads/2013/03/wine_bottles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212976"/>
            <a:ext cx="5292080" cy="1800200"/>
          </a:xfrm>
          <a:prstGeom prst="rect">
            <a:avLst/>
          </a:prstGeom>
          <a:noFill/>
        </p:spPr>
      </p:pic>
      <p:pic>
        <p:nvPicPr>
          <p:cNvPr id="39944" name="Picture 8" descr="http://allesfinden.info/wp-content/uploads/2013/03/%D0%9F%D0%B8%D0%B2%D0%B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196752"/>
            <a:ext cx="5292080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002060"/>
                </a:solidFill>
              </a:rPr>
              <a:t>Харчова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промисловість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212976"/>
            <a:ext cx="9144000" cy="1224136"/>
          </a:xfrm>
          <a:solidFill>
            <a:schemeClr val="accent5">
              <a:lumMod val="75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В </a:t>
            </a:r>
            <a:r>
              <a:rPr lang="ru-RU" dirty="0" err="1" smtClean="0"/>
              <a:t>даний</a:t>
            </a:r>
            <a:r>
              <a:rPr lang="ru-RU" dirty="0" smtClean="0"/>
              <a:t> час </a:t>
            </a:r>
            <a:r>
              <a:rPr lang="ru-RU" dirty="0" err="1" smtClean="0"/>
              <a:t>бактерії</a:t>
            </a:r>
            <a:r>
              <a:rPr lang="ru-RU" dirty="0" smtClean="0"/>
              <a:t> </a:t>
            </a:r>
            <a:r>
              <a:rPr lang="ru-RU" dirty="0" err="1" smtClean="0"/>
              <a:t>застосовуються</a:t>
            </a:r>
            <a:r>
              <a:rPr lang="ru-RU" dirty="0" smtClean="0"/>
              <a:t> </a:t>
            </a:r>
            <a:r>
              <a:rPr lang="ru-RU" dirty="0" err="1" smtClean="0"/>
              <a:t>цією</a:t>
            </a:r>
            <a:r>
              <a:rPr lang="ru-RU" dirty="0" smtClean="0"/>
              <a:t> </a:t>
            </a:r>
            <a:r>
              <a:rPr lang="ru-RU" dirty="0" err="1" smtClean="0"/>
              <a:t>галуззю</a:t>
            </a:r>
            <a:r>
              <a:rPr lang="ru-RU" dirty="0" smtClean="0"/>
              <a:t> в основному для </a:t>
            </a:r>
            <a:r>
              <a:rPr lang="ru-RU" dirty="0" err="1" smtClean="0"/>
              <a:t>виробництва</a:t>
            </a:r>
            <a:r>
              <a:rPr lang="ru-RU" dirty="0" smtClean="0"/>
              <a:t> </a:t>
            </a:r>
            <a:r>
              <a:rPr lang="ru-RU" dirty="0" err="1" smtClean="0"/>
              <a:t>сирів</a:t>
            </a:r>
            <a:r>
              <a:rPr lang="ru-RU" dirty="0" smtClean="0"/>
              <a:t>,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кисломолочних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оцту.</a:t>
            </a:r>
            <a:endParaRPr lang="ru-RU" dirty="0"/>
          </a:p>
        </p:txBody>
      </p:sp>
      <p:pic>
        <p:nvPicPr>
          <p:cNvPr id="40962" name="Picture 2" descr="http://www.bel-ukraine.com/img/cust/syrnaya_gora_5330_1900_2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4499992" cy="2657476"/>
          </a:xfrm>
          <a:prstGeom prst="rect">
            <a:avLst/>
          </a:prstGeom>
          <a:noFill/>
        </p:spPr>
      </p:pic>
      <p:pic>
        <p:nvPicPr>
          <p:cNvPr id="40964" name="Picture 4" descr="http://anthropos.org.ua/wp-content/uploads/2012/11/5b6d6af2d4b2dcdb0c99cee831e74cf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548680"/>
            <a:ext cx="4644008" cy="2664296"/>
          </a:xfrm>
          <a:prstGeom prst="rect">
            <a:avLst/>
          </a:prstGeom>
          <a:noFill/>
        </p:spPr>
      </p:pic>
      <p:pic>
        <p:nvPicPr>
          <p:cNvPr id="40966" name="Picture 6" descr="http://nebolet.com/medimg/content/polza-kefira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93096"/>
            <a:ext cx="4644008" cy="2564904"/>
          </a:xfrm>
          <a:prstGeom prst="rect">
            <a:avLst/>
          </a:prstGeom>
          <a:noFill/>
        </p:spPr>
      </p:pic>
      <p:pic>
        <p:nvPicPr>
          <p:cNvPr id="40968" name="Picture 8" descr="http://alnews.com.ua/content/articles/23371%20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293096"/>
            <a:ext cx="4499992" cy="2564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002060"/>
                </a:solidFill>
              </a:rPr>
              <a:t>Вилуговування</a:t>
            </a:r>
            <a:r>
              <a:rPr lang="ru-RU" dirty="0" smtClean="0">
                <a:solidFill>
                  <a:srgbClr val="002060"/>
                </a:solidFill>
              </a:rPr>
              <a:t> руд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941168"/>
            <a:ext cx="9144000" cy="1916832"/>
          </a:xfrm>
          <a:solidFill>
            <a:schemeClr val="accent5">
              <a:lumMod val="75000"/>
            </a:schemeClr>
          </a:solidFill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Бактерії</a:t>
            </a:r>
            <a:r>
              <a:rPr lang="ru-RU" dirty="0" smtClean="0"/>
              <a:t> </a:t>
            </a:r>
            <a:r>
              <a:rPr lang="ru-RU" dirty="0" err="1" smtClean="0"/>
              <a:t>застосовуються</a:t>
            </a:r>
            <a:r>
              <a:rPr lang="ru-RU" dirty="0" smtClean="0"/>
              <a:t> для </a:t>
            </a:r>
            <a:r>
              <a:rPr lang="ru-RU" dirty="0" err="1" smtClean="0"/>
              <a:t>вилуговування</a:t>
            </a:r>
            <a:r>
              <a:rPr lang="ru-RU" dirty="0" smtClean="0"/>
              <a:t> </a:t>
            </a:r>
            <a:r>
              <a:rPr lang="ru-RU" dirty="0" err="1" smtClean="0"/>
              <a:t>бідних</a:t>
            </a:r>
            <a:r>
              <a:rPr lang="ru-RU" dirty="0" smtClean="0"/>
              <a:t> руд,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переведення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них у </a:t>
            </a:r>
            <a:r>
              <a:rPr lang="ru-RU" dirty="0" err="1" smtClean="0"/>
              <a:t>розчин</a:t>
            </a:r>
            <a:r>
              <a:rPr lang="ru-RU" dirty="0" smtClean="0"/>
              <a:t> солей </a:t>
            </a:r>
            <a:r>
              <a:rPr lang="ru-RU" dirty="0" err="1" smtClean="0"/>
              <a:t>цінних</a:t>
            </a:r>
            <a:r>
              <a:rPr lang="ru-RU" dirty="0" smtClean="0"/>
              <a:t> </a:t>
            </a:r>
            <a:r>
              <a:rPr lang="ru-RU" dirty="0" err="1" smtClean="0"/>
              <a:t>металів</a:t>
            </a:r>
            <a:r>
              <a:rPr lang="ru-RU" dirty="0" smtClean="0"/>
              <a:t>, в першу </a:t>
            </a:r>
            <a:r>
              <a:rPr lang="ru-RU" dirty="0" err="1" smtClean="0"/>
              <a:t>чергу</a:t>
            </a:r>
            <a:r>
              <a:rPr lang="ru-RU" dirty="0" smtClean="0"/>
              <a:t> </a:t>
            </a:r>
            <a:r>
              <a:rPr lang="ru-RU" dirty="0" err="1" smtClean="0"/>
              <a:t>міді</a:t>
            </a:r>
            <a:r>
              <a:rPr lang="ru-RU" dirty="0" smtClean="0"/>
              <a:t> (</a:t>
            </a:r>
            <a:r>
              <a:rPr lang="ru-RU" dirty="0" err="1" smtClean="0"/>
              <a:t>Cu</a:t>
            </a:r>
            <a:r>
              <a:rPr lang="ru-RU" dirty="0" smtClean="0"/>
              <a:t>) та урану (U). Приклад - </a:t>
            </a:r>
            <a:r>
              <a:rPr lang="ru-RU" dirty="0" err="1" smtClean="0"/>
              <a:t>переробка</a:t>
            </a:r>
            <a:r>
              <a:rPr lang="ru-RU" dirty="0" smtClean="0"/>
              <a:t> </a:t>
            </a:r>
            <a:r>
              <a:rPr lang="ru-RU" dirty="0" err="1" smtClean="0"/>
              <a:t>халькопіриту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мідного</a:t>
            </a:r>
            <a:r>
              <a:rPr lang="ru-RU" dirty="0" smtClean="0"/>
              <a:t> колчедану (CuFeS</a:t>
            </a:r>
            <a:r>
              <a:rPr lang="ru-RU" baseline="-25000" dirty="0" smtClean="0"/>
              <a:t>2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41986" name="Picture 2" descr="http://vostgok.com.ua/sites/default/files/color/clgmi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002060"/>
                </a:solidFill>
              </a:rPr>
              <a:t>Переробка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відходів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2936"/>
            <a:ext cx="9144000" cy="1224136"/>
          </a:xfrm>
          <a:solidFill>
            <a:schemeClr val="accent5">
              <a:lumMod val="75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Бактерії</a:t>
            </a:r>
            <a:r>
              <a:rPr lang="ru-RU" dirty="0" smtClean="0"/>
              <a:t> </a:t>
            </a:r>
            <a:r>
              <a:rPr lang="ru-RU" dirty="0" err="1" smtClean="0"/>
              <a:t>служать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для </a:t>
            </a:r>
            <a:r>
              <a:rPr lang="ru-RU" dirty="0" err="1" smtClean="0"/>
              <a:t>перетворення</a:t>
            </a:r>
            <a:r>
              <a:rPr lang="ru-RU" dirty="0" smtClean="0"/>
              <a:t> </a:t>
            </a:r>
            <a:r>
              <a:rPr lang="ru-RU" dirty="0" err="1" smtClean="0"/>
              <a:t>відходів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 </a:t>
            </a:r>
            <a:r>
              <a:rPr lang="ru-RU" dirty="0" err="1" smtClean="0"/>
              <a:t>стічних</a:t>
            </a:r>
            <a:r>
              <a:rPr lang="ru-RU" dirty="0" smtClean="0"/>
              <a:t> вод, в </a:t>
            </a:r>
            <a:r>
              <a:rPr lang="ru-RU" dirty="0" err="1" smtClean="0"/>
              <a:t>менш</a:t>
            </a:r>
            <a:r>
              <a:rPr lang="ru-RU" dirty="0" smtClean="0"/>
              <a:t> </a:t>
            </a:r>
            <a:r>
              <a:rPr lang="ru-RU" dirty="0" err="1" smtClean="0"/>
              <a:t>небезпечні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корисні</a:t>
            </a:r>
            <a:r>
              <a:rPr lang="ru-RU" dirty="0" smtClean="0"/>
              <a:t> </a:t>
            </a:r>
            <a:r>
              <a:rPr lang="ru-RU" dirty="0" err="1" smtClean="0"/>
              <a:t>продукти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3010" name="Picture 2" descr="http://water.oniko.ua/upload/iblock/eda/st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5064"/>
            <a:ext cx="4427984" cy="2852936"/>
          </a:xfrm>
          <a:prstGeom prst="rect">
            <a:avLst/>
          </a:prstGeom>
          <a:noFill/>
        </p:spPr>
      </p:pic>
      <p:pic>
        <p:nvPicPr>
          <p:cNvPr id="43012" name="Picture 4" descr="http://siver.com.ua/_nw/112/063774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005064"/>
            <a:ext cx="4716016" cy="2852936"/>
          </a:xfrm>
          <a:prstGeom prst="rect">
            <a:avLst/>
          </a:prstGeom>
          <a:noFill/>
        </p:spPr>
      </p:pic>
      <p:pic>
        <p:nvPicPr>
          <p:cNvPr id="43014" name="Picture 6" descr="https://encrypted-tbn1.gstatic.com/images?q=tbn:ANd9GcRZ97cKY_aYZAlIU52pRIJzmI88x4QYd1au4DG887sZzztW-UP8O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8680"/>
            <a:ext cx="4427984" cy="2351907"/>
          </a:xfrm>
          <a:prstGeom prst="rect">
            <a:avLst/>
          </a:prstGeom>
          <a:noFill/>
        </p:spPr>
      </p:pic>
      <p:pic>
        <p:nvPicPr>
          <p:cNvPr id="43016" name="Picture 8" descr="http://www.chystavoda.org.ua/wp-content/uploads/2012/03/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548680"/>
            <a:ext cx="4860032" cy="23648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cap="all" dirty="0" smtClean="0">
                <a:solidFill>
                  <a:srgbClr val="002060"/>
                </a:solidFill>
              </a:rPr>
              <a:t>ІНШІ ШЛЯХИ ВИКОРИСТАННЯ</a:t>
            </a:r>
            <a:r>
              <a:rPr lang="ru-RU" b="0" cap="all" dirty="0" smtClean="0"/>
              <a:t/>
            </a:r>
            <a:br>
              <a:rPr lang="ru-RU" b="0" cap="all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2476872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До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важливих</a:t>
            </a:r>
            <a:r>
              <a:rPr lang="ru-RU" dirty="0" smtClean="0"/>
              <a:t> областей </a:t>
            </a:r>
            <a:r>
              <a:rPr lang="ru-RU" dirty="0" err="1" smtClean="0"/>
              <a:t>промислового</a:t>
            </a:r>
            <a:r>
              <a:rPr lang="ru-RU" dirty="0" smtClean="0"/>
              <a:t> </a:t>
            </a:r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 smtClean="0"/>
              <a:t>бактерій</a:t>
            </a:r>
            <a:r>
              <a:rPr lang="ru-RU" dirty="0" smtClean="0"/>
              <a:t> </a:t>
            </a:r>
            <a:r>
              <a:rPr lang="ru-RU" dirty="0" err="1" smtClean="0"/>
              <a:t>відноситься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, мочка </a:t>
            </a:r>
            <a:r>
              <a:rPr lang="ru-RU" dirty="0" err="1" smtClean="0"/>
              <a:t>льону</a:t>
            </a:r>
            <a:r>
              <a:rPr lang="ru-RU" dirty="0" smtClean="0"/>
              <a:t>,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відділення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прядильних</a:t>
            </a:r>
            <a:r>
              <a:rPr lang="ru-RU" dirty="0" smtClean="0"/>
              <a:t> волокон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частин</a:t>
            </a:r>
            <a:r>
              <a:rPr lang="ru-RU" dirty="0" smtClean="0"/>
              <a:t> </a:t>
            </a:r>
            <a:r>
              <a:rPr lang="ru-RU" dirty="0" err="1" smtClean="0"/>
              <a:t>рослини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виробництво</a:t>
            </a:r>
            <a:r>
              <a:rPr lang="ru-RU" dirty="0" smtClean="0"/>
              <a:t> </a:t>
            </a:r>
            <a:r>
              <a:rPr lang="ru-RU" dirty="0" err="1" smtClean="0"/>
              <a:t>антибіотиків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 </a:t>
            </a:r>
            <a:r>
              <a:rPr lang="ru-RU" dirty="0" err="1" smtClean="0"/>
              <a:t>стрептоміцину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44034" name="Picture 2" descr="http://www.agrosector.com.ua/images/photobank/28/16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84984"/>
            <a:ext cx="4355976" cy="3573016"/>
          </a:xfrm>
          <a:prstGeom prst="rect">
            <a:avLst/>
          </a:prstGeom>
          <a:noFill/>
        </p:spPr>
      </p:pic>
      <p:pic>
        <p:nvPicPr>
          <p:cNvPr id="44036" name="Picture 4" descr="http://vidomosti-ua.com/photo/original-13188575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284984"/>
            <a:ext cx="4788024" cy="3573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70</TotalTime>
  <Words>159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Роль бактерій в житті людини</vt:lpstr>
      <vt:lpstr>Слайд 2</vt:lpstr>
      <vt:lpstr>БАКТЕРІЇ В ЖИТТІ ЛЮДИНИ:  ПРОМИСЛОВІСТЬ  </vt:lpstr>
      <vt:lpstr>Харчова промисловість </vt:lpstr>
      <vt:lpstr>Вилуговування руд </vt:lpstr>
      <vt:lpstr>Переробка відходів </vt:lpstr>
      <vt:lpstr>ІНШІ ШЛЯХИ ВИКОРИСТАННЯ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бактерій в житті людини</dc:title>
  <dc:creator>DD</dc:creator>
  <cp:lastModifiedBy>DD</cp:lastModifiedBy>
  <cp:revision>8</cp:revision>
  <dcterms:created xsi:type="dcterms:W3CDTF">2014-03-18T17:23:06Z</dcterms:created>
  <dcterms:modified xsi:type="dcterms:W3CDTF">2014-03-18T18:34:03Z</dcterms:modified>
</cp:coreProperties>
</file>