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96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955B-61DB-4849-9B12-37338535061F}" type="datetimeFigureOut">
              <a:rPr lang="ru-RU" smtClean="0"/>
              <a:t>17.03.2014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3B8D6B-AF7C-44EB-BB4F-6305267FF42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955B-61DB-4849-9B12-37338535061F}" type="datetimeFigureOut">
              <a:rPr lang="ru-RU" smtClean="0"/>
              <a:t>17.03.2014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8D6B-AF7C-44EB-BB4F-6305267FF42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955B-61DB-4849-9B12-37338535061F}" type="datetimeFigureOut">
              <a:rPr lang="ru-RU" smtClean="0"/>
              <a:t>17.03.2014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8D6B-AF7C-44EB-BB4F-6305267FF42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6BD955B-61DB-4849-9B12-37338535061F}" type="datetimeFigureOut">
              <a:rPr lang="ru-RU" smtClean="0"/>
              <a:t>17.03.2014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F3B8D6B-AF7C-44EB-BB4F-6305267FF42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955B-61DB-4849-9B12-37338535061F}" type="datetimeFigureOut">
              <a:rPr lang="ru-RU" smtClean="0"/>
              <a:t>17.03.2014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8D6B-AF7C-44EB-BB4F-6305267FF42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955B-61DB-4849-9B12-37338535061F}" type="datetimeFigureOut">
              <a:rPr lang="ru-RU" smtClean="0"/>
              <a:t>17.03.2014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8D6B-AF7C-44EB-BB4F-6305267FF42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8D6B-AF7C-44EB-BB4F-6305267FF42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955B-61DB-4849-9B12-37338535061F}" type="datetimeFigureOut">
              <a:rPr lang="ru-RU" smtClean="0"/>
              <a:t>17.03.2014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955B-61DB-4849-9B12-37338535061F}" type="datetimeFigureOut">
              <a:rPr lang="ru-RU" smtClean="0"/>
              <a:t>17.03.2014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8D6B-AF7C-44EB-BB4F-6305267FF42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955B-61DB-4849-9B12-37338535061F}" type="datetimeFigureOut">
              <a:rPr lang="ru-RU" smtClean="0"/>
              <a:t>17.03.2014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8D6B-AF7C-44EB-BB4F-6305267FF42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6BD955B-61DB-4849-9B12-37338535061F}" type="datetimeFigureOut">
              <a:rPr lang="ru-RU" smtClean="0"/>
              <a:t>17.03.2014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3B8D6B-AF7C-44EB-BB4F-6305267FF42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955B-61DB-4849-9B12-37338535061F}" type="datetimeFigureOut">
              <a:rPr lang="ru-RU" smtClean="0"/>
              <a:t>17.03.2014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3B8D6B-AF7C-44EB-BB4F-6305267FF42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6BD955B-61DB-4849-9B12-37338535061F}" type="datetimeFigureOut">
              <a:rPr lang="ru-RU" smtClean="0"/>
              <a:t>17.03.2014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F3B8D6B-AF7C-44EB-BB4F-6305267FF42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3438" y="4857760"/>
            <a:ext cx="4500562" cy="2000240"/>
          </a:xfrm>
        </p:spPr>
        <p:txBody>
          <a:bodyPr/>
          <a:lstStyle/>
          <a:p>
            <a:r>
              <a:rPr lang="uk-UA" sz="1800" b="1" i="1" dirty="0" smtClean="0">
                <a:solidFill>
                  <a:schemeClr val="tx1"/>
                </a:solidFill>
              </a:rPr>
              <a:t>Підготувала </a:t>
            </a:r>
          </a:p>
          <a:p>
            <a:r>
              <a:rPr lang="uk-UA" sz="1800" b="1" i="1" dirty="0" smtClean="0">
                <a:solidFill>
                  <a:schemeClr val="tx1"/>
                </a:solidFill>
              </a:rPr>
              <a:t>учениця 7 – А класу </a:t>
            </a:r>
          </a:p>
          <a:p>
            <a:r>
              <a:rPr lang="uk-UA" sz="1800" b="1" i="1" dirty="0" smtClean="0">
                <a:solidFill>
                  <a:schemeClr val="tx1"/>
                </a:solidFill>
              </a:rPr>
              <a:t>Павленко Світлана</a:t>
            </a:r>
            <a:endParaRPr lang="ru-RU" sz="1800" b="1" i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0"/>
            <a:ext cx="8305800" cy="1981200"/>
          </a:xfrm>
        </p:spPr>
        <p:txBody>
          <a:bodyPr/>
          <a:lstStyle/>
          <a:p>
            <a:r>
              <a:rPr lang="uk-UA" sz="1600" b="1" i="1" dirty="0" smtClean="0"/>
              <a:t>Скадовська загальноосвітня школа </a:t>
            </a:r>
            <a:r>
              <a:rPr sz="1600" b="1" i="1" smtClean="0"/>
              <a:t>I-III </a:t>
            </a:r>
            <a:r>
              <a:rPr sz="1600" b="1" i="1" smtClean="0"/>
              <a:t> </a:t>
            </a:r>
            <a:r>
              <a:rPr lang="uk-UA" sz="1600" b="1" i="1" dirty="0" smtClean="0"/>
              <a:t>ступенів № 3</a:t>
            </a:r>
            <a:r>
              <a:rPr sz="1600" b="1" i="1" smtClean="0"/>
              <a:t/>
            </a:r>
            <a:br>
              <a:rPr sz="1600" b="1" i="1" smtClean="0"/>
            </a:br>
            <a:r>
              <a:rPr sz="1600" b="1" i="1" smtClean="0"/>
              <a:t/>
            </a:r>
            <a:br>
              <a:rPr sz="1600" b="1" i="1" smtClean="0"/>
            </a:br>
            <a:r>
              <a:rPr sz="1600" b="1" i="1" smtClean="0"/>
              <a:t/>
            </a:r>
            <a:br>
              <a:rPr sz="1600" b="1" i="1" smtClean="0"/>
            </a:br>
            <a:r>
              <a:rPr lang="uk-UA" sz="3200" b="1" i="1" dirty="0" smtClean="0">
                <a:solidFill>
                  <a:schemeClr val="tx1"/>
                </a:solidFill>
              </a:rPr>
              <a:t>Презентація на тему:  “ Цінність  грибів. Червона книга України. Гриби. ”</a:t>
            </a:r>
            <a:endParaRPr lang="ru-RU" sz="32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dirty="0" smtClean="0"/>
              <a:t>Більше дізнатися про користь і шкоду грибів.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А також які є види їстівних та отруйних грибів.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Де вони ростуть.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Мета</a:t>
            </a:r>
            <a:endParaRPr lang="ru-RU" b="1" i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219200"/>
          </a:xfrm>
        </p:spPr>
        <p:txBody>
          <a:bodyPr/>
          <a:lstStyle/>
          <a:p>
            <a:r>
              <a:rPr lang="ru-RU" b="1" i="1" dirty="0" smtClean="0"/>
              <a:t>Шишкогриб </a:t>
            </a:r>
            <a:r>
              <a:rPr lang="uk-UA" b="1" i="1" dirty="0" smtClean="0"/>
              <a:t>лускатий</a:t>
            </a:r>
            <a:endParaRPr lang="uk-UA" b="1" i="1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2928926" y="1214422"/>
            <a:ext cx="5757874" cy="5500726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ru-RU" sz="1800" b="1" i="1" dirty="0" smtClean="0">
                <a:solidFill>
                  <a:schemeClr val="tx1"/>
                </a:solidFill>
              </a:rPr>
              <a:t>      </a:t>
            </a:r>
          </a:p>
          <a:p>
            <a:pPr lvl="1">
              <a:buNone/>
            </a:pPr>
            <a:r>
              <a:rPr lang="ru-RU" sz="1800" b="1" i="1" dirty="0" smtClean="0">
                <a:solidFill>
                  <a:schemeClr val="tx1"/>
                </a:solidFill>
              </a:rPr>
              <a:t> </a:t>
            </a:r>
            <a:r>
              <a:rPr lang="ru-RU" sz="1800" b="1" i="1" dirty="0" smtClean="0">
                <a:solidFill>
                  <a:schemeClr val="tx1"/>
                </a:solidFill>
              </a:rPr>
              <a:t>    Шапинка </a:t>
            </a:r>
            <a:r>
              <a:rPr lang="ru-RU" sz="1800" b="1" i="1" dirty="0" smtClean="0">
                <a:solidFill>
                  <a:schemeClr val="tx1"/>
                </a:solidFill>
              </a:rPr>
              <a:t>4-10 см у діаметрі, сіро-бура до чорно-бурої, з великими черепитчасто розміщеними повстистими лусками, по краю із залишками покривала. Трубочки 1-3 см, білуваті, з віком швидко сіріють, до темнокоричневих.Пори великі, кутасті. Спори 9,5-15×8-12 мкм, округло-овальні, кулясті, сітчасторебристі, темно-бурі. Споровий відбиток майже чорний. Ніжка 4-15×1-З см, циліндрична, кольору шапинки, волокнистолуската, щільно-м'ясиста, з кільцем, що швидко зникає. М'якуш білуватий, на зламі червоніє, згодом чорніє, з неприємним землистим запахом. Плодові тіла з'являються у липні-жовтні. Гумусовий сапротроф[2</a:t>
            </a:r>
            <a:r>
              <a:rPr lang="ru-RU" sz="1800" dirty="0" smtClean="0"/>
              <a:t>].</a:t>
            </a:r>
            <a:endParaRPr lang="ru-RU" sz="1800" dirty="0"/>
          </a:p>
        </p:txBody>
      </p:sp>
      <p:pic>
        <p:nvPicPr>
          <p:cNvPr id="8" name="Рисунок 7" descr="Шишкогри_0.tmp"/>
          <p:cNvPicPr>
            <a:picLocks noChangeAspect="1"/>
          </p:cNvPicPr>
          <p:nvPr/>
        </p:nvPicPr>
        <p:blipFill>
          <a:blip r:embed="rId2"/>
          <a:srcRect r="6976"/>
          <a:stretch>
            <a:fillRect/>
          </a:stretch>
        </p:blipFill>
        <p:spPr>
          <a:xfrm>
            <a:off x="428596" y="1571612"/>
            <a:ext cx="2286016" cy="1952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68" y="1214422"/>
            <a:ext cx="5114932" cy="4881578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ru-RU" sz="1800" b="1" i="1" dirty="0" smtClean="0">
                <a:solidFill>
                  <a:schemeClr val="tx1"/>
                </a:solidFill>
              </a:rPr>
              <a:t>       Плодове тіло (діаметр 2,5-8 см) зі слабким ароматичним запахом, бульбовидне, оливково-чорне, з великими пірамідальними виступами (діаметр 2-10 мм). Всередині біле, пізніше жовто-буре з білими жилками. Аски 60-70Х 50-65 мкм, 1-6-спорові, еліпсоїдні. Спори еліпсоїдні, у 6-спорових асках — 24Х17 мкм, в одно-спорових — до 45 мкм, з сітчастою оболонкою, коричневі. Плодові тіла гриба утворюються протягом червня — серпня. Мікоризоутворювач з дубом, грабом, буком, ліщиною. Міцелій розвивається у гумусному шарі.</a:t>
            </a:r>
            <a:endParaRPr lang="ru-RU" sz="1800" b="1" i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Трюфель літній</a:t>
            </a:r>
            <a:endParaRPr lang="ru-RU" dirty="0"/>
          </a:p>
        </p:txBody>
      </p:sp>
      <p:pic>
        <p:nvPicPr>
          <p:cNvPr id="1026" name="Picture 2" descr="C:\Users\Oleg\Desktop\270px-Black.summer.truffle.arp_(cropped).web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643050"/>
            <a:ext cx="3429000" cy="2082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214546" y="1524000"/>
            <a:ext cx="6472254" cy="5119710"/>
          </a:xfrm>
        </p:spPr>
        <p:txBody>
          <a:bodyPr>
            <a:normAutofit lnSpcReduction="10000"/>
          </a:bodyPr>
          <a:lstStyle/>
          <a:p>
            <a:pPr lvl="2">
              <a:buNone/>
            </a:pPr>
            <a:r>
              <a:rPr lang="ru-RU" sz="1800" b="1" i="1" dirty="0" smtClean="0"/>
              <a:t>     Шапка </a:t>
            </a:r>
            <a:r>
              <a:rPr lang="ru-RU" sz="1800" b="1" i="1" dirty="0" smtClean="0"/>
              <a:t>(діаметр 2,5-8 см) напів-куляста, з віком опукло- чи плоскорозпростерта, білувата, брудно-біла, пізніше з сірувато-коричневим відтінком, до центра темніша, вкрита притиснутими сірувато-коричнюватими, коричневими, жовтувато-вохристими лусочками. Пластинки вільні, тонкі, густі, білувато-рожеві, згодом темно-коричневі. Спори 6,2-8Х3,5- 5 мкм, світло-коричневі, еліпсоїдні, гладенькі. Ніжка 2-6Х0,8-1,5 см, центральна або бокова, рівна, циліндрична, до основи звужується, з добре розвинутими міцеліальними тяжами, білувата, біля основи жовтувата, з верхівковим білуватим кільцем. М’якуш білуватий, на зламі стає коричнево-вохристим, з приємним грибним запахом. Плодові тіла з’являються у травні - жовтні. Гумусовий сапротроф. Гриб отруйний.</a:t>
            </a:r>
            <a:endParaRPr lang="ru-RU" sz="1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Печериця Романьєзі</a:t>
            </a:r>
            <a:endParaRPr lang="ru-RU" dirty="0"/>
          </a:p>
        </p:txBody>
      </p:sp>
      <p:pic>
        <p:nvPicPr>
          <p:cNvPr id="4" name="Рисунок 3" descr="i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500174"/>
            <a:ext cx="2476517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3857628"/>
            <a:ext cx="2476504" cy="18573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00364" y="1214422"/>
            <a:ext cx="5757874" cy="454820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i="1" dirty="0" smtClean="0"/>
              <a:t>     Боровик королівський (</a:t>
            </a:r>
            <a:r>
              <a:rPr lang="en-US" sz="1800" b="1" i="1" dirty="0" smtClean="0"/>
              <a:t>Boletus regius Krombh.) </a:t>
            </a:r>
            <a:r>
              <a:rPr lang="ru-RU" sz="1800" b="1" i="1" dirty="0" smtClean="0"/>
              <a:t>З родини болетових — </a:t>
            </a:r>
            <a:r>
              <a:rPr lang="en-US" sz="1800" b="1" i="1" dirty="0" smtClean="0"/>
              <a:t>Boletaceae. </a:t>
            </a:r>
            <a:r>
              <a:rPr lang="ru-RU" sz="1800" b="1" i="1" dirty="0" smtClean="0"/>
              <a:t>Шапка 5-10 (15) см у діаметрі, рожева, згодом бурувато- або коричнювата-червона, волокниста. Шкірка не знімається. Пори жовті, вохряно-жовті. Спори 11-15 Х 4-5 мкм, веретеноподібні, жовто-буруваті. Спорова маса оливкова. Ніжка 5-10 (14) Х 2-5(6) см, лимонно-жовто, вохряно-жовто, із світлою сіткою. М'якуш лимонно-жовтий, під шкіркою червонуватий, при розрізуванні колір не змінюється, з приємним запахом і смаком. Поширений у Прикарпатті. Росте в листяних (переважно букових) лісах на вапнякових ґрунтах; у червні — вересні. Рідкісний цінний їстівний гриб. Використовують свіжим, про запас сушать, маринують. Колір шапки плодових тіл грибів, що ростуть у листяних та хвойних лісах, різний.</a:t>
            </a:r>
            <a:endParaRPr lang="ru-RU" sz="1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85872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Боровик королівський</a:t>
            </a:r>
            <a:endParaRPr lang="ru-RU" dirty="0"/>
          </a:p>
        </p:txBody>
      </p:sp>
      <p:pic>
        <p:nvPicPr>
          <p:cNvPr id="2050" name="Picture 2" descr="C:\Users\Oleg\Desktop\i.web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714488"/>
            <a:ext cx="2085979" cy="19679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643174" y="1524000"/>
            <a:ext cx="6043626" cy="4976834"/>
          </a:xfrm>
        </p:spPr>
        <p:txBody>
          <a:bodyPr>
            <a:normAutofit fontScale="55000" lnSpcReduction="20000"/>
          </a:bodyPr>
          <a:lstStyle/>
          <a:p>
            <a:pPr lvl="2">
              <a:buNone/>
            </a:pPr>
            <a:r>
              <a:rPr lang="ru-RU" dirty="0" smtClean="0"/>
              <a:t>     </a:t>
            </a:r>
            <a:r>
              <a:rPr lang="ru-RU" sz="2600" b="1" i="1" dirty="0" smtClean="0"/>
              <a:t>Шапинка </a:t>
            </a:r>
            <a:r>
              <a:rPr lang="ru-RU" sz="2600" b="1" i="1" dirty="0" smtClean="0"/>
              <a:t>діаметром 5-9 см, товста, м'ясиста, спочатку напівкуляста, згодом випуклорозпростерта, в центрі з широким горбиком, суха, волокниста, волокнисто-оксамитова, вкрита (головним чином посередині) великими притиснутими (іноді відстаючими) лусочками, з розтрісканим краєм, брудносіра, сірувато-коричнева, по краю світліша, кремово-біла, лусочки сірувато-коричневаті. Пластинки вільні, з коларіумом завширшки 2-3 мм, тонкі, густі, легко відділяються від шапинки, спочатку білі, згодом кремові, підсихаючи злегка коричневіють. Спори 6-9×4-5,5 мкм, від широко-еліпсоподібних до овальних, з маленькою порою проростання, гладенькі, тонкостінні, безбарвні. Споровий порошок білуватий, білуватокремовий. Ніжка 4-12×1,5-2 см, центральна, циліндрична, злегка звужується донизу, з коренеподібною основою, з порожниною, з кільцем, гладенька, шовковисто-волокниста, білувато-кремова, донизу стає коричнюватою, при дотику злегка коричневіє. Кільце посередині ніжки, приросле, лійкоподібне, відстаюче, згори гладеньке, знизу злегка потріскане, білувате. М'якуш щільний, білий, на зламі коричневіє, з приємним запахом, смак солодкуватий. Пряжки відсутні. Плодові тіла з'являються в червні — жовтні</a:t>
            </a:r>
            <a:r>
              <a:rPr lang="ru-RU" sz="2600" b="1" i="1" dirty="0" smtClean="0"/>
              <a:t>.   </a:t>
            </a:r>
            <a:endParaRPr lang="ru-RU" sz="26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Білопечериця довгокоренева</a:t>
            </a:r>
            <a:endParaRPr lang="ru-RU" b="1" i="1" dirty="0"/>
          </a:p>
        </p:txBody>
      </p:sp>
      <p:pic>
        <p:nvPicPr>
          <p:cNvPr id="4" name="Рисунок 3" descr="Leucoaga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571612"/>
            <a:ext cx="3276600" cy="2463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dirty="0" smtClean="0"/>
              <a:t>Я дізналася які існують види отруйних та їстівних грибів.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Їх розмноження та де вони ростуть</a:t>
            </a:r>
            <a:r>
              <a:rPr lang="ru-RU" dirty="0" smtClean="0"/>
              <a:t>.</a:t>
            </a:r>
            <a:endParaRPr lang="uk-UA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Висновок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http://images.yandex.ua/yandsearch?text=%</a:t>
            </a:r>
            <a:r>
              <a:rPr lang="en-US" sz="1800" dirty="0" smtClean="0"/>
              <a:t>D0%9B%D0%B8%D1%81%D1%82%D0%BE%D1%87%D0%BD%D1%8F%20%D0%BA%D1%83%D1%87%D0%B5%D1%80%D1%8F%D0%B2%D0%B0&amp;uinfo=ww-1230-wh-911-fw-1005-fh-598-pd-1</a:t>
            </a:r>
            <a:endParaRPr lang="uk-UA" sz="1800" dirty="0" smtClean="0"/>
          </a:p>
          <a:p>
            <a:r>
              <a:rPr lang="en-US" sz="1800" dirty="0" smtClean="0"/>
              <a:t>http://uk.wikipedia.org/wiki/</a:t>
            </a:r>
            <a:r>
              <a:rPr lang="ru-RU" sz="1800" dirty="0" smtClean="0"/>
              <a:t>Листочня_кучерява</a:t>
            </a:r>
            <a:endParaRPr lang="ru-RU" sz="1800" dirty="0" smtClean="0"/>
          </a:p>
          <a:p>
            <a:r>
              <a:rPr lang="en-US" sz="1800" dirty="0" smtClean="0"/>
              <a:t>http://uk.wikipedia.org/wiki/</a:t>
            </a:r>
            <a:r>
              <a:rPr lang="uk-UA" sz="1800" dirty="0" smtClean="0"/>
              <a:t>Гриби_Червоної_книги_України</a:t>
            </a:r>
          </a:p>
          <a:p>
            <a:r>
              <a:rPr lang="en-US" sz="1800" dirty="0" smtClean="0"/>
              <a:t>http://uk.wikipedia.org/wiki/</a:t>
            </a:r>
            <a:r>
              <a:rPr lang="uk-UA" sz="1800" dirty="0" smtClean="0"/>
              <a:t>Печериця_Романьєзі</a:t>
            </a:r>
            <a:endParaRPr lang="uk-UA" sz="1800" dirty="0" smtClean="0"/>
          </a:p>
          <a:p>
            <a:r>
              <a:rPr lang="en-US" sz="1800" dirty="0" smtClean="0"/>
              <a:t>http://uk.wikipedia.org/wiki/</a:t>
            </a:r>
            <a:r>
              <a:rPr lang="uk-UA" sz="1800" dirty="0" smtClean="0"/>
              <a:t>Трюфель_літній</a:t>
            </a:r>
          </a:p>
          <a:p>
            <a:r>
              <a:rPr lang="en-US" sz="1800" dirty="0" smtClean="0"/>
              <a:t>http://uk.wikipedia.org/wiki/</a:t>
            </a:r>
            <a:r>
              <a:rPr lang="uk-UA" sz="1800" dirty="0" smtClean="0"/>
              <a:t>Шишкогриб_лускатий</a:t>
            </a:r>
            <a:endParaRPr lang="uk-UA" sz="1800" dirty="0" smtClean="0"/>
          </a:p>
          <a:p>
            <a:r>
              <a:rPr lang="en-US" sz="1800" dirty="0" smtClean="0"/>
              <a:t>http://uk.wikipedia.org/wiki/</a:t>
            </a:r>
            <a:r>
              <a:rPr lang="ru-RU" sz="1800" dirty="0" smtClean="0"/>
              <a:t>Боровик_королівський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Використані джерела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266</TotalTime>
  <Words>752</Words>
  <Application>Microsoft Office PowerPoint</Application>
  <PresentationFormat>Экран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Скадовська загальноосвітня школа I-III  ступенів № 3   Презентація на тему:  “ Цінність  грибів. Червона книга України. Гриби. ”</vt:lpstr>
      <vt:lpstr>Мета</vt:lpstr>
      <vt:lpstr>Шишкогриб лускатий</vt:lpstr>
      <vt:lpstr>Трюфель літній</vt:lpstr>
      <vt:lpstr>Печериця Романьєзі</vt:lpstr>
      <vt:lpstr>Боровик королівський</vt:lpstr>
      <vt:lpstr>Білопечериця довгокоренева</vt:lpstr>
      <vt:lpstr>Висновок</vt:lpstr>
      <vt:lpstr>Використані джерела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Скадовська загальноосвітня школа I-III  ступенів № 3   Презентація на тему:  “ Цінність  грибів. Червона книга України. Гриби. ”</dc:title>
  <dc:creator>Oleg</dc:creator>
  <cp:lastModifiedBy>Oleg</cp:lastModifiedBy>
  <cp:revision>21</cp:revision>
  <dcterms:created xsi:type="dcterms:W3CDTF">2014-03-17T15:09:54Z</dcterms:created>
  <dcterms:modified xsi:type="dcterms:W3CDTF">2014-03-17T19:36:49Z</dcterms:modified>
</cp:coreProperties>
</file>