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7" autoAdjust="0"/>
    <p:restoredTop sz="86322" autoAdjust="0"/>
  </p:normalViewPr>
  <p:slideViewPr>
    <p:cSldViewPr>
      <p:cViewPr varScale="1">
        <p:scale>
          <a:sx n="113" d="100"/>
          <a:sy n="113" d="100"/>
        </p:scale>
        <p:origin x="-10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2D35-AA51-4C35-BD2B-29C5133A4D79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1F409-536E-4AD6-8B0F-E9B0490AF4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7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1F409-536E-4AD6-8B0F-E9B0490AF47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83%D0%B3%D0%BB%D0%B5%D0%B2%D0%BE%D0%B4%D0%B8" TargetMode="External"/><Relationship Id="rId7" Type="http://schemas.openxmlformats.org/officeDocument/2006/relationships/image" Target="../media/image15.png"/><Relationship Id="rId2" Type="http://schemas.openxmlformats.org/officeDocument/2006/relationships/hyperlink" Target="http://uk.wikipedia.org/wiki/%D0%9F%D0%BE%D0%BB%D1%96%D0%BC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1%96%D0%B4%D1%80%D0%BE%D0%BB%D1%96%D0%B7" TargetMode="External"/><Relationship Id="rId5" Type="http://schemas.openxmlformats.org/officeDocument/2006/relationships/hyperlink" Target="http://uk.wikipedia.org/wiki/%D0%94%D0%B8%D1%81%D0%B0%D1%85%D0%B0%D1%80%D0%B8%D0%B4" TargetMode="External"/><Relationship Id="rId4" Type="http://schemas.openxmlformats.org/officeDocument/2006/relationships/hyperlink" Target="http://uk.wikipedia.org/wiki/%D0%9C%D0%BE%D0%BD%D0%BE%D1%81%D0%B0%D1%85%D0%B0%D1%80%D0%B8%D0%B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6%D0%B5%D0%BB%D1%8E%D0%BB%D0%BE%D0%B7%D0%B0" TargetMode="External"/><Relationship Id="rId2" Type="http://schemas.openxmlformats.org/officeDocument/2006/relationships/hyperlink" Target="http://uk.wikipedia.org/wiki/%D0%9A%D1%80%D0%BE%D1%85%D0%BC%D0%B0%D0%BB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uk.wikipedia.org/wiki/%D0%93%D0%BB%D1%8E%D0%BA%D0%BE%D0%B7%D0%B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1kabinet.ucoz.ru/_pu/0/706636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215238" cy="541142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57422" y="1428736"/>
            <a:ext cx="4289957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5400" i="1" dirty="0" smtClean="0">
                <a:solidFill>
                  <a:schemeClr val="bg2"/>
                </a:solidFill>
                <a:latin typeface="Arial Black" pitchFamily="34" charset="0"/>
              </a:rPr>
              <a:t>Вуглеводи</a:t>
            </a:r>
            <a:endParaRPr lang="ru-RU" sz="5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685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Лактоза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що виражається формулою C</a:t>
            </a:r>
            <a:r>
              <a:rPr lang="uk-UA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є вуглеводом, який міститься в молоці ссавців, вона присутня в ньому в кількості близько 2% - 8%. Вперше лактоза була виявлена ​​</a:t>
            </a:r>
            <a:r>
              <a:rPr lang="uk-U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Фабріціо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Бартолетті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1619 році.</a:t>
            </a:r>
          </a:p>
          <a:p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slk.kh.ua/news_images/1352188020kislomolochnie-produk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00240"/>
            <a:ext cx="4038604" cy="388620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2714620"/>
            <a:ext cx="27860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Лактоза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відрізняється від інших </a:t>
            </a:r>
            <a:r>
              <a:rPr lang="uk-U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цукрів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відсутністю гігроскопічності. Значення лактози дуже велике, тому що вона є важливою живильною речовиною, особливо для організму людини і тварин.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72400" y="1143000"/>
            <a:ext cx="51440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268760"/>
            <a:ext cx="5904656" cy="1296144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Мальтоза - </a:t>
            </a:r>
            <a:r>
              <a:rPr lang="ru-RU" dirty="0" err="1" smtClean="0"/>
              <a:t>вуглевод</a:t>
            </a:r>
            <a:r>
              <a:rPr lang="ru-RU" dirty="0" smtClean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i="1" dirty="0" err="1"/>
              <a:t>дисахаридів</a:t>
            </a:r>
            <a:r>
              <a:rPr lang="ru-RU" dirty="0"/>
              <a:t>. </a:t>
            </a:r>
            <a:r>
              <a:rPr lang="ru-RU" dirty="0" err="1"/>
              <a:t>Виявлений</a:t>
            </a:r>
            <a:r>
              <a:rPr lang="ru-RU" dirty="0"/>
              <a:t>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рослинах</a:t>
            </a:r>
            <a:r>
              <a:rPr lang="ru-RU" dirty="0"/>
              <a:t> та в травному </a:t>
            </a:r>
            <a:r>
              <a:rPr lang="ru-RU" dirty="0" err="1"/>
              <a:t>тракті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й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кондитерському</a:t>
            </a:r>
            <a:r>
              <a:rPr lang="ru-RU" dirty="0"/>
              <a:t> </a:t>
            </a:r>
            <a:r>
              <a:rPr lang="ru-RU" dirty="0" err="1"/>
              <a:t>виробництві</a:t>
            </a:r>
            <a:r>
              <a:rPr lang="ru-RU" dirty="0"/>
              <a:t> і в </a:t>
            </a:r>
            <a:r>
              <a:rPr lang="ru-RU" dirty="0" err="1"/>
              <a:t>мікробіології</a:t>
            </a:r>
            <a:r>
              <a:rPr lang="ru-RU" dirty="0"/>
              <a:t>. </a:t>
            </a:r>
          </a:p>
        </p:txBody>
      </p:sp>
      <p:pic>
        <p:nvPicPr>
          <p:cNvPr id="1026" name="Picture 2" descr="D:\Downloads\s64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73016"/>
            <a:ext cx="3143672" cy="235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wnloads\maltodekstr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92896"/>
            <a:ext cx="3810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131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Полісахариди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5184576" cy="432048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/>
              <a:t>Полісахариди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/>
              <a:t>поліцукриди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>
                <a:hlinkClick r:id="rId2" tooltip="Полімер"/>
              </a:rPr>
              <a:t>полімери</a:t>
            </a:r>
            <a:r>
              <a:rPr lang="ru-RU" b="1" dirty="0"/>
              <a:t> </a:t>
            </a:r>
            <a:r>
              <a:rPr lang="ru-RU" b="1" dirty="0" err="1"/>
              <a:t>цукрів</a:t>
            </a:r>
            <a:r>
              <a:rPr lang="ru-RU" dirty="0"/>
              <a:t> — </a:t>
            </a:r>
            <a:r>
              <a:rPr lang="ru-RU" dirty="0" err="1">
                <a:hlinkClick r:id="rId3" tooltip="Вуглеводи"/>
              </a:rPr>
              <a:t>вуглеводи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>
                <a:hlinkClick r:id="rId4" tooltip="Моносахарид"/>
              </a:rPr>
              <a:t>моносахаридів</a:t>
            </a:r>
            <a:r>
              <a:rPr lang="ru-RU" dirty="0"/>
              <a:t> і </a:t>
            </a:r>
            <a:r>
              <a:rPr lang="ru-RU" dirty="0" err="1">
                <a:hlinkClick r:id="rId5" tooltip="Дисахарид"/>
              </a:rPr>
              <a:t>дисахаридів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солодкого</a:t>
            </a:r>
            <a:r>
              <a:rPr lang="ru-RU" dirty="0"/>
              <a:t> смаку і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розчинні</a:t>
            </a:r>
            <a:r>
              <a:rPr lang="ru-RU" dirty="0"/>
              <a:t> в </a:t>
            </a:r>
            <a:r>
              <a:rPr lang="ru-RU" dirty="0" err="1"/>
              <a:t>воді</a:t>
            </a:r>
            <a:r>
              <a:rPr lang="ru-RU" dirty="0"/>
              <a:t>.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високомолекулярні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каталітичним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кислот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>
                <a:hlinkClick r:id="rId6" tooltip="Гідроліз"/>
              </a:rPr>
              <a:t>гідролізу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простіших</a:t>
            </a:r>
            <a:r>
              <a:rPr lang="ru-RU" dirty="0"/>
              <a:t> </a:t>
            </a:r>
            <a:r>
              <a:rPr lang="ru-RU" dirty="0" err="1"/>
              <a:t>полісахаридів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>
                <a:hlinkClick r:id="rId5" tooltip="Дисахарид"/>
              </a:rPr>
              <a:t>дисахаридів</a:t>
            </a:r>
            <a:r>
              <a:rPr lang="ru-RU" dirty="0"/>
              <a:t>, і </a:t>
            </a:r>
            <a:r>
              <a:rPr lang="ru-RU" dirty="0" err="1"/>
              <a:t>врешті-решт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(</a:t>
            </a:r>
            <a:r>
              <a:rPr lang="ru-RU" dirty="0" err="1"/>
              <a:t>сотні</a:t>
            </a:r>
            <a:r>
              <a:rPr lang="ru-RU" dirty="0"/>
              <a:t> і </a:t>
            </a:r>
            <a:r>
              <a:rPr lang="ru-RU" dirty="0" err="1"/>
              <a:t>тисячі</a:t>
            </a:r>
            <a:r>
              <a:rPr lang="ru-RU" dirty="0"/>
              <a:t>) молекул </a:t>
            </a:r>
            <a:r>
              <a:rPr lang="ru-RU" dirty="0" err="1">
                <a:hlinkClick r:id="rId4" tooltip="Моносахарид"/>
              </a:rPr>
              <a:t>моносахаридів</a:t>
            </a:r>
            <a:r>
              <a:rPr lang="ru-RU" dirty="0"/>
              <a:t>.</a:t>
            </a:r>
          </a:p>
          <a:p>
            <a:r>
              <a:rPr lang="ru-RU" dirty="0" err="1"/>
              <a:t>Полісахариди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моносахаридів</a:t>
            </a:r>
            <a:r>
              <a:rPr lang="ru-RU" dirty="0"/>
              <a:t> одного виду,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i="1" dirty="0" err="1"/>
              <a:t>гомополісахаридами</a:t>
            </a:r>
            <a:r>
              <a:rPr lang="ru-RU" dirty="0"/>
              <a:t>, а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полісахариди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моносахариди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регулярно </a:t>
            </a:r>
            <a:r>
              <a:rPr lang="ru-RU" dirty="0" err="1"/>
              <a:t>чи</a:t>
            </a:r>
            <a:r>
              <a:rPr lang="ru-RU" dirty="0"/>
              <a:t> нерегулярно </a:t>
            </a:r>
            <a:r>
              <a:rPr lang="ru-RU" dirty="0" err="1"/>
              <a:t>чергуються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i="1" dirty="0" err="1"/>
              <a:t>гетерополісахаридами</a:t>
            </a:r>
            <a:r>
              <a:rPr lang="ru-RU" dirty="0"/>
              <a:t>.</a:t>
            </a:r>
          </a:p>
        </p:txBody>
      </p:sp>
      <p:pic>
        <p:nvPicPr>
          <p:cNvPr id="2050" name="Picture 2" descr="D:\Downloads\polisaharidi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1896"/>
            <a:ext cx="3044280" cy="173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6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440" y="1143000"/>
            <a:ext cx="15436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4464496" cy="432511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полісахаридів</a:t>
            </a:r>
            <a:r>
              <a:rPr lang="ru-RU" dirty="0"/>
              <a:t> — </a:t>
            </a:r>
            <a:r>
              <a:rPr lang="ru-RU" dirty="0" err="1">
                <a:hlinkClick r:id="rId2" tooltip="Крохмаль"/>
              </a:rPr>
              <a:t>крохмаль</a:t>
            </a:r>
            <a:r>
              <a:rPr lang="ru-RU" dirty="0"/>
              <a:t> і </a:t>
            </a:r>
            <a:r>
              <a:rPr lang="ru-RU" dirty="0" err="1">
                <a:hlinkClick r:id="rId3" tooltip="Целюлоза"/>
              </a:rPr>
              <a:t>целюлоза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побудовані</a:t>
            </a:r>
            <a:r>
              <a:rPr lang="ru-RU" dirty="0"/>
              <a:t> з ланок — (С</a:t>
            </a:r>
            <a:r>
              <a:rPr lang="ru-RU" baseline="-25000" dirty="0"/>
              <a:t>6</a:t>
            </a:r>
            <a:r>
              <a:rPr lang="ru-RU" dirty="0"/>
              <a:t>Н</a:t>
            </a:r>
            <a:r>
              <a:rPr lang="ru-RU" baseline="-25000" dirty="0"/>
              <a:t>10</a:t>
            </a:r>
            <a:r>
              <a:rPr lang="ru-RU" dirty="0"/>
              <a:t>О</a:t>
            </a:r>
            <a:r>
              <a:rPr lang="ru-RU" baseline="-25000" dirty="0"/>
              <a:t>5</a:t>
            </a:r>
            <a:r>
              <a:rPr lang="ru-RU" dirty="0"/>
              <a:t>)-, є </a:t>
            </a:r>
            <a:r>
              <a:rPr lang="ru-RU" dirty="0" err="1"/>
              <a:t>залишками</a:t>
            </a:r>
            <a:r>
              <a:rPr lang="ru-RU" dirty="0"/>
              <a:t> </a:t>
            </a:r>
            <a:r>
              <a:rPr lang="ru-RU" dirty="0" err="1"/>
              <a:t>шестичленних</a:t>
            </a:r>
            <a:r>
              <a:rPr lang="ru-RU" dirty="0"/>
              <a:t> </a:t>
            </a:r>
            <a:r>
              <a:rPr lang="ru-RU" dirty="0" err="1"/>
              <a:t>циклічних</a:t>
            </a:r>
            <a:r>
              <a:rPr lang="ru-RU" dirty="0"/>
              <a:t> форм молекул </a:t>
            </a:r>
            <a:r>
              <a:rPr lang="ru-RU" dirty="0" err="1">
                <a:hlinkClick r:id="rId4" tooltip="Глюкоза"/>
              </a:rPr>
              <a:t>глюкози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молекулу води, тому склад </a:t>
            </a:r>
            <a:r>
              <a:rPr lang="ru-RU" dirty="0" err="1"/>
              <a:t>крохмалю</a:t>
            </a:r>
            <a:r>
              <a:rPr lang="ru-RU" dirty="0"/>
              <a:t> та </a:t>
            </a:r>
            <a:r>
              <a:rPr lang="ru-RU" dirty="0" err="1"/>
              <a:t>целюлози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формулою (С</a:t>
            </a:r>
            <a:r>
              <a:rPr lang="ru-RU" baseline="-25000" dirty="0"/>
              <a:t>6</a:t>
            </a:r>
            <a:r>
              <a:rPr lang="ru-RU" dirty="0"/>
              <a:t>Н</a:t>
            </a:r>
            <a:r>
              <a:rPr lang="ru-RU" baseline="-25000" dirty="0"/>
              <a:t>10</a:t>
            </a:r>
            <a:r>
              <a:rPr lang="ru-RU" dirty="0"/>
              <a:t>О</a:t>
            </a:r>
            <a:r>
              <a:rPr lang="ru-RU" baseline="-25000" dirty="0"/>
              <a:t>5</a:t>
            </a:r>
            <a:r>
              <a:rPr lang="ru-RU" dirty="0"/>
              <a:t>).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властивостях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полісахаридів</a:t>
            </a:r>
            <a:r>
              <a:rPr lang="ru-RU" dirty="0"/>
              <a:t> </a:t>
            </a:r>
            <a:r>
              <a:rPr lang="ru-RU" dirty="0" err="1"/>
              <a:t>обумовлених</a:t>
            </a:r>
            <a:r>
              <a:rPr lang="ru-RU" dirty="0"/>
              <a:t> </a:t>
            </a:r>
            <a:r>
              <a:rPr lang="ru-RU" dirty="0" err="1"/>
              <a:t>просторовою</a:t>
            </a:r>
            <a:r>
              <a:rPr lang="ru-RU" dirty="0"/>
              <a:t> </a:t>
            </a:r>
            <a:r>
              <a:rPr lang="ru-RU" dirty="0" err="1"/>
              <a:t>ізомерією</a:t>
            </a:r>
            <a:r>
              <a:rPr lang="ru-RU" dirty="0"/>
              <a:t> </a:t>
            </a:r>
            <a:r>
              <a:rPr lang="ru-RU" dirty="0" err="1"/>
              <a:t>утворюючих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моносахаридних</a:t>
            </a:r>
            <a:r>
              <a:rPr lang="ru-RU" dirty="0"/>
              <a:t> молекул: </a:t>
            </a:r>
            <a:r>
              <a:rPr lang="ru-RU" dirty="0" err="1"/>
              <a:t>крохмаль</a:t>
            </a:r>
            <a:r>
              <a:rPr lang="ru-RU" dirty="0"/>
              <a:t> </a:t>
            </a:r>
            <a:r>
              <a:rPr lang="ru-RU" dirty="0" err="1"/>
              <a:t>побудований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ланок </a:t>
            </a:r>
            <a:r>
              <a:rPr lang="el-GR" dirty="0"/>
              <a:t>α-, </a:t>
            </a:r>
            <a:r>
              <a:rPr lang="ru-RU" dirty="0"/>
              <a:t>а </a:t>
            </a:r>
            <a:r>
              <a:rPr lang="ru-RU" dirty="0" err="1"/>
              <a:t>целюлоза</a:t>
            </a:r>
            <a:r>
              <a:rPr lang="ru-RU" dirty="0"/>
              <a:t> – </a:t>
            </a:r>
            <a:r>
              <a:rPr lang="el-GR" dirty="0"/>
              <a:t>β-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.</a:t>
            </a:r>
          </a:p>
        </p:txBody>
      </p:sp>
      <p:pic>
        <p:nvPicPr>
          <p:cNvPr id="3074" name="Picture 2" descr="D:\Downloads\krahm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688"/>
            <a:ext cx="3672408" cy="282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Downloads\5cd843167c467737f1c4334524abdb0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378042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73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Хімічні</a:t>
            </a:r>
            <a:r>
              <a:rPr lang="ru-RU" b="1" dirty="0"/>
              <a:t> </a:t>
            </a:r>
            <a:r>
              <a:rPr lang="ru-RU" b="1" dirty="0" err="1"/>
              <a:t>властивості</a:t>
            </a:r>
            <a:r>
              <a:rPr lang="ru-RU" b="1" dirty="0"/>
              <a:t> </a:t>
            </a:r>
            <a:r>
              <a:rPr lang="ru-RU" b="1" dirty="0" err="1"/>
              <a:t>крохмалю</a:t>
            </a:r>
            <a:r>
              <a:rPr lang="ru-RU" b="1" dirty="0"/>
              <a:t> й </a:t>
            </a:r>
            <a:r>
              <a:rPr lang="ru-RU" b="1" dirty="0" err="1"/>
              <a:t>целюлози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112568"/>
          </a:xfrm>
        </p:spPr>
        <p:txBody>
          <a:bodyPr>
            <a:normAutofit/>
          </a:bodyPr>
          <a:lstStyle/>
          <a:p>
            <a:r>
              <a:rPr lang="uk-UA" sz="1800" dirty="0" smtClean="0"/>
              <a:t>1. </a:t>
            </a:r>
            <a:r>
              <a:rPr lang="ru-RU" sz="1800" dirty="0" err="1"/>
              <a:t>Комплексоутворення</a:t>
            </a:r>
            <a:r>
              <a:rPr lang="ru-RU" sz="1800" dirty="0"/>
              <a:t> </a:t>
            </a:r>
            <a:r>
              <a:rPr lang="ru-RU" sz="1800" dirty="0" err="1"/>
              <a:t>крохмалю</a:t>
            </a:r>
            <a:r>
              <a:rPr lang="ru-RU" sz="1800" dirty="0"/>
              <a:t> з йодом</a:t>
            </a:r>
            <a:r>
              <a:rPr lang="ru-RU" sz="1800" dirty="0" smtClean="0"/>
              <a:t>.</a:t>
            </a:r>
          </a:p>
          <a:p>
            <a:endParaRPr lang="uk-UA" sz="1800" dirty="0"/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2. Гідроліз.</a:t>
            </a:r>
          </a:p>
          <a:p>
            <a:endParaRPr lang="uk-UA" sz="1800" dirty="0"/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3. </a:t>
            </a:r>
            <a:r>
              <a:rPr lang="ru-RU" sz="1800" dirty="0" err="1"/>
              <a:t>Термічне</a:t>
            </a:r>
            <a:r>
              <a:rPr lang="ru-RU" sz="1800" dirty="0"/>
              <a:t> </a:t>
            </a:r>
            <a:r>
              <a:rPr lang="ru-RU" sz="1800" dirty="0" err="1" smtClean="0"/>
              <a:t>розкладання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При </a:t>
            </a:r>
            <a:r>
              <a:rPr lang="ru-RU" sz="1800" dirty="0" err="1"/>
              <a:t>нагріванні</a:t>
            </a:r>
            <a:r>
              <a:rPr lang="ru-RU" sz="1800" dirty="0"/>
              <a:t> </a:t>
            </a:r>
            <a:r>
              <a:rPr lang="ru-RU" sz="1800" dirty="0" err="1"/>
              <a:t>деревини</a:t>
            </a:r>
            <a:r>
              <a:rPr lang="ru-RU" sz="1800" dirty="0"/>
              <a:t> до </a:t>
            </a:r>
            <a:r>
              <a:rPr lang="ru-RU" sz="1800" dirty="0" err="1"/>
              <a:t>високої</a:t>
            </a:r>
            <a:r>
              <a:rPr lang="ru-RU" sz="1800" dirty="0"/>
              <a:t> </a:t>
            </a:r>
            <a:r>
              <a:rPr lang="ru-RU" sz="1800" dirty="0" err="1"/>
              <a:t>температури</a:t>
            </a:r>
            <a:r>
              <a:rPr lang="ru-RU" sz="1800" dirty="0"/>
              <a:t> без доступу </a:t>
            </a:r>
            <a:r>
              <a:rPr lang="ru-RU" sz="1800" dirty="0" err="1"/>
              <a:t>повітря</a:t>
            </a:r>
            <a:r>
              <a:rPr lang="ru-RU" sz="1800" dirty="0"/>
              <a:t> </a:t>
            </a:r>
            <a:r>
              <a:rPr lang="ru-RU" sz="1800" dirty="0" err="1"/>
              <a:t>виділяється</a:t>
            </a:r>
            <a:r>
              <a:rPr lang="ru-RU" sz="1800" dirty="0"/>
              <a:t> </a:t>
            </a:r>
            <a:r>
              <a:rPr lang="ru-RU" sz="1800" dirty="0" err="1"/>
              <a:t>досить</a:t>
            </a:r>
            <a:r>
              <a:rPr lang="ru-RU" sz="1800" dirty="0"/>
              <a:t> велика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продуктів</a:t>
            </a:r>
            <a:r>
              <a:rPr lang="ru-RU" sz="1800" dirty="0"/>
              <a:t>. </a:t>
            </a:r>
            <a:r>
              <a:rPr lang="ru-RU" sz="1800" dirty="0" err="1"/>
              <a:t>Окрім</a:t>
            </a:r>
            <a:r>
              <a:rPr lang="ru-RU" sz="1800" dirty="0"/>
              <a:t> </a:t>
            </a:r>
            <a:r>
              <a:rPr lang="ru-RU" sz="1800" dirty="0" err="1"/>
              <a:t>вуглецю</a:t>
            </a:r>
            <a:r>
              <a:rPr lang="ru-RU" sz="1800" dirty="0"/>
              <a:t> й води, </a:t>
            </a:r>
            <a:r>
              <a:rPr lang="ru-RU" sz="1800" dirty="0" err="1"/>
              <a:t>утворюються</a:t>
            </a:r>
            <a:r>
              <a:rPr lang="ru-RU" sz="1800" dirty="0"/>
              <a:t> </a:t>
            </a:r>
            <a:r>
              <a:rPr lang="ru-RU" sz="1800" dirty="0" err="1"/>
              <a:t>рідкі</a:t>
            </a:r>
            <a:r>
              <a:rPr lang="ru-RU" sz="1800" dirty="0"/>
              <a:t> </a:t>
            </a:r>
            <a:r>
              <a:rPr lang="ru-RU" sz="1800" dirty="0" err="1"/>
              <a:t>продукти</a:t>
            </a:r>
            <a:r>
              <a:rPr lang="ru-RU" sz="1800" dirty="0"/>
              <a:t>, </a:t>
            </a:r>
            <a:r>
              <a:rPr lang="ru-RU" sz="1800" dirty="0" err="1"/>
              <a:t>зокрема</a:t>
            </a:r>
            <a:r>
              <a:rPr lang="ru-RU" sz="1800" dirty="0"/>
              <a:t> й </a:t>
            </a:r>
            <a:r>
              <a:rPr lang="ru-RU" sz="1800" dirty="0" err="1"/>
              <a:t>метиловий</a:t>
            </a:r>
            <a:r>
              <a:rPr lang="ru-RU" sz="1800" dirty="0"/>
              <a:t> спирт (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саме</a:t>
            </a:r>
            <a:r>
              <a:rPr lang="ru-RU" sz="1800" dirty="0"/>
              <a:t> тому й </a:t>
            </a:r>
            <a:r>
              <a:rPr lang="ru-RU" sz="1800" dirty="0" err="1"/>
              <a:t>називають</a:t>
            </a:r>
            <a:r>
              <a:rPr lang="ru-RU" sz="1800" dirty="0"/>
              <a:t> </a:t>
            </a:r>
            <a:r>
              <a:rPr lang="ru-RU" sz="1800" dirty="0" err="1"/>
              <a:t>деревним</a:t>
            </a:r>
            <a:r>
              <a:rPr lang="ru-RU" sz="1800" dirty="0"/>
              <a:t> спиртом), ацетон, </a:t>
            </a:r>
            <a:r>
              <a:rPr lang="ru-RU" sz="1800" dirty="0" err="1"/>
              <a:t>оцтова</a:t>
            </a:r>
            <a:r>
              <a:rPr lang="ru-RU" sz="1800" dirty="0"/>
              <a:t> </a:t>
            </a:r>
            <a:r>
              <a:rPr lang="ru-RU" sz="1800" dirty="0" smtClean="0"/>
              <a:t>кислота.</a:t>
            </a:r>
            <a:endParaRPr lang="uk-UA" sz="1800" dirty="0"/>
          </a:p>
          <a:p>
            <a:r>
              <a:rPr lang="uk-UA" sz="1800" dirty="0" smtClean="0"/>
              <a:t>4. </a:t>
            </a:r>
            <a:r>
              <a:rPr lang="uk-UA" sz="1800" dirty="0" err="1" smtClean="0"/>
              <a:t>Естерифікація</a:t>
            </a:r>
            <a:r>
              <a:rPr lang="uk-UA" sz="1800" dirty="0" smtClean="0"/>
              <a:t> з нітратною кислотою.</a:t>
            </a:r>
            <a:r>
              <a:rPr lang="uk-UA" sz="1800" dirty="0"/>
              <a:t/>
            </a:r>
            <a:br>
              <a:rPr lang="uk-UA" sz="1800" dirty="0"/>
            </a:br>
            <a:endParaRPr lang="uk-UA" sz="1800" dirty="0" smtClean="0"/>
          </a:p>
        </p:txBody>
      </p:sp>
      <p:pic>
        <p:nvPicPr>
          <p:cNvPr id="4098" name="Picture 2" descr="D:\Downloads\image15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25908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Downloads\image15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76070"/>
            <a:ext cx="5822619" cy="6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Downloads\image15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805264"/>
            <a:ext cx="275113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549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/>
              <a:t>Висновок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7646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Вуглеводи</a:t>
            </a:r>
            <a:r>
              <a:rPr lang="ru-RU" b="1" dirty="0"/>
              <a:t> – </a:t>
            </a:r>
            <a:r>
              <a:rPr lang="ru-RU" dirty="0" smtClean="0"/>
              <a:t> </a:t>
            </a:r>
            <a:r>
              <a:rPr lang="ru-RU" dirty="0" err="1" smtClean="0"/>
              <a:t>найпоширеніший</a:t>
            </a:r>
            <a:r>
              <a:rPr lang="ru-RU" dirty="0" smtClean="0"/>
              <a:t> на </a:t>
            </a:r>
            <a:r>
              <a:rPr lang="ru-RU" dirty="0" err="1"/>
              <a:t>Землі</a:t>
            </a:r>
            <a:r>
              <a:rPr lang="ru-RU" dirty="0"/>
              <a:t> </a:t>
            </a:r>
          </a:p>
          <a:p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і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en-US" dirty="0"/>
              <a:t>i</a:t>
            </a:r>
          </a:p>
          <a:p>
            <a:r>
              <a:rPr lang="ru-RU" dirty="0" err="1"/>
              <a:t>мікроорганізмів</a:t>
            </a:r>
            <a:r>
              <a:rPr lang="ru-RU" dirty="0"/>
              <a:t>. </a:t>
            </a:r>
            <a:r>
              <a:rPr lang="ru-RU" dirty="0" err="1"/>
              <a:t>Вуглеводи</a:t>
            </a:r>
            <a:r>
              <a:rPr lang="ru-RU" dirty="0"/>
              <a:t> є </a:t>
            </a:r>
            <a:r>
              <a:rPr lang="ru-RU" dirty="0" err="1"/>
              <a:t>первинними</a:t>
            </a:r>
            <a:r>
              <a:rPr lang="ru-RU" dirty="0"/>
              <a:t> продуктами фото – </a:t>
            </a:r>
            <a:r>
              <a:rPr lang="ru-RU" dirty="0" smtClean="0"/>
              <a:t>синтезу</a:t>
            </a:r>
            <a:r>
              <a:rPr lang="ru-RU" dirty="0"/>
              <a:t>, в </a:t>
            </a: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 вони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мостом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/>
              <a:t>неорганічними</a:t>
            </a:r>
            <a:r>
              <a:rPr lang="ru-RU" dirty="0"/>
              <a:t> і </a:t>
            </a:r>
            <a:r>
              <a:rPr lang="ru-RU" dirty="0" err="1"/>
              <a:t>органічними</a:t>
            </a:r>
            <a:r>
              <a:rPr lang="ru-RU" dirty="0"/>
              <a:t> </a:t>
            </a:r>
            <a:r>
              <a:rPr lang="ru-RU" dirty="0" err="1"/>
              <a:t>сполуками</a:t>
            </a:r>
            <a:r>
              <a:rPr lang="ru-RU" dirty="0"/>
              <a:t>. </a:t>
            </a:r>
            <a:r>
              <a:rPr lang="ru-RU" dirty="0" err="1"/>
              <a:t>Вуглеводи</a:t>
            </a:r>
            <a:r>
              <a:rPr lang="ru-RU" dirty="0"/>
              <a:t> і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переважають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роль пластичного </a:t>
            </a:r>
            <a:r>
              <a:rPr lang="ru-RU" dirty="0" smtClean="0"/>
              <a:t>і </a:t>
            </a:r>
            <a:r>
              <a:rPr lang="ru-RU" dirty="0"/>
              <a:t>структурного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постачальника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субстратів</a:t>
            </a:r>
            <a:r>
              <a:rPr lang="ru-RU" dirty="0"/>
              <a:t> і </a:t>
            </a:r>
            <a:r>
              <a:rPr lang="ru-RU" dirty="0" err="1" smtClean="0"/>
              <a:t>регуляторів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5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>
                <a:lumMod val="95000"/>
                <a:lumOff val="5000"/>
              </a:schemeClr>
            </a:gs>
            <a:gs pos="60000">
              <a:schemeClr val="bg2">
                <a:shade val="38000"/>
                <a:satMod val="175000"/>
              </a:schemeClr>
            </a:gs>
            <a:gs pos="0">
              <a:schemeClr val="bg2">
                <a:shade val="30000"/>
                <a:satMod val="1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857232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Назва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вуглеводи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»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була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запропонована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у 1844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К.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Шмідтом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48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0070C0"/>
                </a:solidFill>
                <a:latin typeface="Arial Black" pitchFamily="34" charset="0"/>
              </a:rPr>
              <a:t>Вуглеводи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 - речовини з загальною формулою </a:t>
            </a:r>
            <a:r>
              <a:rPr lang="uk-UA" dirty="0" err="1" smtClean="0">
                <a:solidFill>
                  <a:srgbClr val="0070C0"/>
                </a:solidFill>
                <a:latin typeface="Arial Black" pitchFamily="34" charset="0"/>
              </a:rPr>
              <a:t>C</a:t>
            </a:r>
            <a:r>
              <a:rPr lang="uk-UA" baseline="-25000" dirty="0" err="1" smtClean="0">
                <a:solidFill>
                  <a:srgbClr val="0070C0"/>
                </a:solidFill>
                <a:latin typeface="Arial Black" pitchFamily="34" charset="0"/>
              </a:rPr>
              <a:t>x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(H</a:t>
            </a:r>
            <a:r>
              <a:rPr lang="uk-UA" baseline="-25000" dirty="0" smtClean="0">
                <a:solidFill>
                  <a:srgbClr val="0070C0"/>
                </a:solidFill>
                <a:latin typeface="Arial Black" pitchFamily="34" charset="0"/>
              </a:rPr>
              <a:t>2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O)</a:t>
            </a:r>
            <a:r>
              <a:rPr lang="uk-UA" baseline="-25000" dirty="0" smtClean="0">
                <a:solidFill>
                  <a:srgbClr val="0070C0"/>
                </a:solidFill>
                <a:latin typeface="Arial Black" pitchFamily="34" charset="0"/>
              </a:rPr>
              <a:t>y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, де x і y - натуральні числа.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64318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Органічні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речовини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класу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вуглеводів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широкорозповсюджені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природі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орга-нізмі.У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рослинах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вуглеводи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складають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до 80 % ваги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сухої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тканини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. 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організмі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людини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вони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містяться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у: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печінці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- 5-10 %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від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ваги органу;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скелетних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м'язах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- 1-3%;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м'язах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серця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-- 0.5%;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мозку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- 0.2 %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крові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Вуглеводи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основним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джерелом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енергії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для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забезпечення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діяльності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головного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мозку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серця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поряд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ліпідами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білками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покривають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енерготрати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організму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складають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основу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клітинних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субклітинних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мембран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різних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тканин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500042"/>
            <a:ext cx="56188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 О Н О С А Х А Р И Д И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00108"/>
            <a:ext cx="50006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6450" indent="-806450">
              <a:defRPr/>
            </a:pP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Моносахариди — прості вуглеводи, вони не піддаються гідролізу — не розщеплюються водою на простіші вуглеводи, у них число атомів вуглецю дорівнює кількості атомів кисню С</a:t>
            </a:r>
            <a:r>
              <a:rPr lang="uk-UA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6450" indent="-806450">
              <a:defRPr/>
            </a:pPr>
            <a:endParaRPr lang="en-US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starch.dk/isi/starch/img/glucos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0700" y="1214422"/>
            <a:ext cx="3543300" cy="3524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000636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карбонільна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вторинного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атома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вона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кетонну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моносахарид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кетози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Диоксіацетон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кетотріоза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рибульоза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кетопентоза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фруктоза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кетогексоза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714620"/>
            <a:ext cx="55006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6450" indent="-806450"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розміщенню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карбонільної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альдози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кетози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карбонільна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первинного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атома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вона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трансформується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альдегідну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моносахарид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альдозою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гліцериновий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альдегід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альдотріоза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рибоза-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альдопентоза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глюкоза -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альдо-гексоза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642918"/>
            <a:ext cx="29418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cap="all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Глюкоза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Глюкоза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альдегідоспирт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)-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називають також виноградним цукром, так як вона міститься у великій кількості у виноградному соку. Крім винограду глюкоза знаходиться і в інших солодких плодах і навіть у різних частинах рослин.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500702"/>
            <a:ext cx="864399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Поширена глюкоза і в тваринному світі: 0,1%.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Глюкозу знаходять в крові. Глюкоза розноситься по всьому тілу і служить джерелом енергії для організму. Вона також входить до складу сахарози, лактози, целюлози, крохмалю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infodoz.ru/wp-content/uploads/2012/08/1259436506_vinogr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357430"/>
            <a:ext cx="4155353" cy="2652711"/>
          </a:xfrm>
          <a:prstGeom prst="rect">
            <a:avLst/>
          </a:prstGeom>
          <a:noFill/>
        </p:spPr>
      </p:pic>
      <p:pic>
        <p:nvPicPr>
          <p:cNvPr id="8198" name="Picture 6" descr="http://mungaz.net/uploads/posts/2013-06/1371975719_vishnya-mali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3333750" cy="252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571480"/>
            <a:ext cx="32861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рослинному світі широко поширена </a:t>
            </a:r>
            <a:r>
              <a:rPr lang="uk-UA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фруктоза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або фруктовий (плодовий) цукор. Фруктоза міститься в солодких плодах, меді. Витягуючи з кольорових солодких плодів соки, бджоли готують мед, який за хімічним складом являє собою в основному суміш глюкози і фруктози. Також фруктоза входить до складу складних 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цукрів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наприклад тростинного та бурякового.</a:t>
            </a:r>
          </a:p>
        </p:txBody>
      </p:sp>
      <p:pic>
        <p:nvPicPr>
          <p:cNvPr id="3" name="Picture 6" descr="7dcf46644bff844298734cdc9a7047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28604"/>
            <a:ext cx="3467104" cy="4543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&amp;Mcy;&amp;acy;&amp;lcy;&amp;softcy;&amp;tcy;&amp;ocy;&amp;zcy;&amp;ncy;&amp;ycy;&amp;iecy; &amp;scy;&amp;icy;&amp;rcy;&amp;ocy;&amp;pcy;&amp;ycy; &amp;Fcy;&amp;ocy;&amp;tcy;&amp;ocy;, &amp;Icy;&amp;zcy;&amp;ocy;&amp;bcy;&amp;rcy;&amp;acy;&amp;zhcy;&amp;iecy;&amp;ncy;&amp;icy;&amp;iecy; &amp;Mcy;&amp;acy;&amp;lcy;&amp;softcy;&amp;tcy;&amp;ocy;&amp;zcy;&amp;ncy;&amp;ycy;&amp;iecy; &amp;scy;&amp;icy;&amp;rcy;&amp;ocy;&amp;pcy;&amp;y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357694"/>
            <a:ext cx="3790950" cy="2257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500042"/>
            <a:ext cx="5520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Хімічні властивості глюкози</a:t>
            </a: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736"/>
            <a:ext cx="792961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1) Повне окиснення глюкози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+ 6O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6CO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lnSpc>
                <a:spcPct val="90000"/>
              </a:lnSpc>
              <a:defRPr/>
            </a:pPr>
            <a:endParaRPr lang="uk-UA" u="sng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 Реагує як альдегід</a:t>
            </a:r>
          </a:p>
          <a:p>
            <a:pPr>
              <a:lnSpc>
                <a:spcPct val="90000"/>
              </a:lnSpc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а) Окиснення, реакція “ срібного дзеркала ”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ОН – (СНОН)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– СОН + Ag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O → СН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ОН – (СНОН)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– СООН + 2Ag↓</a:t>
            </a:r>
          </a:p>
          <a:p>
            <a:pPr>
              <a:lnSpc>
                <a:spcPct val="90000"/>
              </a:lnSpc>
              <a:defRPr/>
            </a:pPr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б) Окиснення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Cu(OH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при нагріванні: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ОН–(СНОН)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–СОН +2С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→СН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ОН–(СНОН)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–СООН +С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 +2Н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>
              <a:lnSpc>
                <a:spcPct val="90000"/>
              </a:lnSpc>
              <a:defRPr/>
            </a:pPr>
            <a:endParaRPr lang="uk-UA" u="sng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Реакція бродіння</a:t>
            </a:r>
          </a:p>
          <a:p>
            <a:pPr marL="531813" indent="-258763">
              <a:lnSpc>
                <a:spcPct val="90000"/>
              </a:lnSpc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а) спиртове бродіння:      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→ 2 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ОН + 2СО</a:t>
            </a:r>
            <a:endParaRPr lang="ru-RU" baseline="-250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31813" indent="-258763">
              <a:lnSpc>
                <a:spcPct val="90000"/>
              </a:lnSpc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uk-UA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молочно-кисле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бродіння:</a:t>
            </a:r>
          </a:p>
          <a:p>
            <a:pPr indent="-69850"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в) масляне бродіння:   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→ 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СООН + 2Н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↑ +2СО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500042"/>
            <a:ext cx="41120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Дисахариди</a:t>
            </a:r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735"/>
            <a:ext cx="89297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5713" lvl="0" indent="-1255713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1600" b="1" dirty="0" smtClean="0">
                <a:solidFill>
                  <a:srgbClr val="002060"/>
                </a:solidFill>
                <a:latin typeface="Comic Sans MS" pitchFamily="66" charset="0"/>
              </a:rPr>
              <a:t>Вуглеводи, які при нагріванні з водою в присутності   мінеральних кислот чи під дією ферментів  піддаються гідролізу, розкладаючись на дві молекули моносахаридів. </a:t>
            </a:r>
          </a:p>
          <a:p>
            <a:pPr marL="1255713" lvl="0" indent="-1255713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1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1600" b="1" dirty="0" smtClean="0">
                <a:solidFill>
                  <a:srgbClr val="002060"/>
                </a:solidFill>
                <a:latin typeface="Comic Sans MS" pitchFamily="66" charset="0"/>
              </a:rPr>
              <a:t> Легко розчиняються у воді, добре кристалізуються, солодкі на смак. Як у вільному стані, так і в складі ін. молекул дуже поширені в тваринних і рослинних організмах. Найпоширеніші дисахариди: сахароза (цукор), лактоза, мальтоза. Дисахариди – цінні харчові й смакові речовини; деякі дисахариди застосовують у мікробіології та фармакології.</a:t>
            </a:r>
            <a:endParaRPr lang="uk-UA" sz="1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" name="Picture 7" descr="o520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357694"/>
            <a:ext cx="6534144" cy="19535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00042"/>
            <a:ext cx="6083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Хімічні</a:t>
            </a: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</a:t>
            </a:r>
            <a:r>
              <a:rPr lang="ru-RU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властивості</a:t>
            </a: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</a:t>
            </a:r>
            <a:r>
              <a:rPr lang="ru-RU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сахарози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00108"/>
            <a:ext cx="685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 Реакція гідролізу: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→ 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С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uk-UA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Реакція повного окиснення:</a:t>
            </a:r>
          </a:p>
          <a:p>
            <a:pPr>
              <a:buFont typeface="Wingdings" pitchFamily="2" charset="2"/>
              <a:buNone/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+ 12O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12CO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+ 11H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Font typeface="Wingdings" pitchFamily="2" charset="2"/>
              <a:buNone/>
              <a:defRPr/>
            </a:pPr>
            <a:endParaRPr lang="uk-UA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Якісна реакція на сахарозу (з додаванням С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без нагрівання)</a:t>
            </a:r>
          </a:p>
          <a:p>
            <a:pPr marL="3944938" indent="-3944938">
              <a:buFont typeface="Wingdings" pitchFamily="2" charset="2"/>
              <a:buNone/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Cu(OH)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утворюється розчин яскраво синього кольору</a:t>
            </a:r>
          </a:p>
          <a:p>
            <a:endParaRPr lang="ru-RU" dirty="0"/>
          </a:p>
        </p:txBody>
      </p:sp>
      <p:pic>
        <p:nvPicPr>
          <p:cNvPr id="4" name="Picture 2" descr="http://ye.ua/images/news/Uryad_pidvischiv_minimalni_cini_na_cukor_na_16__12997509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929066"/>
            <a:ext cx="48768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786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Найважливіша з дисахаридів – </a:t>
            </a:r>
            <a:r>
              <a:rPr lang="uk-UA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сахароза</a:t>
            </a:r>
            <a:r>
              <a:rPr lang="uk-UA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дуже поширена у природі. Це хімічна назва звичайного цукру, його називають ще тростинним чи буряковим.</a:t>
            </a:r>
          </a:p>
          <a:p>
            <a:pPr>
              <a:buNone/>
            </a:pPr>
            <a:endParaRPr lang="uk-UA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Буряковий цукор широко застосовується в харчовій промисловості, кулінарії, приготуванні вин, пива і т.д.</a:t>
            </a:r>
          </a:p>
        </p:txBody>
      </p:sp>
      <p:pic>
        <p:nvPicPr>
          <p:cNvPr id="3" name="Picture 2" descr="&amp;Ucy;&amp;kcy;&amp;rcy;&amp;rcy;&amp;ocy;&amp;scy; &amp;vcy; &amp;pcy;&amp;ocy;&amp;tcy;&amp;ocy;&amp;chcy;&amp;ncy;&amp;ocy;&amp;mcy;&amp;ucy; &amp;rcy;&amp;ocy;&amp;tscy;&amp;iukcy; &amp;pcy;&amp;lcy;&amp;acy;&amp;ncy;&amp;ucy;&amp;jukcy; &amp;zcy;&amp;iukcy;&amp;bcy;&amp;rcy;&amp;acy;&amp;tcy;&amp;icy; 702 &amp;tcy;&amp;icy;&amp;scy;. &amp;tcy;&amp;ocy;&amp;ncy;&amp;ncy; &amp;tscy;&amp;ucy;&amp;kcy;&amp;rcy;&amp;ocy;&amp;vcy;&amp;icy;&amp;khcy; &amp;bcy;&amp;ucy;&amp;rcy;&amp;yacy;&amp;kcy;&amp;iukcy;&amp;v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143248"/>
            <a:ext cx="2762250" cy="2819400"/>
          </a:xfrm>
          <a:prstGeom prst="rect">
            <a:avLst/>
          </a:prstGeom>
          <a:noFill/>
        </p:spPr>
      </p:pic>
      <p:pic>
        <p:nvPicPr>
          <p:cNvPr id="4" name="Picture 2" descr="https://encrypted-tbn3.gstatic.com/images?q=tbn:ANd9GcQqPlVS_GyGXZDKRDvrzHxVrJ4YHK254jwkoOgEHK0iJzulCZz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14818"/>
            <a:ext cx="3733800" cy="2381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810</Words>
  <Application>Microsoft Office PowerPoint</Application>
  <PresentationFormat>Экран (4:3)</PresentationFormat>
  <Paragraphs>71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Полісахариди</vt:lpstr>
      <vt:lpstr>Презентация PowerPoint</vt:lpstr>
      <vt:lpstr>Хімічні властивості крохмалю й целюлози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Bodster</cp:lastModifiedBy>
  <cp:revision>11</cp:revision>
  <dcterms:modified xsi:type="dcterms:W3CDTF">2014-02-09T17:37:56Z</dcterms:modified>
</cp:coreProperties>
</file>