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70" r:id="rId10"/>
    <p:sldId id="272" r:id="rId11"/>
    <p:sldId id="273" r:id="rId12"/>
    <p:sldId id="271" r:id="rId13"/>
    <p:sldId id="267" r:id="rId14"/>
    <p:sldId id="265" r:id="rId15"/>
    <p:sldId id="277" r:id="rId16"/>
    <p:sldId id="275" r:id="rId17"/>
    <p:sldId id="268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9820" autoAdjust="0"/>
  </p:normalViewPr>
  <p:slideViewPr>
    <p:cSldViewPr>
      <p:cViewPr>
        <p:scale>
          <a:sx n="60" d="100"/>
          <a:sy n="60" d="100"/>
        </p:scale>
        <p:origin x="-193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7C33C-06D9-497C-84D7-D5AAB97501E6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4060-7963-4CAE-A5BF-3080C5B4D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4060-7963-4CAE-A5BF-3080C5B4DEB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4060-7963-4CAE-A5BF-3080C5B4DEBB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4060-7963-4CAE-A5BF-3080C5B4DEBB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3029DC-98FB-412B-BC45-CB956D60E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93;&#1110;&#1084;&#1110;&#1103;\&#1050;&#1072;&#1095;&#1077;&#1089;&#1090;&#1074;&#1077;&#1085;&#1085;&#1072;&#1103;%20&#1088;&#1077;&#1072;&#1082;&#1094;&#1080;&#1103;%20&#1075;&#1083;&#1102;&#1082;&#1086;&#1079;&#1099;%20&#1089;%20&#1075;&#1080;&#1076;&#1088;&#1086;&#1082;&#1089;&#1080;&#1076;&#1086;&#1084;%20&#1084;&#1077;&#1076;&#1080;.mp4" TargetMode="External"/><Relationship Id="rId7" Type="http://schemas.openxmlformats.org/officeDocument/2006/relationships/hyperlink" Target="file:///G:\&#1093;&#1110;&#1084;&#1110;&#1103;\&#1056;&#1077;&#1072;&#1082;&#1094;&#1080;&#1080;%20&#1075;&#1083;&#1080;&#1094;&#1077;&#1088;&#1080;&#1085;&#1072;,%20&#1075;&#1083;&#1102;&#1082;&#1086;&#1079;&#1099;%20&#1080;%20&#1101;&#1090;&#1080;&#1083;&#1077;&#1085;&#1076;&#1080;&#1072;&#1084;&#1080;&#1085;&#1072;%20&#1089;%20Cu(OH)2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1093;&#1110;&#1084;&#1110;&#1103;\&#1055;&#1086;&#1083;&#1091;&#1095;&#1072;&#1077;&#1084;%20&#1089;&#1077;&#1088;&#1077;&#1073;&#1088;&#1086;%20(&#1093;&#1080;&#1084;&#1080;&#1103;)%20&#1056;&#1077;&#1072;&#1082;&#1094;&#1080;&#1103;%20&#1089;&#1077;&#1088;&#1077;&#1073;&#1088;&#1103;&#1085;&#1086;&#1075;&#1086;%20&#1079;&#1077;&#1088;&#1082;&#1072;&#1083;&#1072;.mp4" TargetMode="External"/><Relationship Id="rId5" Type="http://schemas.openxmlformats.org/officeDocument/2006/relationships/hyperlink" Target="file:///G:\&#1093;&#1110;&#1084;&#1110;&#1103;\&#1054;&#1087;&#1088;&#1077;&#1076;&#1077;&#1083;&#1077;&#1085;&#1080;&#1077;%20&#1075;&#1083;&#1102;&#1082;&#1086;&#1079;&#1099;%20&#1074;%20&#1074;&#1080;&#1085;&#1086;&#1075;&#1088;&#1072;&#1076;&#1085;&#1086;&#1084;%20&#1089;&#1086;&#1082;&#1077;.mp4" TargetMode="External"/><Relationship Id="rId4" Type="http://schemas.openxmlformats.org/officeDocument/2006/relationships/hyperlink" Target="file:///G:\&#1093;&#1110;&#1084;&#1110;&#1103;\&#1054;&#1082;&#1080;&#1089;&#1083;&#1077;&#1085;&#1080;&#1077;%20&#1075;&#1083;&#1102;&#1082;&#1086;&#1079;&#1099;%20&#1082;&#1080;&#1089;&#1083;&#1086;&#1088;&#1086;&#1076;&#1086;&#1084;%20&#1074;&#1086;&#1079;&#1076;&#1091;&#1093;&#1072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http://www.college.ru/biology/course/content/chapter8/section1/paragraph2/images/0801020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://www.deti.ru/pic/art/deti4861.jpg" TargetMode="External"/><Relationship Id="rId18" Type="http://schemas.openxmlformats.org/officeDocument/2006/relationships/image" Target="../media/image50.jpeg"/><Relationship Id="rId3" Type="http://schemas.openxmlformats.org/officeDocument/2006/relationships/hyperlink" Target="http://images.google.com.ru/imgres?imgurl=www.caravan.ru/~ogorod/mangold.jpg&amp;imgrefurl=http://www.caravan.ru/~ogorod/mangold.htm&amp;h=200&amp;w=200&amp;prev=/images?q=%D1%81%D0%B2%D0%B5%D0%BA%D0%BB%D0%B0&amp;svnum=10&amp;hl=ru&amp;lr=&amp;ie=UTF-8&amp;oe=UTF-8&amp;sa=G" TargetMode="External"/><Relationship Id="rId7" Type="http://schemas.openxmlformats.org/officeDocument/2006/relationships/hyperlink" Target="http://images.google.com.ru/imgres?imgurl=www.mtu-net.ru/babyshop/images/guava1.jpg&amp;imgrefurl=http://www.mtu-net.ru/babyshop/raznoe.htm&amp;h=311&amp;w=343&amp;prev=/images?q=%D0%BC%D0%B0%D0%BB%D1%8C%D1%82%D0%BE%D0%B7%D0%B0&amp;svnum=10&amp;hl=ru&amp;lr=&amp;ie=UTF-8&amp;oe=UTF-8&amp;sa=G" TargetMode="External"/><Relationship Id="rId12" Type="http://schemas.openxmlformats.org/officeDocument/2006/relationships/image" Target="../media/image46.jpeg"/><Relationship Id="rId17" Type="http://schemas.openxmlformats.org/officeDocument/2006/relationships/image" Target="../media/image49.gif"/><Relationship Id="rId2" Type="http://schemas.openxmlformats.org/officeDocument/2006/relationships/image" Target="../media/image41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images.google.com.ru/imgres?imgurl=www.mgul.ac.ru/sad/lesopitomnik/images/grlada.jpg&amp;imgrefurl=http://www.mgul.ac.ru/sad/lesopitomnik/ivpit2.html&amp;h=177&amp;w=282&amp;prev=/images?q=%D0%BF%D0%BB%D0%BE%D0%B4%D1%8B&amp;start=60&amp;svnum=10&amp;hl=ru&amp;lr=&amp;ie=UTF-8&amp;oe=UTF-8&amp;sa=N" TargetMode="External"/><Relationship Id="rId5" Type="http://schemas.openxmlformats.org/officeDocument/2006/relationships/hyperlink" Target="http://images.google.com.ru/imgres?imgurl=www.d2d.ru/DIR00/110589.jpg&amp;imgrefurl=http://www.d2d.ru/DIR00/110588.htm&amp;h=200&amp;w=200&amp;prev=/images?q=%D0%BC%D0%BE%D0%BB%D0%BE%D0%BA%D0%BE&amp;start=20&amp;svnum=10&amp;hl=ru&amp;lr=&amp;ie=UTF-8&amp;oe=UTF-8&amp;sa=N" TargetMode="External"/><Relationship Id="rId15" Type="http://schemas.openxmlformats.org/officeDocument/2006/relationships/hyperlink" Target="http://www.nevestushka.ru/images/fruits.jpg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www.dreamlg.ru/cook/images/wisdom_ggul01.jpg" TargetMode="External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image" Target="../media/image16.gif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6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http://www.college.ru/biology/course/content/chapter8/section1/paragraph2/images/08010207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wmf"/><Relationship Id="rId5" Type="http://schemas.openxmlformats.org/officeDocument/2006/relationships/image" Target="../media/image81.png"/><Relationship Id="rId4" Type="http://schemas.openxmlformats.org/officeDocument/2006/relationships/image" Target="http://www.college.ru/biology/course/content/javagifs/08010209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573016"/>
            <a:ext cx="5040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err="1" smtClean="0">
                <a:ln/>
                <a:solidFill>
                  <a:schemeClr val="accent3"/>
                </a:solidFill>
              </a:rPr>
              <a:t>Вуглеводи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5361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Презентація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Тему: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12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735882" cy="3039472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  <a:alpha val="67843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05387"/>
            <a:ext cx="26670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Documents and Settings\Администратор\Application Data\Microsoft\Media Catalog\s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3140968"/>
            <a:ext cx="243802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15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692696"/>
          <a:ext cx="4536504" cy="5544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774877">
                <a:tc>
                  <a:txBody>
                    <a:bodyPr/>
                    <a:lstStyle/>
                    <a:p>
                      <a:r>
                        <a:rPr lang="uk-UA" dirty="0" smtClean="0"/>
                        <a:t>Речовина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Реактив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Спостереження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Висновок</a:t>
                      </a:r>
                      <a:endParaRPr lang="uk-UA" dirty="0"/>
                    </a:p>
                  </a:txBody>
                  <a:tcPr anchor="ctr"/>
                </a:tc>
              </a:tr>
              <a:tr h="1265441">
                <a:tc rowSpan="4"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Глюкоза</a:t>
                      </a:r>
                      <a:endParaRPr lang="uk-UA" sz="5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Cu(OH)2</a:t>
                      </a:r>
                      <a:r>
                        <a:rPr lang="uk-UA" dirty="0" smtClean="0"/>
                        <a:t> </a:t>
                      </a:r>
                    </a:p>
                    <a:p>
                      <a:pPr algn="ctr"/>
                      <a:r>
                        <a:rPr lang="uk-UA" dirty="0" smtClean="0"/>
                        <a:t>н. у 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Утворюється </a:t>
                      </a:r>
                    </a:p>
                    <a:p>
                      <a:pPr algn="ctr"/>
                      <a:r>
                        <a:rPr lang="uk-UA" dirty="0" smtClean="0"/>
                        <a:t>Синій  розчин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Глюкоза-</a:t>
                      </a:r>
                      <a:r>
                        <a:rPr lang="uk-UA" dirty="0" smtClean="0"/>
                        <a:t> багатоатомний</a:t>
                      </a:r>
                      <a:r>
                        <a:rPr lang="uk-UA" baseline="0" dirty="0" smtClean="0"/>
                        <a:t> спирт</a:t>
                      </a:r>
                      <a:endParaRPr lang="uk-UA" dirty="0"/>
                    </a:p>
                  </a:txBody>
                  <a:tcPr anchor="ctr"/>
                </a:tc>
              </a:tr>
              <a:tr h="12654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Cu(OH)2</a:t>
                      </a:r>
                    </a:p>
                    <a:p>
                      <a:pPr algn="ctr"/>
                      <a:r>
                        <a:rPr lang="en-US" sz="2400" dirty="0" smtClean="0"/>
                        <a:t>(t°)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Утворюється червоний осад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 - альдегід</a:t>
                      </a:r>
                      <a:endParaRPr lang="uk-UA" dirty="0"/>
                    </a:p>
                  </a:txBody>
                  <a:tcPr anchor="ctr"/>
                </a:tc>
              </a:tr>
              <a:tr h="12654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Лакмус</a:t>
                      </a:r>
                      <a:endParaRPr lang="uk-U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Забарвлення не змінюється</a:t>
                      </a:r>
                      <a:endParaRPr lang="uk-UA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 – не</a:t>
                      </a:r>
                      <a:r>
                        <a:rPr lang="uk-UA" baseline="0" dirty="0" smtClean="0"/>
                        <a:t> карбонова кислота</a:t>
                      </a:r>
                      <a:endParaRPr lang="uk-UA" dirty="0"/>
                    </a:p>
                  </a:txBody>
                  <a:tcPr anchor="ctr"/>
                </a:tc>
              </a:tr>
              <a:tr h="9734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Mg</a:t>
                      </a:r>
                      <a:endParaRPr lang="uk-U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Н2 не виділяється</a:t>
                      </a:r>
                      <a:endParaRPr lang="uk-U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16632"/>
            <a:ext cx="189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Глюкоза: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10" name="Управляющая кнопка: сведения 9">
            <a:hlinkClick r:id="rId3" action="ppaction://program" highlightClick="1"/>
          </p:cNvPr>
          <p:cNvSpPr/>
          <p:nvPr/>
        </p:nvSpPr>
        <p:spPr>
          <a:xfrm>
            <a:off x="4860032" y="188640"/>
            <a:ext cx="1656184" cy="122413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справка 10">
            <a:hlinkClick r:id="rId4" action="ppaction://program" highlightClick="1"/>
          </p:cNvPr>
          <p:cNvSpPr/>
          <p:nvPr/>
        </p:nvSpPr>
        <p:spPr>
          <a:xfrm>
            <a:off x="4860032" y="1556792"/>
            <a:ext cx="1656184" cy="1440160"/>
          </a:xfrm>
          <a:prstGeom prst="actionButtonHelp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правляющая кнопка: фильм 11">
            <a:hlinkClick r:id="rId5" action="ppaction://program" highlightClick="1"/>
          </p:cNvPr>
          <p:cNvSpPr/>
          <p:nvPr/>
        </p:nvSpPr>
        <p:spPr>
          <a:xfrm>
            <a:off x="4860032" y="3212976"/>
            <a:ext cx="1728192" cy="1584176"/>
          </a:xfrm>
          <a:prstGeom prst="actionButtonMovi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настраиваемая 12">
            <a:hlinkClick r:id="rId6" action="ppaction://program" highlightClick="1"/>
          </p:cNvPr>
          <p:cNvSpPr/>
          <p:nvPr/>
        </p:nvSpPr>
        <p:spPr>
          <a:xfrm>
            <a:off x="4860032" y="5013176"/>
            <a:ext cx="1728192" cy="1296144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правляющая кнопка: домой 13">
            <a:hlinkClick r:id="rId7" action="ppaction://program" highlightClick="1"/>
          </p:cNvPr>
          <p:cNvSpPr/>
          <p:nvPr/>
        </p:nvSpPr>
        <p:spPr>
          <a:xfrm>
            <a:off x="6660232" y="2564904"/>
            <a:ext cx="2304256" cy="2448272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9000" contrast="8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5764" y="0"/>
            <a:ext cx="3786263" cy="270892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5888"/>
            <a:ext cx="8280400" cy="620712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Хімічні властивості глюкози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438" y="908050"/>
            <a:ext cx="8856662" cy="5762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1) Повне окиснення глюкози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ffectLst/>
              </a:rPr>
              <a:t>C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H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12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O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 + 6O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 →</a:t>
            </a:r>
            <a:r>
              <a:rPr lang="uk-UA" sz="20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6CO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 + H</a:t>
            </a:r>
            <a:r>
              <a:rPr lang="en-US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u="sng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2) Реагує як альдегід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6600"/>
                </a:solidFill>
                <a:effectLst/>
              </a:rPr>
              <a:t>а) Окиснення, реакція “ срібного дзеркала 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/>
              </a:rPr>
              <a:t>СН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ОН – (СНОН)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– СОН + Ag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O </a:t>
            </a:r>
            <a:r>
              <a:rPr lang="ru-RU" sz="2000" b="1" dirty="0" smtClean="0">
                <a:solidFill>
                  <a:srgbClr val="0070C0"/>
                </a:solidFill>
                <a:effectLst/>
                <a:cs typeface="Arial" charset="0"/>
              </a:rPr>
              <a:t>→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СН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ОН – (СНОН)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– СООН + 2Ag↓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200" b="1" dirty="0" smtClean="0">
              <a:solidFill>
                <a:srgbClr val="00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6600"/>
                </a:solidFill>
                <a:effectLst/>
              </a:rPr>
              <a:t>б) Окиснення </a:t>
            </a:r>
            <a:r>
              <a:rPr lang="en-US" sz="2000" b="1" dirty="0" smtClean="0">
                <a:solidFill>
                  <a:srgbClr val="006600"/>
                </a:solidFill>
                <a:effectLst/>
              </a:rPr>
              <a:t>Cu(OH</a:t>
            </a:r>
            <a:r>
              <a:rPr lang="uk-UA" sz="2000" b="1" dirty="0" smtClean="0">
                <a:solidFill>
                  <a:srgbClr val="006600"/>
                </a:solidFill>
                <a:effectLst/>
              </a:rPr>
              <a:t>)</a:t>
            </a:r>
            <a:r>
              <a:rPr lang="en-US" sz="2000" b="1" baseline="-25000" dirty="0" smtClean="0">
                <a:solidFill>
                  <a:srgbClr val="006600"/>
                </a:solidFill>
                <a:effectLst/>
              </a:rPr>
              <a:t>2</a:t>
            </a:r>
            <a:r>
              <a:rPr lang="uk-UA" sz="2000" b="1" dirty="0" smtClean="0">
                <a:solidFill>
                  <a:srgbClr val="006600"/>
                </a:solidFill>
                <a:effectLst/>
              </a:rPr>
              <a:t> при нагріванні:</a:t>
            </a:r>
            <a:endParaRPr lang="en-US" sz="2000" b="1" dirty="0" smtClean="0">
              <a:solidFill>
                <a:srgbClr val="00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0070C0"/>
                </a:solidFill>
                <a:effectLst/>
              </a:rPr>
              <a:t>СН</a:t>
            </a:r>
            <a:r>
              <a:rPr lang="ru-RU" sz="19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1900" b="1" dirty="0" smtClean="0">
                <a:solidFill>
                  <a:srgbClr val="0070C0"/>
                </a:solidFill>
                <a:effectLst/>
              </a:rPr>
              <a:t>ОН–(СНОН)</a:t>
            </a:r>
            <a:r>
              <a:rPr lang="ru-RU" sz="1900" b="1" baseline="-25000" dirty="0" smtClean="0">
                <a:solidFill>
                  <a:srgbClr val="0070C0"/>
                </a:solidFill>
                <a:effectLst/>
              </a:rPr>
              <a:t>4</a:t>
            </a:r>
            <a:r>
              <a:rPr lang="ru-RU" sz="1900" b="1" dirty="0" smtClean="0">
                <a:solidFill>
                  <a:srgbClr val="0070C0"/>
                </a:solidFill>
                <a:effectLst/>
              </a:rPr>
              <a:t>–СОН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+2С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u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(ОН)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→</a:t>
            </a:r>
            <a:r>
              <a:rPr lang="ru-RU" sz="1900" b="1" dirty="0" smtClean="0">
                <a:solidFill>
                  <a:srgbClr val="0070C0"/>
                </a:solidFill>
                <a:effectLst/>
              </a:rPr>
              <a:t>СН</a:t>
            </a:r>
            <a:r>
              <a:rPr lang="ru-RU" sz="19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1900" b="1" dirty="0" smtClean="0">
                <a:solidFill>
                  <a:srgbClr val="0070C0"/>
                </a:solidFill>
                <a:effectLst/>
              </a:rPr>
              <a:t>ОН–(СНОН)</a:t>
            </a:r>
            <a:r>
              <a:rPr lang="ru-RU" sz="1900" b="1" baseline="-25000" dirty="0" smtClean="0">
                <a:solidFill>
                  <a:srgbClr val="0070C0"/>
                </a:solidFill>
                <a:effectLst/>
              </a:rPr>
              <a:t>4</a:t>
            </a:r>
            <a:r>
              <a:rPr lang="ru-RU" sz="1900" b="1" dirty="0" smtClean="0">
                <a:solidFill>
                  <a:srgbClr val="0070C0"/>
                </a:solidFill>
                <a:effectLst/>
              </a:rPr>
              <a:t>–СООН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+С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u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 +2Н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u="sng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/>
              </a:rPr>
              <a:t>3) </a:t>
            </a:r>
            <a:r>
              <a:rPr lang="uk-UA" sz="2000" b="1" u="sng" dirty="0" smtClean="0">
                <a:solidFill>
                  <a:srgbClr val="FF0000"/>
                </a:solidFill>
                <a:effectLst/>
              </a:rPr>
              <a:t>Реакція бродіння</a:t>
            </a:r>
          </a:p>
          <a:p>
            <a:pPr marL="531813" indent="-25876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а) спиртове бродіння: 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С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12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→ 2 С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ОН + 2СО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</a:p>
          <a:p>
            <a:pPr marL="531813" indent="-25876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б) </a:t>
            </a:r>
            <a:r>
              <a:rPr lang="uk-UA" sz="2000" b="1" dirty="0" err="1" smtClean="0">
                <a:solidFill>
                  <a:srgbClr val="336600"/>
                </a:solidFill>
                <a:effectLst/>
              </a:rPr>
              <a:t>молочно-кисле</a:t>
            </a:r>
            <a:r>
              <a:rPr lang="uk-UA" sz="2000" b="1" dirty="0" smtClean="0">
                <a:solidFill>
                  <a:srgbClr val="336600"/>
                </a:solidFill>
                <a:effectLst/>
              </a:rPr>
              <a:t> бродіння: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3366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solidFill>
                <a:srgbClr val="336600"/>
              </a:solidFill>
              <a:effectLst/>
            </a:endParaRPr>
          </a:p>
          <a:p>
            <a:pPr indent="-698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336600"/>
                </a:solidFill>
                <a:effectLst/>
              </a:rPr>
              <a:t>в) масляне бродіння:   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С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12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О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6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 → С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3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7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СООН + 2Н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↑ +2СО</a:t>
            </a:r>
            <a:r>
              <a:rPr lang="ru-RU" sz="2000" b="1" baseline="-25000" dirty="0" smtClean="0">
                <a:solidFill>
                  <a:srgbClr val="0070C0"/>
                </a:solidFill>
                <a:effectLst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↑</a:t>
            </a:r>
            <a:endParaRPr lang="ru-RU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24580" name="Picture 4" descr="Глюкоза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941168"/>
            <a:ext cx="3590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" contrast="-5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рослинному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широко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поширена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фруктоза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фруктовий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плодовий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цукор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Фруктоза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солодких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плодах,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Отримуючи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солодких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плодів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соки,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бджоли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мед,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хімічним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складом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в основному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суміш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глюкози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фруктози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фруктоза входить до складу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цукрів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тростинного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бурякового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4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716290"/>
            <a:ext cx="3095625" cy="201834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5292080" y="3429000"/>
            <a:ext cx="3549734" cy="2951757"/>
            <a:chOff x="5292080" y="3429000"/>
            <a:chExt cx="3549734" cy="2951757"/>
          </a:xfrm>
        </p:grpSpPr>
        <p:pic>
          <p:nvPicPr>
            <p:cNvPr id="4" name="Picture 7" descr="75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429000"/>
              <a:ext cx="3549734" cy="29517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00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242" name="Picture 2" descr="https://encrypted-tbn1.gstatic.com/images?q=tbn:ANd9GcQOIxYyYJmTzH_uCkMy5wLN9xBYrfDPuwpqtySfx3EMTSLsbpflZ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3501008"/>
              <a:ext cx="3384376" cy="2736304"/>
            </a:xfrm>
            <a:prstGeom prst="rect">
              <a:avLst/>
            </a:prstGeom>
            <a:noFill/>
          </p:spPr>
        </p:pic>
      </p:grpSp>
      <p:sp>
        <p:nvSpPr>
          <p:cNvPr id="10244" name="AutoShape 4" descr="data:image/jpeg;base64,/9j/4AAQSkZJRgABAQAAAQABAAD/2wCEAAkGBxQQEhUUEhQWFBUXFxYXGBcWGBgYFxcWGxcWGBcXFhgYHCghGB0lHBcXIjEiJSkrLi4uFx8zODMtNygtLisBCgoKDg0OGxAQGzQkICQwLCwsLzQsLyw0LDIsLCwsLiwsLCwsLSwsLCwsLCwsLCwvLCwsLCwsLCwsLywsLCwsLP/AABEIALcBEwMBEQACEQEDEQH/xAAcAAABBQEBAQAAAAAAAAAAAAAAAQIDBAYFBwj/xAA9EAABAwIEBAMGBAQFBQEAAAABAAIRAyEEEjFBBSJRYQYTcQcyQoGRoVKx0fAUI2LBFTNykuEkQ4Ki8WP/xAAbAQEAAwEBAQEAAAAAAAAAAAAAAQIDBAUGB//EADIRAAIBAgQEBAYBBQEBAAAAAAABAgMREiExQQQFE1EiYXGBMpGhscHw0RQjQuHxBhX/2gAMAwEAAhEDEQA/APcEAIBUAIAQAgBACAEAIAQAgBACAEAIAQAgBACAEAIAQAgBACAEAIAQAgBACAEAIAQCIAQCoAQAgBACAEAIAQAgBACAEAIAQAgBACAEAIAQAgBACAEAIAQAgBACAEAIAQAgEQAgBACAVAIgBAKgBACAo8TxLqWVwEszQ/qAdx81jWqumlLbclIutM3WxAqAQuQCoAQAgBACAEAIAQAgBACAEAIAQAgBACAEAIAQAgEQkEIBACAEAIAQAgFQAgGVqYc0tOhEKsoqSaYMlW8X08HWbhqwMwYfIjWACvPo8T0l057ZEvUr8Z8ZVSC3DMDP/wBKl/8AY0a/MrV8XiXgR6XC8snWs27IxNDjlTC1RiDXqVnk3D3GD1GXQD0CyUp4sdz3If8An6U1ZX9TZcO9plB5DajCwncGRPzhdard0cXE/wDna1POErmy4fxGniG5qTw8bwdD0PRaxknoeHWoVKMsM1YtKxiCAEAIAQAgBAMdVAIBIBMwCbmNYG6i4HqQCAEAIAQAgBACAEAIAQCKQCgApJBQQCAEAIAQAgFQHk/jjxzi6eIdh6TTQDTqQC9w/EDcQey83iOJmm4rItCnKcrIx+Nw9fGP8yprESdY9FxQhL5n0HDcmkrSqZF5+KNGkGCoBGpJk+kLqhBwVkfSUuHjlkZ/E1xUe50zJ3Wl02z04JJYdiu9wMKjmWk1Kx2eA8brUKrfKqZbjuHdneoW8Z55HncfwlKrBqSue8cC4q3FUw9uos4dD+i64yxI/PuK4aVCphfsdFWOYEAIAQAgBAYL2neHq1drcVRqEOw7SQwWMTLnNcNHRH0XJxVOTWNbBq6DwF47big2hiDlrxDXGwq/o7tuo4fiVPwy1+5VPZm9BXYWBACAEAIBAUAqAEAIAQDVIBACgAgBCRUIBACAEAqA8v8AH+NZUrtywX0pGm83H76rzeKtKa8j6jkfCLA6s1roYPFcbcHHKTIkRt3KhK2h9O6UUszi4itygfM9Uk1axMpJK5EKtws3qFUVx7avZE0jVVPIkD99Oi2hLO7LN3WZ6P7L+PPFZlI3DwQ49CAcv1XTTdmfK874WLpua2PXV0HyQIAQAgBACAqYziFKlapUY2diRJ+SrKcVqzalw9Wr8EWzw7xNwPy6/wD0zhUBJcHMBZkvYGelrgrxqlNQn4WdsOU8ROOK1vVoXhHiHH4Z2RgqPc534muBm7pzTdbQr2dr5k1uAqUo3qR+TPROH+0GmMrMRRr0Sfic3MCd5yT+S6o8Wr2kjynkazh3FKOJbmo1GVBvlIMeo2XTGSkrphNMtqxJwfEnHvIaWUYfXI5W7N/qd+i4eL46nQ8OsnsXhG+pd8PU3Nw9PO0teWy8Eyc5u4k9zddVL4ERN3Z0VoVBACAEA1SAQCISCgAhAsoAlAKgObx3jVPBszPDnuNmsYMz3nsNh3NlSdRQV2Q3YzWB8Y4p9TnwWWkdIeM49ZgH7LmjxM2845ELEzF+KuEYirVc9jC0Oc5xJOgJsCQuaUmm2z7XlfMuGp0FDFmtjA4uqZLbWkSP13VsTZ7FSrfTcrZu6hmOLIe1wtKjJuzNIyVlcRrtbqthGTs8ywx3zstI5ZHRGR0OA480azXgwQ5p1iwIW8HdXOPi6aqU2mfSuGqh7GuFwQCPmF1o/PJRwyaJFJUEAIClxbidPDUzUqGBoBu47NaNyqzmoK7NqHDzrzwQ/wCHmnH/ABliKsGk4UWdZsP9R3O0BcNWtN5xPrOE5TQpfEsb/dDOYkuNTM6oXyzNmBlwOxg6eq560ZtpxPap4cCjGNs7W2+mpTw2Oc1pcfMJkwS6GkRJB6mVXHerbsjpqUYylhVvlmPGMHlZnBh5tPMcHjry7gqkrOov36lJ0E6mHPTsmvmbHwNSZVpOrAcxcW9coG39100Y5s+F53BQ4jBFWS+ppsG+nhHuqCm0F0BzgACRNpjuVupdPOx4yJ+IeIsxbSokNe6xJItPQblc3GcZVtgoRze/YvG25e4RwRtLndzVDqTe/wCqtwXLo0X1Kmc+/YOV8jsL1CoIAQAgEQDVJIKAIgK2LxzaQlwfH9LHP+zASocrEpGXZ7QqAxL6LwQwRlqiSDIGrSAR0+SxlXjF2ZbA7Gvo1WvaHNIc03BBkFbJpq6KFLjHF2YVoL7l1mtGrisq1eNJK+r0XcgyfEPaE2laoWU3fhbNR0dTAgfdY/1Ems1b6loU51HaKuZ3F+0TDmXBteu7QchAnpzRCYr6nbDlvEP/ABOFW9omJd7mFbTm4c8ucY6iwCydVO+FnbQ5LUqu19NSCj4yx7X/AMx8Ws3y2hv01I+ayxY/hZ6cOQU2rfkbWxFKoZq0qZqTzAg0y4nUggxPYq0LLJZns0uBwRUU3bZ6nG4lwYtJNLnabgWLh2trCs49isqTimcYusq2OfGrCgqCU1djmv8AuljRVE8iVlTeVpB2LYkz3z2T8ZGIwTWF0vpHKZ1jVv2/JdtN5Hx3N6HT4hyWjzNqtDywQFfH4xlCm6pUOVrRJP73UNpK7NKVKVWahBZs8S47x13EcRL3FtMnLTb0A1AA67lcE6jnJpn3PCcHHhKWFLxbv9+xRwwaxwbUsc0gTytOgaOuv2WCtK8ZHVfGml/trzGYfENoVH+bJ1DoHNUGpAM8o/sFCvCTb0f7ZGk4ylFYfVPZe25RY3MXAUibyGyZbJEDvqAsZ3viatbU9CUsKjLF6u2o2i1zmPYGT8RnVsG5H1hFf2WZNTC3GTdtvW52fBHFq1BzqVOm6q18mG6tMa66dQtqUpP4UfM865U5vqYkl5lniONr1amSo6s1wF2kZGj5yrSk72lqeD/8HiJRxxkrepQ4disOzF02Ylzm05GZ+oja4vE7q9Kom8zyeJ4Opw08FTU+gKL2uaC0gtIBBBkEbEHdemVHoAQAgBACAapAiAEJBQCjxThFHFNy1mB3Q/EPQ7KlSnGatIJtGSp8Ir8OrA0q80Xa0z+n9wvJqRrcLJYHdPb9+5Zyusy3jagrkOqxAsGnQf8AK1s6jx1PZGVzzXxdXbSx7jkJDmMDWgWMS2B9Puockm29D6jkKi6cm3bM5QquqWblpgN0jWNtNVi5On4oK6Z9XGlCksaje7IDDgcz4IFhEg9uyipKSlePudbWG2COuu3/AEaGOeDzDkFgTeJ0b+cKzmoNWjr+5mc1GDtbV9vuTGo52So4tftlnmGW9x07q1NRUnTjG299s+xlC0W6cFb/AH2JWVYOYAszSWkXuDoCdtleEor+3iuzfDijZu9tSrxrhoqA1WQHXLh+I/EQJ1HZaySPL4ihbOK/djPArM5ExwdohbForji63zUp5FnLLU9H9ifEMmLfSMxVp26S0z+RK66TzPI51TxUlPs/ue4LoPlwQHlXtV8QGo/+FpCWs5qhkQXxZveAZ9SuLiJ4vCtj6nkfBqMetLV6enf3PPqNQhuYaiAToSJJGTpeFzybkrrU+jnmv36lriHFPMykMy1IhxsQIvIA1PcqKkb2kkZrh7LEs91/s5X8W7Nm+KNeu091WbTOu8JLC1oD6suLszjeZPvTuTHzWVm85F4y/t+JexYw4IGdrxIcQ28OMCc0HQKso3jd/I0VRSioTjr+2NBgeCVDSa6m9pqOaX5DIcJEgtI1dlEx3XVCk8Cwu25xVuNpqq4zTUVlfZ+vlcc/EtxbQx8iq2mBnBs7s++so8NVehVU5cLLHH4W9LaehmPEvDagfJYG6NABkCO6yg3DKR5fNeBXFQVWm7tLPubH2deNamAy0MWZw5912ppGdO7e2y6aHFxvh2PiJ03Tdme1Uqge0OaQ5pAIIuCDoQV6IHoAQAgBAMQkFIBACAFAMR4zJmuZOYUyGwdOWR91wV1422QleSTPPmeL8Qyk0mmyo06PLiDIGhaFkm0rM+hpchdR5SyOdjuKV6oa+uKctMtAERIBFwVh1ITTtnse1yvldGndpt7M5ldxmSQZE22nY91RNtaaHuUZ6xw2Sy/4NltspOl5ix3jqFCxFqUptvEvQeXNL+UQLcsk337q1LFHXNk01NLxu7+Q5jGZy2S4bFovMdD3TqVZRyWZnim4XSs+z/kmwhJbcmGc0ZgI6kA6/JTihBpyWbyuavDH1eWn3JWVcpBIkmXm4iD0g2W0alNJ5BxUk0n5HP43wwZfPpgBhMOb+E7EditWeLxNHBM4g7KpzaHSwfBMTW/y6LjE6jKJGt3QEUSZVUtWaDwvwvF0ag5H0SSAKshuQnlE9pI067qs41P8HZnDx0OvT8Ms+1tTf8M8YY7DhwxNE120zDy21UD8VuV4/cqtLjpxeGov37HzEqbiryVjRjxfSxGErVcK7nYxxy1BBBAm4nZd64iMovDqa8LSjUrQjLRux4fisR5j3VXkl5dPXMTJMjaVyybTxH6BCPTiox0IBiMuYAgTaZNm9gqu0ZeRrJJO3cq1HTpAA6b9SZvKrZlYqcdyOm6xUPJE0ndMt4QAE5mh1tAY2tcfIwqxeehvRjeDwvMtYTBF4eR8OUhriJMkA/Ia+iiMHZtrNF+rKkljV79jS1uI/wAoV2w2syp5ZgcjeW1RoAm4kQZF7LpxvDitmefHh/7jpSzi1fzefwt6Za5D38OGIDAxzadfy3Gsz1IuBs6Ikd1E6fUSzs9QuIdByc05QusL/dr6EDMdkYwPpB8HKARJc6L+oBWNRzaV+/0NHQxzlhla+fojh8YoBs2iXXHQwuWN1No+S57RUZKa0Ox4M41jKZ8qlXysYMwDuZsdA2Db00ldEa1SNsL9j5+x6j4Z8XDEOFKu0U6uxHuP/wBM6Hsu7h+L6nhmrP7hSNUuwsCAEAxSSCAEAIBtWoGtLjoAT9FDdiDzDjuO8yoG6ucSSNBe4E+i8urLEyFqYHCsBIglrWA3gm82HaVwyqSWaP0bgqjjQjZXvYq4uq5+YkiGnSRvaw30VsWavuejOpCk1DuVn1QTYQOkz66q6TWuZWlKUVaTuLTeS5uUQ4dJkmZEhTFO9zOlnNyxXTJcPUL3tywHXl0m+pkzoVaCeO9y1PKUm3ddu3kOw4zv5OWGkkl1rAyQdptbuqwjK7z75loNxvjd88su5YwrQ4vLRkZ/vIMGBfWSoj1Yw8ObL4pRik838hKRaQCSGyQDAJLRHva3HULSVSoo5RNZOS0V/wB0OnwvAurhwyDK6c14sATlaDck3I9CtYSk9UcfF1YQVpP98zp8P4FhaIa5jBVqe8zzHX1AAjKWm+8HWy0WmR4zpybeLJb5f7LVWvUaHB7hUcIhjYa1p0gZ5kaX9bKjctzpjClKzisK76tr2K2Kp1Aec0mtIBljmuBMQI5YJF+ushYp3zasa05U38GJvzTX50/WUK/FsVSJyOqOgw0mmdQJ2Akx1kRqFSTu7HHxvBQrQwtL2ea++43A+LhSqNOKoAx/3WgtqgHWXCMwv7rrd1MY3Xf6M+T4ng6lCXiXud93hzBY8Ofg6sOInIAMoN75YzM/LotY2s0j0OG55WpLDVWJd9zLcR8L4rD8xYKjQZJpc0baRP2WXUg/7bPboc24ausGK3rk/wCDPVKWTMDLXC2UgzroQdFqrHorTHF3WwRvGmqo3c2Sd1LYmnTpb67qMmkdOakneyOli8Szzw+kCxnKQBJIsASZ3mVpOSU1IrThNRw1Hdu/76HZq4+lQqsq0XGsQD5mcRmmIM7mT9lpKShJO+pyRo1atOVKqsN/httYmq8WoeW9tMEVHCPMdY5XEZm2O/VWyd8OvcrHhK+NSm/Ctl3Wj9uxVwz2hgNL3mGZNxmJ1HaLLGpG6Svmb1IycrVNGbnw54SoY3DVDiGlxc6zwS0ggXc2Lan7Lbh6MKkXJnxnO6+Koqa0SL/gnwKMFTrNrubVNRwykD3WNmLnQmVtS4ZRTxbngpWIuOeE3MGagM0GRHvA/vosK3CtZxIwo0vhqvXfS/6lpa8GJIjM3Yx1XVw8qjj/AHFmWOstwCAjlSAlCRZQAhBxfGFcswxI/E0H0J/WFjXbwEM8mxlUmqHHr/8AF5U7iJnKFXy2OB97Mes9P1WEotyuj9B5VGThGd8rHPJmbgQJvv2HdarI761dxayIge9+nXZXt2MZVHGSSWo/zDM3PfWALCSqpJaFoShQsllclOYwTJAaL9GkkD5TKiyi/UvF06U7LJyJapIdM5pDRIFpgHKbQT+inDGLwxf6y9OMINwW+xJnEuBuDzCAWAEixA7KFC6wxloWgm4YYyzXv7M6PCcD5tPM6BDoa45gCR8JMRBJ9bd1eNOTaknpsUqcQ4SSXv8Az6ncbRoPIY9xinTeXgAhgyxJkG8GLXvEiVvKKer0OF1aqvKOrat3z/f1FL+Mw7nOLWmq+QWuINhYACfdA9FlKzd1sdCpVna7wrf93bK+HdTqvbMvql4Osg3HK5sQRr9Ss0nKdzefUgnhsoJfr7ktXDB1RwLC4iGgTla1zrNjUuA6AfD0UTfnkRGq4001Ky10vpr6X7t7kkwwMBAmQSwukDq4wJncHvvZWecSussb272+npsJjcPTaGF1RlQEcwLILYgQMutu/wDzRRUnkUinVxJwt2zvf5kAGHe5sjJDpDqfI8CZsSCOn5LWdOVrxZy8TyiNSFsNn3/5Y3HhXivntLKzm1HNPK6IJbbUm+adRfXVZ9O/hqZnx3MuXz4Savoyn4z8KjFsdUph3nMbYD4wJIZe03MHfTouenCVCeHWP2NuV8xlSapSdot/I80q4OrS5alOowxMFrgYG8EaWXWmruzPtKXE05xcb3S3IRUBaBF+t5jorJ5WN7qUUWgMzAeXlt/WZ/MCPlKNXibXbasWw4taGuYL3EiHDpc7HVTGpb4loaJqTc03ll5MSnVLTNjlte4EWspUoYc1qXcU42WVzvcKHmvAAy+a4nKL9Ppf80eFtW2PN4l9KN274Vqe18HwIw9FlMfCPvqfuvShHDFI/OuKrOtVlU7lxXMAQAgEQAgIlIBCQlAEoBKjA4FrgHA2INwR3UPMHm/i/wAPeQ/OxpNJwJMSckaz0A2K4K9K2a0JhBydkeV49oZWqi7h8JHyIPcarjadlY+35X1Y0Ip+5VNSwEQRN5N1ZRaep6CxYm75EcDredP7ypM3JqaVsu4OedJ7WOxv9FLRWclKeCS9GLuJ/e+ihpmqqLGoMsvfoM0iTpI0NiZ1sbKm+Zsp4qlmtNGdPg+BNWsQ5pytt7xgXsM2376rSNNYmrZGc6sYKVlZ+mpoq1VjDNQn+WLBhaQw3BqlpgOkmwv89FsoYbbJbHBFyeUFk/r5X2KFPENxDMjWuFOcsNg1XuEuAk8rWjW+kbrLCs2tzqjBUm538XfZbetwwz6bWVMrRThrGnzOZzxOYNOQCQ6PtqRKpDDZuL/JMIeJPFizem3n7FKnxPI4Gk3JULcpItr72UbafKTZYxxJvPX6HVDhU79WV1e9vsWKRL2S1zGObmsC6XCJmTIk6ADW87KjwqKTzfzLVHCnNRmm07dsv3Vv5FerDSG5i8Q0ncZy0EtN7xJH1V5rZG8byWK1v4vr76kuJxMshjAAYBJF53iNvX7LWjiSdzOlSanecs+23v5i4HFN8upSLBLgIdMEEET6zp0AlXvJvW1ia1KXUjUT02/ex1OCcUNMFpeAxoceVozyYjKdNSbnoFSpSk/FF5nkcdyunWqdS127avI1/griBrUnZ3Z3hxDryYN2n6fks6cHHEpbnx3M+F/p67illsdE+JKLfMFUw2nla5xE+9IA03Ihckk3KyOahCdWWGnqUzxPh1eBmw56ZgzX/wAlm4V9I3PQjQ5jTzSl7XIMRwzhkHlw4kC7S1uu9iOqhy4iPc2o8TzKDycvk2efeIqTKOIIo1c4BBBnNl7TvG3ZelSqVHFSep9ny2tVrUV1Y277X87FPIARmNozH12A/fVbPGtj0MUmnZeR6X7PPCrwG4ipDZMgbkD3T2E/kuqlTcrSZ8bz/mkZN8PT21/J6Quw+TBACAEAIAQEKkkEAKACASUAOAIIIkEQQdCECbTujwj2ieHDgq7srSaL+am7Zv4mHrH6LzatFxllofb8s41cRSV34lr5+ZkC8DKQLjWYIJm1ljgk73O6Wd0xjgXSQNLmNAP0TJWRRyUbJsjJHeYvPXsrFIyld4haZBj7qGi1GUm/GWsHSzva0TexJ0Hf0i6hK7sa05STeL2Ni3hopzTY/KWMzHMAA59s4qGJETYTP0W2FxslpucnVnZNq9/ttY5wx1MsfyF+YgHIYc98kyZBzC8BsafJRlZtvU3dF7S/19rFd/EmPDnZHMIgNDXcsa8+ZpLrhu8ECICxcYYLI3o0Uo4Iu637+2eRUxOLqVH88kyS4ka7GT+4VKVOMUorRFodKn4KZMzEtDXTBLjMC2UnUjXawncu1sruMb4tyadFdRTTeSsSfwDvLbU8xuV02Jg8ovA3E8vc/VcynGU3BbZs6I8Wuq6bWaGMqQOWzrA9xb9FrFq2Wp0Ti5fuhZxlSDlsBYiHh7bt/E3Qkkk9JiLLSF14WzKjDw4m7vzVnr2+3zJajWgs8k53vBzMiA2IDRPxONyfUaqIyqY3l+9ykXJqXVVktHrfv6Is4Phr2Z8xaHAxlBaSeXObzEi1rm66Ve9mZVeJhO2FZd8+9vr3LngPGM/iajXuyEMcACYDrXB6kQCFzVZJuzPnf/Q024xwq50fE5acJjH0qgqAvotJaZjmu3/2H1VacLSbPG5NTcONipLZ/Y84aRb+2q1lF7H3V7fDqPfUlrWyLE7dY1Op0V7XSuWcs8i1w/Cvq1Aym01DNmgG/qOnqiWJ6B1IU446jseo+DPAjqbvNxYad20xeDNs20dl00qFviPmua8+U49Ph2/N/wAfyeih0WC6j5R5i51IFD0AoKAWUIBACAiUkiIBJUASUAkoBpchNipxTB08TTdTrND2HY7dwdiqySazNqNSdKanB2Z454u9n9XDy/DnzqdzH/cb2Me96j6LknSa3Pp+F5pGrlUyf0MPVfJNgDuNPWy5lGx6WJW7kNQjY+vYqyTMZTYofvb02RoXvG1zacJw38MxrXtGZ/8ANcXADy2ACQJM5rtO0FT8Nl3NYvFHFfy9f9akVXG4ctq8tRwmzg6CASMolwP4ZJiT6BS7XbuaKlVum5I5oxbTGZktbYAEtuRqSLlZJpI6FTi4OMHvmyHE4s1DdobvYETO8mSfyss1FKNloKCp00409tRDipDWEQAbn4iJmCdh6AfNS1bRClThGTktxaxZYsBBi4mRO5Em3T7qkcWd/b0I4dVotufsOokECTAmJiYuLkD5qryWR2Tm4Qc4Ruy5h8MHVC2ZaC+8i4AcWgEWzENgbSVamrtJl+rKNFSazyy90vkt/IbiqbQRkcCDqLgNPS9yBIvvdZRk3naxelKbTxqzX1/HsahuKw9LyXmk8BoYx1YRla/LJAZHNlvcHbdd3Xpp4d0eM6XEVMcVNZ3aju1fvfK/odXH0/JNQPc9wyufFMwHNHvPcJAIgjWVrUqxpu0nqcVGXVUXFJZpZ7PZLfuZzHcIYyseW2sz1EmZ9VEoRvoenSr46ae50uFYc1Ri6ABbSrMokE+6KhdkB9bA/wDisZrD819z5fmU+hxUKq1vn9n9CXC+zBo/zKxPoAPouvo9zWXOZ7I7PDvZ/hacFzS8/wBRJH00VlSSMJ82rvJOxqsBgqdERSY1gj4QAtFFLQ8+rWnUzm7nRY9XOZokDlJRoeChAoUlRyAUFALKAWUAxSBEAhQDSFAGkISiNzUJTKuIDtlVmkWjhcQpvPVZtM6qc0jHca4E2qSX0wT1iD9QsnA7YcRKOjMpi/CP4S4dtVXAbf1ctyXgPhsU6ues5uRuma0u/wCFVqx10asqiyRNjcfSLqoqOdUZzNYGEBrAYvcXdM9VSVru7yPUhCpZNZd+/wDw5NbEiGgNim2bGziY957mgElZZLQ6YQjgbve+r/jsR4rEeYLNDQJsJ06km/b5KtuwpU4Qp2joyOrii/YCIG+2kyZ/soskrIihGEY2hoLisQajgSGggAQO3Xcmb3VYQwp/MrR4dUrpO7YtVotAItczqQ5127RAA+RU6GzhOU1Z2itvwBp5bGdAZgxB0N+qho2jOKkoXzZcpYZxEtBNi63QRJBOuqzclHNm7rQp5TfkTNxb3v8ANIBLMriQ1oHKQAXAAA3gEnqtU8Txdh06cYdNZJ3Wr37XOu7iGErmazcS25d5dOo11PMTJy5xLZJNgtFGjOV7ZnAuH4uhG1Jwe12mn9NTq1+J4fENAcHNyw11OnEPYDIaXHmbJ96P0jWcYTtfY4ocLxFCTcbO+ab2fe2j8rjWVDVDpaOY5iZJnWGkRoCSqqMuo5N5diXFUmrPTL/ZyaeP8nGFrMzRkpuIcTd8ulzR8IgiB87LJRlh8b3fy2Pl+euUaiu1n+/g9koUeRlvhb+QXqxWSPMUsiYUVawxA2klhiJAxSRcka1CpIGqStxQEAsIBYQCwgCFII0ASgElAIgEKgDShIwhCbkNSiCosWUirUwQOyixZTZQ4hg2U6b3uAhrSb2HYExa8Kskkrm9DFUqKC3Z5NxvFvqVHPcIZTgRJZmzGRlET0+i4ZTalmfaUKcKUFCG++uxyaeJYIb5ecCSGknNM7loElYvAs+5q4wwuWKye5FXxmZ2d2kgxJ6zEm6qopZJZGrhT6ODSIxtV0nLIzQCBebgxeZkhHkJQp9LC/hQhdLpIuDcGZneZTKysKCgof29AzzAgAAk21ubknfZRhs2+5WjQw1HOTzYpi2VxJ3BEAbAA7nebD1RXzLwqVXVd14SepWe6xMiGj5NJLfzP1VXnrsb/wBPDqKe5dbi2+UKdRubUtc12VzZ+F1iHCbwb63UpxcbSNZUn1epF27pq9/Nbr9yI8A9odzOc0dWjN3hzZEgmN0UYtWvY0rKUoeFJv5fJ2dvkWsI11epmeczyZyiA52mlo009Cq0qbUfBrsZVGqFPDFWS32X59SfF4Y0q5/luoggZWuOYgERmJ9QTCmPUpQbnm7GdKqqlFPFitq1l52/Bp8RSbRqVRSc59NrM400sbHezm9yZXVjtrvoeNCcq0IOorSbt+/J+VjI0cM/FY+m1g95wYezZFydhCyjLqSt5nyfNa6r13h0WS/n5n0G4AaBewcSEAKAXIguKGILjkA4IQKgBAKEIBCQUkEKEiEoBqAEAiAaSoAhQkQoBqEmD9pvFSMmFYMxI814B5jlMtbHSxcf9K5eIm/hR9HyLhU715bZL31/j3PNalQtILx5ts1y8Brjf4SDOvbVcKqYlaS7n0UXCqsHw9vNL8FZtY5szmNdI5SZAEWOUAj7zuoxLQlU6VR9Jf47DTXLrT3tA2iRa1pFupUPzNZ0qVfw9iCC3SRex7jWCmTKOUHJ0tSVjAGnNMyLaSJ5gTqChrKElTwwyI6LbEx6Dp6JcmhTcYO+dhzYBixjcTHfUKFmhw823eUbE7C2Rab3vreflZUd7nTCGcnfN/QnxLxla1ryW2cQWgQ7Q3GvZHCKeJFFRTqOpLX1vl+B1WllpiRJdGUhwIAm8tBmdRdRKEk77Fm5Sq+F2S1y19+3oPwuFzteczWhgzcxiTs0RuYKObhbLX9zNKlVQcY2vft9/QfQpvLHVIORpDS6NC4GBKvjTykyJygpqnfN529Ny1jaz20mtaXFzyMrd5mwA1O3qSFo3ZWPm+ccfHh4NQtjeS8lu/wju1PDdTheL4fUeS4PdSa+L5amYZmW1EEf7XdFfoOlOL80fDWPZTC9UsEoAzIBJQCaoBQUA5AKEAIQKpAICFANQCISIgEKARQBChKEKAAgPE/F/FnVcVWfSkXylzTNmcgyOsS3f1J1Xk16i6mLfQ+75dQhRoU1U1ei85Z5rv8AgzIJA96Q6TAdJn+obTH2WKabeXuehCpB1ZO2m/4QjmlpIIgixi5k7SPX80Uk1dMtSqUpU3VWS32Ck4yHTJkRN9NBfbsmUVkWp06VKm5rRkbm8xJ1kzpEzeIt9FOK6IoRpu04rIdVaCeX1kzPprEfJRfcv0ZOpixClpblJ0dp3UYlLTYmlXg6jiti1iGzSDiRaWtDcuYGS7nFjFze/Sdk8Vla1vqVrY8dqay1bd/TLb9uR4JzARnJA7AOvtynUTG+ilpPJms03Tstfl9RA0vfaJcbe6xvT0b+SKOyFKKhHW9vcsY+j5bw2SS1omS0gHWGljiCIjdUtNZTJ4ac5xxSVr+v1ul9iXENfTHll1nhri1rgZnTNl33g6SrQqYlZMtTlCo8aWmV2vtfb0OnwvB1q0UqdI1Q2bCcrXOAGZztM0TGYwPsbui3JOKz/dzy+ZcdS4WLq38T07u23lHv30PQfBvgwYV/n4gtqV/hDfcpf6Z947Ttt1XoUqCg7vU/Pq1WdabnN3bNnVDXxmaHQQRIBhw0InQjquhpPUpmh+ZWIGeZfqhNh4t2QgMyAJQDggFCAUFCBVIBQBUBFCkCEIBpCAaUJGlAIoAiEiSgEe6ATE2NuvZQ9CUeFcZwHliRblANtctgPpH0Xzkat5WsfoPDVnU+GN2pb+ebf8HBAbbWbyIsOl91vn7HdT6jrNSth27j9Ii24jUa/QxP1TXUl4JpxqRsk99xwENImBaBE5vWDb5o73yL1HODSjC679h2Fyj3pgDoDB0Eg6pZPJsVoxnDAnYhpCDcganePQQFNyudGKsmxatfzHZnRmOsAD7AaqW7iGFLLIa9wLuUQO5m/WVVRaWZWMpRvjdx1WrAyW1kxBvpqL/JTGKk8Rjjoyl1Vrpv9g81uWzTmkc02A9I1+as4ScvI0xPHixZdrElFgyy0uL5iA3lAvfNPpaOqlRle1vcj+olGVnp3uajwz4WxNZ3Ow0abhDnvaM8dKbXXBNr/fZbx4fE02efx3N6MY+F4mtEnl7+R6dwnhzMLSbTpCGj6uO7nHcrsjFRVkfIcTWnxFR1Kmr+nki355mBqrXOfAizTaQJJVijtsKTNpQixI1waLKSGOa5ykjIeEIHRKAcEA5AKEICUAqAEAxSAQCIBIQDSxCRhYgGEKANKEiFCxhuN+D6js5pOa8G7WusW3JgE2OuphePV5dLFeDy7Hq8Lx+Ga6l7b2MPX8JYxoANIw0kmDTH0ObmT+mqJt2+p9CuZ8K6jqQdm1rm/psc5/DsQwmKb22IFwTHQkFR0JNWaOmfMKE4pTal9PoQjhtYAzSJ2FxbvYqzoSvkJcyp5YZ29g/w3EERkIB1EiD63VlQerKVOZ0HK/bew88ErkAZBrrJk+u0KVQd7mEuawve7JGeHcVMsbkts4z3uAFfoXykc8+ZRlGzVybD+DMUbGB01Oyv0Sv/ANVLT7nSwvs+qky6oG+g/vKt0EZz5s3ojr4L2d0pGeo4xqBABP5//FZUkc8+aVdjVcK8OYfD/wCXTaD1IkjaxK0UEjjq8XVqZSkdpp2H79VY5bih4mCdvmhDHsaVJRskbp/ZSUY+kJ00Uohkg/eiFR7QpIHtCEDwgHgoACAUKSBUAIBQoAxSAQAgBAIgBCRCEAhYEA00woFyGrS6KC6ZysTw/NrdVcTeNWxTPBm9FGA06zE/wdt+UdrJhHWY/wDw5oAhuv5phI6rB3DrwBHff5JhHU3J24BjBuT6qbFeo2NfhTHLr16JYKfcfRwQHvHMe6WDqPYuNAAsFJndkRZe/wBTp8lBbEShsA7/AJqbFbiikNUsRiJG2UlWOY3KJ0n6oRckpMn9FJA4D6oQSAIQKAgHBAOCAEAqAEIFQCSgGqQKgEQAgBAKgEKEggBAIQgGFqgkYaIQm4w0UJuJ5KC4x1L6oLh5MeqE3Gmnt950UC451D0QYhC3SEFxfIGp1SxGIe47KQJ5coLjoshA/KhA4BCBQEA4BAKAgFQAgFQAhAqAE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6" name="AutoShape 6" descr="data:image/jpeg;base64,/9j/4AAQSkZJRgABAQAAAQABAAD/2wCEAAkGBxQQEhUUEhQWFBUXFxYXGBcWGBgYFxcWGxcWGBcXFhgYHCghGB0lHBcXIjEiJSkrLi4uFx8zODMtNygtLisBCgoKDg0OGxAQGzQkICQwLCwsLzQsLyw0LDIsLCwsLiwsLCwsLSwsLCwsLCwsLCwvLCwsLCwsLCwsLywsLCwsLP/AABEIALcBEwMBEQACEQEDEQH/xAAcAAABBQEBAQAAAAAAAAAAAAAAAQIDBAYFBwj/xAA9EAABAwIEBAMGBAQFBQEAAAABAAIRAyEEEjFBBSJRYQYTcQcyQoGRoVKx0fAUI2LBFTNykuEkQ4Ki8WP/xAAbAQEAAwEBAQEAAAAAAAAAAAAAAQIDBAUGB//EADIRAAIBAgQEBAYBBQEBAAAAAAABAgMREiExQQQFE1EiYXGBMpGhscHw0RQjQuHxBhX/2gAMAwEAAhEDEQA/APcEAIBUAIAQAgBACAEAIAQAgBACAEAIAQAgBACAEAIAQAgBACAEAIAQAgBACAEAIAQCIAQCoAQAgBACAEAIAQAgBACAEAIAQAgBACAEAIAQAgBACAEAIAQAgBACAEAIAQAgEQAgBACAVAIgBAKgBACAo8TxLqWVwEszQ/qAdx81jWqumlLbclIutM3WxAqAQuQCoAQAgBACAEAIAQAgBACAEAIAQAgBACAEAIAQAgEQkEIBACAEAIAQAgFQAgGVqYc0tOhEKsoqSaYMlW8X08HWbhqwMwYfIjWACvPo8T0l057ZEvUr8Z8ZVSC3DMDP/wBKl/8AY0a/MrV8XiXgR6XC8snWs27IxNDjlTC1RiDXqVnk3D3GD1GXQD0CyUp4sdz3If8An6U1ZX9TZcO9plB5DajCwncGRPzhdard0cXE/wDna1POErmy4fxGniG5qTw8bwdD0PRaxknoeHWoVKMsM1YtKxiCAEAIAQAgBAMdVAIBIBMwCbmNYG6i4HqQCAEAIAQAgBACAEAIAQCKQCgApJBQQCAEAIAQAgFQHk/jjxzi6eIdh6TTQDTqQC9w/EDcQey83iOJmm4rItCnKcrIx+Nw9fGP8yprESdY9FxQhL5n0HDcmkrSqZF5+KNGkGCoBGpJk+kLqhBwVkfSUuHjlkZ/E1xUe50zJ3Wl02z04JJYdiu9wMKjmWk1Kx2eA8brUKrfKqZbjuHdneoW8Z55HncfwlKrBqSue8cC4q3FUw9uos4dD+i64yxI/PuK4aVCphfsdFWOYEAIAQAgBAYL2neHq1drcVRqEOw7SQwWMTLnNcNHRH0XJxVOTWNbBq6DwF47big2hiDlrxDXGwq/o7tuo4fiVPwy1+5VPZm9BXYWBACAEAIBAUAqAEAIAQDVIBACgAgBCRUIBACAEAqA8v8AH+NZUrtywX0pGm83H76rzeKtKa8j6jkfCLA6s1roYPFcbcHHKTIkRt3KhK2h9O6UUszi4itygfM9Uk1axMpJK5EKtws3qFUVx7avZE0jVVPIkD99Oi2hLO7LN3WZ6P7L+PPFZlI3DwQ49CAcv1XTTdmfK874WLpua2PXV0HyQIAQAgBACAqYziFKlapUY2diRJ+SrKcVqzalw9Wr8EWzw7xNwPy6/wD0zhUBJcHMBZkvYGelrgrxqlNQn4WdsOU8ROOK1vVoXhHiHH4Z2RgqPc534muBm7pzTdbQr2dr5k1uAqUo3qR+TPROH+0GmMrMRRr0Sfic3MCd5yT+S6o8Wr2kjynkazh3FKOJbmo1GVBvlIMeo2XTGSkrphNMtqxJwfEnHvIaWUYfXI5W7N/qd+i4eL46nQ8OsnsXhG+pd8PU3Nw9PO0teWy8Eyc5u4k9zddVL4ERN3Z0VoVBACAEA1SAQCISCgAhAsoAlAKgObx3jVPBszPDnuNmsYMz3nsNh3NlSdRQV2Q3YzWB8Y4p9TnwWWkdIeM49ZgH7LmjxM2845ELEzF+KuEYirVc9jC0Oc5xJOgJsCQuaUmm2z7XlfMuGp0FDFmtjA4uqZLbWkSP13VsTZ7FSrfTcrZu6hmOLIe1wtKjJuzNIyVlcRrtbqthGTs8ywx3zstI5ZHRGR0OA480azXgwQ5p1iwIW8HdXOPi6aqU2mfSuGqh7GuFwQCPmF1o/PJRwyaJFJUEAIClxbidPDUzUqGBoBu47NaNyqzmoK7NqHDzrzwQ/wCHmnH/ABliKsGk4UWdZsP9R3O0BcNWtN5xPrOE5TQpfEsb/dDOYkuNTM6oXyzNmBlwOxg6eq560ZtpxPap4cCjGNs7W2+mpTw2Oc1pcfMJkwS6GkRJB6mVXHerbsjpqUYylhVvlmPGMHlZnBh5tPMcHjry7gqkrOov36lJ0E6mHPTsmvmbHwNSZVpOrAcxcW9coG39100Y5s+F53BQ4jBFWS+ppsG+nhHuqCm0F0BzgACRNpjuVupdPOx4yJ+IeIsxbSokNe6xJItPQblc3GcZVtgoRze/YvG25e4RwRtLndzVDqTe/wCqtwXLo0X1Kmc+/YOV8jsL1CoIAQAgEQDVJIKAIgK2LxzaQlwfH9LHP+zASocrEpGXZ7QqAxL6LwQwRlqiSDIGrSAR0+SxlXjF2ZbA7Gvo1WvaHNIc03BBkFbJpq6KFLjHF2YVoL7l1mtGrisq1eNJK+r0XcgyfEPaE2laoWU3fhbNR0dTAgfdY/1Ems1b6loU51HaKuZ3F+0TDmXBteu7QchAnpzRCYr6nbDlvEP/ABOFW9omJd7mFbTm4c8ucY6iwCydVO+FnbQ5LUqu19NSCj4yx7X/AMx8Ws3y2hv01I+ayxY/hZ6cOQU2rfkbWxFKoZq0qZqTzAg0y4nUggxPYq0LLJZns0uBwRUU3bZ6nG4lwYtJNLnabgWLh2trCs49isqTimcYusq2OfGrCgqCU1djmv8AuljRVE8iVlTeVpB2LYkz3z2T8ZGIwTWF0vpHKZ1jVv2/JdtN5Hx3N6HT4hyWjzNqtDywQFfH4xlCm6pUOVrRJP73UNpK7NKVKVWahBZs8S47x13EcRL3FtMnLTb0A1AA67lcE6jnJpn3PCcHHhKWFLxbv9+xRwwaxwbUsc0gTytOgaOuv2WCtK8ZHVfGml/trzGYfENoVH+bJ1DoHNUGpAM8o/sFCvCTb0f7ZGk4ylFYfVPZe25RY3MXAUibyGyZbJEDvqAsZ3viatbU9CUsKjLF6u2o2i1zmPYGT8RnVsG5H1hFf2WZNTC3GTdtvW52fBHFq1BzqVOm6q18mG6tMa66dQtqUpP4UfM865U5vqYkl5lniONr1amSo6s1wF2kZGj5yrSk72lqeD/8HiJRxxkrepQ4disOzF02Ylzm05GZ+oja4vE7q9Kom8zyeJ4Opw08FTU+gKL2uaC0gtIBBBkEbEHdemVHoAQAgBACAapAiAEJBQCjxThFHFNy1mB3Q/EPQ7KlSnGatIJtGSp8Ir8OrA0q80Xa0z+n9wvJqRrcLJYHdPb9+5Zyusy3jagrkOqxAsGnQf8AK1s6jx1PZGVzzXxdXbSx7jkJDmMDWgWMS2B9Puockm29D6jkKi6cm3bM5QquqWblpgN0jWNtNVi5On4oK6Z9XGlCksaje7IDDgcz4IFhEg9uyipKSlePudbWG2COuu3/AEaGOeDzDkFgTeJ0b+cKzmoNWjr+5mc1GDtbV9vuTGo52So4tftlnmGW9x07q1NRUnTjG299s+xlC0W6cFb/AH2JWVYOYAszSWkXuDoCdtleEor+3iuzfDijZu9tSrxrhoqA1WQHXLh+I/EQJ1HZaySPL4ihbOK/djPArM5ExwdohbForji63zUp5FnLLU9H9ifEMmLfSMxVp26S0z+RK66TzPI51TxUlPs/ue4LoPlwQHlXtV8QGo/+FpCWs5qhkQXxZveAZ9SuLiJ4vCtj6nkfBqMetLV6enf3PPqNQhuYaiAToSJJGTpeFzybkrrU+jnmv36lriHFPMykMy1IhxsQIvIA1PcqKkb2kkZrh7LEs91/s5X8W7Nm+KNeu091WbTOu8JLC1oD6suLszjeZPvTuTHzWVm85F4y/t+JexYw4IGdrxIcQ28OMCc0HQKso3jd/I0VRSioTjr+2NBgeCVDSa6m9pqOaX5DIcJEgtI1dlEx3XVCk8Cwu25xVuNpqq4zTUVlfZ+vlcc/EtxbQx8iq2mBnBs7s++so8NVehVU5cLLHH4W9LaehmPEvDagfJYG6NABkCO6yg3DKR5fNeBXFQVWm7tLPubH2deNamAy0MWZw5912ppGdO7e2y6aHFxvh2PiJ03Tdme1Uqge0OaQ5pAIIuCDoQV6IHoAQAgBAMQkFIBACAFAMR4zJmuZOYUyGwdOWR91wV1422QleSTPPmeL8Qyk0mmyo06PLiDIGhaFkm0rM+hpchdR5SyOdjuKV6oa+uKctMtAERIBFwVh1ITTtnse1yvldGndpt7M5ldxmSQZE22nY91RNtaaHuUZ6xw2Sy/4NltspOl5ix3jqFCxFqUptvEvQeXNL+UQLcsk337q1LFHXNk01NLxu7+Q5jGZy2S4bFovMdD3TqVZRyWZnim4XSs+z/kmwhJbcmGc0ZgI6kA6/JTihBpyWbyuavDH1eWn3JWVcpBIkmXm4iD0g2W0alNJ5BxUk0n5HP43wwZfPpgBhMOb+E7EditWeLxNHBM4g7KpzaHSwfBMTW/y6LjE6jKJGt3QEUSZVUtWaDwvwvF0ag5H0SSAKshuQnlE9pI067qs41P8HZnDx0OvT8Ms+1tTf8M8YY7DhwxNE120zDy21UD8VuV4/cqtLjpxeGov37HzEqbiryVjRjxfSxGErVcK7nYxxy1BBBAm4nZd64iMovDqa8LSjUrQjLRux4fisR5j3VXkl5dPXMTJMjaVyybTxH6BCPTiox0IBiMuYAgTaZNm9gqu0ZeRrJJO3cq1HTpAA6b9SZvKrZlYqcdyOm6xUPJE0ndMt4QAE5mh1tAY2tcfIwqxeehvRjeDwvMtYTBF4eR8OUhriJMkA/Ia+iiMHZtrNF+rKkljV79jS1uI/wAoV2w2syp5ZgcjeW1RoAm4kQZF7LpxvDitmefHh/7jpSzi1fzefwt6Za5D38OGIDAxzadfy3Gsz1IuBs6Ikd1E6fUSzs9QuIdByc05QusL/dr6EDMdkYwPpB8HKARJc6L+oBWNRzaV+/0NHQxzlhla+fojh8YoBs2iXXHQwuWN1No+S57RUZKa0Ox4M41jKZ8qlXysYMwDuZsdA2Db00ldEa1SNsL9j5+x6j4Z8XDEOFKu0U6uxHuP/wBM6Hsu7h+L6nhmrP7hSNUuwsCAEAxSSCAEAIBtWoGtLjoAT9FDdiDzDjuO8yoG6ucSSNBe4E+i8urLEyFqYHCsBIglrWA3gm82HaVwyqSWaP0bgqjjQjZXvYq4uq5+YkiGnSRvaw30VsWavuejOpCk1DuVn1QTYQOkz66q6TWuZWlKUVaTuLTeS5uUQ4dJkmZEhTFO9zOlnNyxXTJcPUL3tywHXl0m+pkzoVaCeO9y1PKUm3ddu3kOw4zv5OWGkkl1rAyQdptbuqwjK7z75loNxvjd88su5YwrQ4vLRkZ/vIMGBfWSoj1Yw8ObL4pRik838hKRaQCSGyQDAJLRHva3HULSVSoo5RNZOS0V/wB0OnwvAurhwyDK6c14sATlaDck3I9CtYSk9UcfF1YQVpP98zp8P4FhaIa5jBVqe8zzHX1AAjKWm+8HWy0WmR4zpybeLJb5f7LVWvUaHB7hUcIhjYa1p0gZ5kaX9bKjctzpjClKzisK76tr2K2Kp1Aec0mtIBljmuBMQI5YJF+ushYp3zasa05U38GJvzTX50/WUK/FsVSJyOqOgw0mmdQJ2Akx1kRqFSTu7HHxvBQrQwtL2ea++43A+LhSqNOKoAx/3WgtqgHWXCMwv7rrd1MY3Xf6M+T4ng6lCXiXud93hzBY8Ofg6sOInIAMoN75YzM/LotY2s0j0OG55WpLDVWJd9zLcR8L4rD8xYKjQZJpc0baRP2WXUg/7bPboc24ausGK3rk/wCDPVKWTMDLXC2UgzroQdFqrHorTHF3WwRvGmqo3c2Sd1LYmnTpb67qMmkdOakneyOli8Szzw+kCxnKQBJIsASZ3mVpOSU1IrThNRw1Hdu/76HZq4+lQqsq0XGsQD5mcRmmIM7mT9lpKShJO+pyRo1atOVKqsN/httYmq8WoeW9tMEVHCPMdY5XEZm2O/VWyd8OvcrHhK+NSm/Ctl3Wj9uxVwz2hgNL3mGZNxmJ1HaLLGpG6Svmb1IycrVNGbnw54SoY3DVDiGlxc6zwS0ggXc2Lan7Lbh6MKkXJnxnO6+Koqa0SL/gnwKMFTrNrubVNRwykD3WNmLnQmVtS4ZRTxbngpWIuOeE3MGagM0GRHvA/vosK3CtZxIwo0vhqvXfS/6lpa8GJIjM3Yx1XVw8qjj/AHFmWOstwCAjlSAlCRZQAhBxfGFcswxI/E0H0J/WFjXbwEM8mxlUmqHHr/8AF5U7iJnKFXy2OB97Mes9P1WEotyuj9B5VGThGd8rHPJmbgQJvv2HdarI761dxayIge9+nXZXt2MZVHGSSWo/zDM3PfWALCSqpJaFoShQsllclOYwTJAaL9GkkD5TKiyi/UvF06U7LJyJapIdM5pDRIFpgHKbQT+inDGLwxf6y9OMINwW+xJnEuBuDzCAWAEixA7KFC6wxloWgm4YYyzXv7M6PCcD5tPM6BDoa45gCR8JMRBJ9bd1eNOTaknpsUqcQ4SSXv8Az6ncbRoPIY9xinTeXgAhgyxJkG8GLXvEiVvKKer0OF1aqvKOrat3z/f1FL+Mw7nOLWmq+QWuINhYACfdA9FlKzd1sdCpVna7wrf93bK+HdTqvbMvql4Osg3HK5sQRr9Ss0nKdzefUgnhsoJfr7ktXDB1RwLC4iGgTla1zrNjUuA6AfD0UTfnkRGq4001Ky10vpr6X7t7kkwwMBAmQSwukDq4wJncHvvZWecSussb272+npsJjcPTaGF1RlQEcwLILYgQMutu/wDzRRUnkUinVxJwt2zvf5kAGHe5sjJDpDqfI8CZsSCOn5LWdOVrxZy8TyiNSFsNn3/5Y3HhXivntLKzm1HNPK6IJbbUm+adRfXVZ9O/hqZnx3MuXz4Savoyn4z8KjFsdUph3nMbYD4wJIZe03MHfTouenCVCeHWP2NuV8xlSapSdot/I80q4OrS5alOowxMFrgYG8EaWXWmruzPtKXE05xcb3S3IRUBaBF+t5jorJ5WN7qUUWgMzAeXlt/WZ/MCPlKNXibXbasWw4taGuYL3EiHDpc7HVTGpb4loaJqTc03ll5MSnVLTNjlte4EWspUoYc1qXcU42WVzvcKHmvAAy+a4nKL9Ppf80eFtW2PN4l9KN274Vqe18HwIw9FlMfCPvqfuvShHDFI/OuKrOtVlU7lxXMAQAgEQAgIlIBCQlAEoBKjA4FrgHA2INwR3UPMHm/i/wAPeQ/OxpNJwJMSckaz0A2K4K9K2a0JhBydkeV49oZWqi7h8JHyIPcarjadlY+35X1Y0Ip+5VNSwEQRN5N1ZRaep6CxYm75EcDredP7ypM3JqaVsu4OedJ7WOxv9FLRWclKeCS9GLuJ/e+ihpmqqLGoMsvfoM0iTpI0NiZ1sbKm+Zsp4qlmtNGdPg+BNWsQ5pytt7xgXsM2376rSNNYmrZGc6sYKVlZ+mpoq1VjDNQn+WLBhaQw3BqlpgOkmwv89FsoYbbJbHBFyeUFk/r5X2KFPENxDMjWuFOcsNg1XuEuAk8rWjW+kbrLCs2tzqjBUm538XfZbetwwz6bWVMrRThrGnzOZzxOYNOQCQ6PtqRKpDDZuL/JMIeJPFizem3n7FKnxPI4Gk3JULcpItr72UbafKTZYxxJvPX6HVDhU79WV1e9vsWKRL2S1zGObmsC6XCJmTIk6ADW87KjwqKTzfzLVHCnNRmm07dsv3Vv5FerDSG5i8Q0ncZy0EtN7xJH1V5rZG8byWK1v4vr76kuJxMshjAAYBJF53iNvX7LWjiSdzOlSanecs+23v5i4HFN8upSLBLgIdMEEET6zp0AlXvJvW1ia1KXUjUT02/ex1OCcUNMFpeAxoceVozyYjKdNSbnoFSpSk/FF5nkcdyunWqdS127avI1/griBrUnZ3Z3hxDryYN2n6fks6cHHEpbnx3M+F/p67illsdE+JKLfMFUw2nla5xE+9IA03Ihckk3KyOahCdWWGnqUzxPh1eBmw56ZgzX/wAlm4V9I3PQjQ5jTzSl7XIMRwzhkHlw4kC7S1uu9iOqhy4iPc2o8TzKDycvk2efeIqTKOIIo1c4BBBnNl7TvG3ZelSqVHFSep9ny2tVrUV1Y277X87FPIARmNozH12A/fVbPGtj0MUmnZeR6X7PPCrwG4ipDZMgbkD3T2E/kuqlTcrSZ8bz/mkZN8PT21/J6Quw+TBACAEAIAQEKkkEAKACASUAOAIIIkEQQdCECbTujwj2ieHDgq7srSaL+am7Zv4mHrH6LzatFxllofb8s41cRSV34lr5+ZkC8DKQLjWYIJm1ljgk73O6Wd0xjgXSQNLmNAP0TJWRRyUbJsjJHeYvPXsrFIyld4haZBj7qGi1GUm/GWsHSzva0TexJ0Hf0i6hK7sa05STeL2Ni3hopzTY/KWMzHMAA59s4qGJETYTP0W2FxslpucnVnZNq9/ttY5wx1MsfyF+YgHIYc98kyZBzC8BsafJRlZtvU3dF7S/19rFd/EmPDnZHMIgNDXcsa8+ZpLrhu8ECICxcYYLI3o0Uo4Iu637+2eRUxOLqVH88kyS4ka7GT+4VKVOMUorRFodKn4KZMzEtDXTBLjMC2UnUjXawncu1sruMb4tyadFdRTTeSsSfwDvLbU8xuV02Jg8ovA3E8vc/VcynGU3BbZs6I8Wuq6bWaGMqQOWzrA9xb9FrFq2Wp0Ti5fuhZxlSDlsBYiHh7bt/E3Qkkk9JiLLSF14WzKjDw4m7vzVnr2+3zJajWgs8k53vBzMiA2IDRPxONyfUaqIyqY3l+9ykXJqXVVktHrfv6Is4Phr2Z8xaHAxlBaSeXObzEi1rm66Ve9mZVeJhO2FZd8+9vr3LngPGM/iajXuyEMcACYDrXB6kQCFzVZJuzPnf/Q024xwq50fE5acJjH0qgqAvotJaZjmu3/2H1VacLSbPG5NTcONipLZ/Y84aRb+2q1lF7H3V7fDqPfUlrWyLE7dY1Op0V7XSuWcs8i1w/Cvq1Aym01DNmgG/qOnqiWJ6B1IU446jseo+DPAjqbvNxYad20xeDNs20dl00qFviPmua8+U49Ph2/N/wAfyeih0WC6j5R5i51IFD0AoKAWUIBACAiUkiIBJUASUAkoBpchNipxTB08TTdTrND2HY7dwdiqySazNqNSdKanB2Z454u9n9XDy/DnzqdzH/cb2Me96j6LknSa3Pp+F5pGrlUyf0MPVfJNgDuNPWy5lGx6WJW7kNQjY+vYqyTMZTYofvb02RoXvG1zacJw38MxrXtGZ/8ANcXADy2ACQJM5rtO0FT8Nl3NYvFHFfy9f9akVXG4ctq8tRwmzg6CASMolwP4ZJiT6BS7XbuaKlVum5I5oxbTGZktbYAEtuRqSLlZJpI6FTi4OMHvmyHE4s1DdobvYETO8mSfyss1FKNloKCp00409tRDipDWEQAbn4iJmCdh6AfNS1bRClThGTktxaxZYsBBi4mRO5Em3T7qkcWd/b0I4dVotufsOokECTAmJiYuLkD5qryWR2Tm4Qc4Ruy5h8MHVC2ZaC+8i4AcWgEWzENgbSVamrtJl+rKNFSazyy90vkt/IbiqbQRkcCDqLgNPS9yBIvvdZRk3naxelKbTxqzX1/HsahuKw9LyXmk8BoYx1YRla/LJAZHNlvcHbdd3Xpp4d0eM6XEVMcVNZ3aju1fvfK/odXH0/JNQPc9wyufFMwHNHvPcJAIgjWVrUqxpu0nqcVGXVUXFJZpZ7PZLfuZzHcIYyseW2sz1EmZ9VEoRvoenSr46ae50uFYc1Ri6ABbSrMokE+6KhdkB9bA/wDisZrD819z5fmU+hxUKq1vn9n9CXC+zBo/zKxPoAPouvo9zWXOZ7I7PDvZ/hacFzS8/wBRJH00VlSSMJ82rvJOxqsBgqdERSY1gj4QAtFFLQ8+rWnUzm7nRY9XOZokDlJRoeChAoUlRyAUFALKAWUAxSBEAhQDSFAGkISiNzUJTKuIDtlVmkWjhcQpvPVZtM6qc0jHca4E2qSX0wT1iD9QsnA7YcRKOjMpi/CP4S4dtVXAbf1ctyXgPhsU6ues5uRuma0u/wCFVqx10asqiyRNjcfSLqoqOdUZzNYGEBrAYvcXdM9VSVru7yPUhCpZNZd+/wDw5NbEiGgNim2bGziY957mgElZZLQ6YQjgbve+r/jsR4rEeYLNDQJsJ06km/b5KtuwpU4Qp2joyOrii/YCIG+2kyZ/soskrIihGEY2hoLisQajgSGggAQO3Xcmb3VYQwp/MrR4dUrpO7YtVotAItczqQ5127RAA+RU6GzhOU1Z2itvwBp5bGdAZgxB0N+qho2jOKkoXzZcpYZxEtBNi63QRJBOuqzclHNm7rQp5TfkTNxb3v8ANIBLMriQ1oHKQAXAAA3gEnqtU8Txdh06cYdNZJ3Wr37XOu7iGErmazcS25d5dOo11PMTJy5xLZJNgtFGjOV7ZnAuH4uhG1Jwe12mn9NTq1+J4fENAcHNyw11OnEPYDIaXHmbJ96P0jWcYTtfY4ocLxFCTcbO+ab2fe2j8rjWVDVDpaOY5iZJnWGkRoCSqqMuo5N5diXFUmrPTL/ZyaeP8nGFrMzRkpuIcTd8ulzR8IgiB87LJRlh8b3fy2Pl+euUaiu1n+/g9koUeRlvhb+QXqxWSPMUsiYUVawxA2klhiJAxSRcka1CpIGqStxQEAsIBYQCwgCFII0ASgElAIgEKgDShIwhCbkNSiCosWUirUwQOyixZTZQ4hg2U6b3uAhrSb2HYExa8Kskkrm9DFUqKC3Z5NxvFvqVHPcIZTgRJZmzGRlET0+i4ZTalmfaUKcKUFCG++uxyaeJYIb5ecCSGknNM7loElYvAs+5q4wwuWKye5FXxmZ2d2kgxJ6zEm6qopZJZGrhT6ODSIxtV0nLIzQCBebgxeZkhHkJQp9LC/hQhdLpIuDcGZneZTKysKCgof29AzzAgAAk21ubknfZRhs2+5WjQw1HOTzYpi2VxJ3BEAbAA7nebD1RXzLwqVXVd14SepWe6xMiGj5NJLfzP1VXnrsb/wBPDqKe5dbi2+UKdRubUtc12VzZ+F1iHCbwb63UpxcbSNZUn1epF27pq9/Nbr9yI8A9odzOc0dWjN3hzZEgmN0UYtWvY0rKUoeFJv5fJ2dvkWsI11epmeczyZyiA52mlo009Cq0qbUfBrsZVGqFPDFWS32X59SfF4Y0q5/luoggZWuOYgERmJ9QTCmPUpQbnm7GdKqqlFPFitq1l52/Bp8RSbRqVRSc59NrM400sbHezm9yZXVjtrvoeNCcq0IOorSbt+/J+VjI0cM/FY+m1g95wYezZFydhCyjLqSt5nyfNa6r13h0WS/n5n0G4AaBewcSEAKAXIguKGILjkA4IQKgBAKEIBCQUkEKEiEoBqAEAiAaSoAhQkQoBqEmD9pvFSMmFYMxI814B5jlMtbHSxcf9K5eIm/hR9HyLhU715bZL31/j3PNalQtILx5ts1y8Brjf4SDOvbVcKqYlaS7n0UXCqsHw9vNL8FZtY5szmNdI5SZAEWOUAj7zuoxLQlU6VR9Jf47DTXLrT3tA2iRa1pFupUPzNZ0qVfw9iCC3SRex7jWCmTKOUHJ0tSVjAGnNMyLaSJ5gTqChrKElTwwyI6LbEx6Dp6JcmhTcYO+dhzYBixjcTHfUKFmhw823eUbE7C2Rab3vreflZUd7nTCGcnfN/QnxLxla1ryW2cQWgQ7Q3GvZHCKeJFFRTqOpLX1vl+B1WllpiRJdGUhwIAm8tBmdRdRKEk77Fm5Sq+F2S1y19+3oPwuFzteczWhgzcxiTs0RuYKObhbLX9zNKlVQcY2vft9/QfQpvLHVIORpDS6NC4GBKvjTykyJygpqnfN529Ny1jaz20mtaXFzyMrd5mwA1O3qSFo3ZWPm+ccfHh4NQtjeS8lu/wju1PDdTheL4fUeS4PdSa+L5amYZmW1EEf7XdFfoOlOL80fDWPZTC9UsEoAzIBJQCaoBQUA5AKEAIQKpAICFANQCISIgEKARQBChKEKAAgPE/F/FnVcVWfSkXylzTNmcgyOsS3f1J1Xk16i6mLfQ+75dQhRoU1U1ei85Z5rv8AgzIJA96Q6TAdJn+obTH2WKabeXuehCpB1ZO2m/4QjmlpIIgixi5k7SPX80Uk1dMtSqUpU3VWS32Ck4yHTJkRN9NBfbsmUVkWp06VKm5rRkbm8xJ1kzpEzeIt9FOK6IoRpu04rIdVaCeX1kzPprEfJRfcv0ZOpixClpblJ0dp3UYlLTYmlXg6jiti1iGzSDiRaWtDcuYGS7nFjFze/Sdk8Vla1vqVrY8dqay1bd/TLb9uR4JzARnJA7AOvtynUTG+ilpPJms03Tstfl9RA0vfaJcbe6xvT0b+SKOyFKKhHW9vcsY+j5bw2SS1omS0gHWGljiCIjdUtNZTJ4ac5xxSVr+v1ul9iXENfTHll1nhri1rgZnTNl33g6SrQqYlZMtTlCo8aWmV2vtfb0OnwvB1q0UqdI1Q2bCcrXOAGZztM0TGYwPsbui3JOKz/dzy+ZcdS4WLq38T07u23lHv30PQfBvgwYV/n4gtqV/hDfcpf6Z947Ttt1XoUqCg7vU/Pq1WdabnN3bNnVDXxmaHQQRIBhw0InQjquhpPUpmh+ZWIGeZfqhNh4t2QgMyAJQDggFCAUFCBVIBQBUBFCkCEIBpCAaUJGlAIoAiEiSgEe6ATE2NuvZQ9CUeFcZwHliRblANtctgPpH0Xzkat5WsfoPDVnU+GN2pb+ebf8HBAbbWbyIsOl91vn7HdT6jrNSth27j9Ii24jUa/QxP1TXUl4JpxqRsk99xwENImBaBE5vWDb5o73yL1HODSjC679h2Fyj3pgDoDB0Eg6pZPJsVoxnDAnYhpCDcganePQQFNyudGKsmxatfzHZnRmOsAD7AaqW7iGFLLIa9wLuUQO5m/WVVRaWZWMpRvjdx1WrAyW1kxBvpqL/JTGKk8Rjjoyl1Vrpv9g81uWzTmkc02A9I1+as4ScvI0xPHixZdrElFgyy0uL5iA3lAvfNPpaOqlRle1vcj+olGVnp3uajwz4WxNZ3Ow0abhDnvaM8dKbXXBNr/fZbx4fE02efx3N6MY+F4mtEnl7+R6dwnhzMLSbTpCGj6uO7nHcrsjFRVkfIcTWnxFR1Kmr+nki355mBqrXOfAizTaQJJVijtsKTNpQixI1waLKSGOa5ykjIeEIHRKAcEA5AKEICUAqAEAxSAQCIBIQDSxCRhYgGEKANKEiFCxhuN+D6js5pOa8G7WusW3JgE2OuphePV5dLFeDy7Hq8Lx+Ga6l7b2MPX8JYxoANIw0kmDTH0ObmT+mqJt2+p9CuZ8K6jqQdm1rm/psc5/DsQwmKb22IFwTHQkFR0JNWaOmfMKE4pTal9PoQjhtYAzSJ2FxbvYqzoSvkJcyp5YZ29g/w3EERkIB1EiD63VlQerKVOZ0HK/bew88ErkAZBrrJk+u0KVQd7mEuawve7JGeHcVMsbkts4z3uAFfoXykc8+ZRlGzVybD+DMUbGB01Oyv0Sv/ANVLT7nSwvs+qky6oG+g/vKt0EZz5s3ojr4L2d0pGeo4xqBABP5//FZUkc8+aVdjVcK8OYfD/wCXTaD1IkjaxK0UEjjq8XVqZSkdpp2H79VY5bih4mCdvmhDHsaVJRskbp/ZSUY+kJ00Uohkg/eiFR7QpIHtCEDwgHgoACAUKSBUAIBQoAxSAQAgBAIgBCRCEAhYEA00woFyGrS6KC6ZysTw/NrdVcTeNWxTPBm9FGA06zE/wdt+UdrJhHWY/wDw5oAhuv5phI6rB3DrwBHff5JhHU3J24BjBuT6qbFeo2NfhTHLr16JYKfcfRwQHvHMe6WDqPYuNAAsFJndkRZe/wBTp8lBbEShsA7/AJqbFbiikNUsRiJG2UlWOY3KJ0n6oRckpMn9FJA4D6oQSAIQKAgHBAOCAEAqAEIFQCSgGqQKgEQAgBAKgEKEggBAIQgGFqgkYaIQm4w0UJuJ5KC4x1L6oLh5MeqE3Gmnt950UC451D0QYhC3SEFxfIGp1SxGIe47KQJ5coLjoshA/KhA4BCBQEA4BAKAgFQAgFQAhAqAE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50" name="AutoShape 10" descr="data:image/jpeg;base64,/9j/4AAQSkZJRgABAQAAAQABAAD/2wCEAAkGBhQSERQUEhQVFBQWFxUUGBQYFRUYFRgWFhQVFhgYGBwaHCYeGRkjGhQUHy8gIycpLCwsFR4xNTAqNSYrLCkBCQoKDgwOGg8PGiwlHyQsLywqKSsqLCwsLCwxLiwsLCosLC8vLCwpLywsKSwpLCwsLCwsLCwpLCwsLCwsLCwsLP/AABEIAM4A9AMBIgACEQEDEQH/xAAcAAABBQEBAQAAAAAAAAAAAAAAAQMEBQYCBwj/xAA8EAACAQIEBQIEAgkDBAMAAAABAgADEQQSITEFBiJBURNhMkJxgRRSBxUjYpGhscHRM3LwFiTh8YKSov/EABsBAQACAwEBAAAAAAAAAAAAAAADBAECBQYH/8QAMxEAAgIBAwMCBAUEAQUAAAAAAAECAxEEEiExQVEFEzJhcYEikaGx0RQj8PHhM1JicsH/2gAMAwEAAhEDEQA/APcYQhACEIQAhCEAIQhACEIQAhCEAIQhACEIQBDIXFsb6VNm79vrJplBzhUtSX/dKetsddE5R6pGsnhGUxOKLXuTfzcyDT4lVouGR2H1JKn2InOMxXcSB+sVfpvYzw1UrE96bOdN9z0Tl3m5a5CVAEqeOzfT/E0k8SSoVYa2INwe89R5V49+Ip2a3qLo3v4M9Z6frnb/AG7Ovb5lmi1y4kXoixBFnZLQQhCAEIQgBCEIAQhCAEIQgBCEIAQhCAEIQgCXhC8h8R4lTornqMFHv/zeaykoLMmGTJExfEqdP42A9u8xXFOfXe4pD01/M3xW9h2lEMdmN7mox1uTpf77zhan1dQ4pWfm+hBK+K6HoR5pp9gT495ZYDGCqgYaf5nnXCcE9Zwq6nuey/2+09FwOEFJAg7d/J7zPpup1N83Kz4f/pvCTlySC1pWY3mOhS+KoL+AbmZHmrjT+o1MsQAdANBbtMRjcUdbmYt9VlucK49PJFZdt4R6kv6QMNmsWI97aS4rUaWJp62dDqCJ4twugHqDdj4E1f63xFI+nSUppc9xb/MVa6Um42rKLuh0l+qy+EvmO828rphk9RXst7ZW3+0wdWiWIKAm50tvNcmMOIplq92qBiuVtv4R/l3hvp1HaoFAPwLK0qYyszX37Hbq9I01UZSuW5rt2+xTYDlyvWANiLdzpNfy3y7VoVkcuLahh7GSlxC0FY1qgCPoO2p8SUOI0qQU3LB9F7iWqdJCLUn2/QpXaWt/9OGPGMmhaoALk2HmV2I5iop84b2Gsr8RxolzT9JittGPwk+JG4fwHO+aoMgBvlGx8S3qL7sqNCT8/Iqz004xyzV0nuAfIvO5V47mGhQIWpUCnxqZEHO2GPzn/wCplt6iuHE5LJVckupfxJRV+caIW6kt7ASn/wCta9RstGiNfqTIZa+hPG7L+XJHK2KNtFkHhhqlL1suY9l2EmiXIvcskqeULCEJsZCEJyTMAWE5aoBubTn8Qv5h/ETVyiurA7Cchot5snkHFaqFBJ2AufoI1hMclRA6MCp7zjigvRqf7GH8jPGRzM+HpVFViAykFfO4v9feUNTqnTNJLOSKdm1o2/NX6TKdAmnQtUqd2v0Kf7mec4nmKpXbM7sxJvc7f/EdpnziQVz2uG6VW/fufcAfzjyV/RALLmY6hRtbsG8Gc69zt+L8ihOVlrwa7hHDamINkUna5+UDyxm94RyKii9Yhj+VdF/yZ4w2PxDn06lY0kPV6aMFX/8AJ1+5mi4Xgq2UVPxOWmN6nrE5beQDcSKumqvmcdz/AELVeksgtzi2e24XCJTFkUKPAEeMw/A+YmSnZXbFai7krYC2wtr/ABjp57bYU1Ptm/rOivUtPBJPj7E7ls4awJz7wUsBVUezf2M8txwtp3JnuHDuKpXpftMqlrjIWB0mO5n5FKt6tKzILkjuBvp5lC+lSl71XKfX5GipVtix3Zm+B0KiMi0beoRe5EssPzBUoNWbFJc30YbfaV2N4o6Ffwy9QU5iROV4xSbD3rXao1wVPn6eJHDMVn9D6HXo4wrjHatuMcfESBx1gGqGkxLdSqBpYd7zSYavTxtNHXQ21HfSUGJ4l6VOgmZczWQ27A+Y4MNicNmNMqQCCBbUqd5ajiDxJccGltcZpNfhl25+xd4NWxHRiKeVVayE63t3ljenhvTpVDmzMbG23eVHCuahilemFyOBYN7+0k0QMNT/AO6qZh2Zt5ai1nPV+exzLa5qW2Sx/wCK/dFvQxzNUZWp5UHwv2M5fEVCjF3RDfpIOlveZ3Gcdq4hvRoKRSawFUeO9pW8S4OMPTcVajFWPSpa5+0w7sS458sQ0WWlJpN9F1f/AAaPiQ9VLMVdvaUGE5UxLuQouoPxE6TrhXE8MjIFY7Dv3m05f4gud1DZgTce3tKv9NXqJZkUvUdClH4enOcYIOA5GIt6tS/sv+ZpMBwqnRFkUD37mTBFnTp0VNLzCPPk4Ua4x6AIsSLLhuEIQgCSl5rxDphmambMLWPeW1VSQQDYkaHxM1zQaow7BgCBY5h7eRKeqs2wa557+DSbxFswT8dqVDZmZmGmpjX6zKg3uCP+feQaujllFjvl/r9ZFx2KDCx79rTyu1yfLZyd8my74bzVXogujkre+VibEeLdp6pwDjaYqitRD7Mv5WG4M8Bq4wotgfr/AOPM3v6IuLA1K9O+mRXt7gkE/wA52NDZOuWG+C3TY08HoHMPE0o0HZyBcFVHckjYT5v49jmq1Migm5N7flE3vO/EmrVy1QsKeYooU3so3IHk+feVvLnBKTepUNTKzrZU1tYn5iNfraJaiN1nuLouh2NNop6l7msQXV/wUHB+D1MS6hadQ01Gq07Bh7knS8v8Z+j6oahNJSiH5a1Rc9/Ol9JP5WL4WqFNwrs118quzf8AuaKtmV6zU1RvUIK5qoyjTW6tt9pOorapPP2PS+zDSWf2YrGOvXP1M4vJ5w2Hq/iKWHKkg+qXOZPFiFjXLXLroxKU0xFN1K3VxlFxdSRcETXYxPVwxo1Gp3urGxuhym+W/j3jfCMy1P8ATp0aaLplYanwLbj6yT2oqffBh6qftyTxlv7fz+RzhsEMLVSrWQsQAM1INv8AlKg9S/WX/EMDSY3KqCRe40fXuR3me4hw+otR61OpVuWDLl6lH7rL/eWHMD0moI9cspuoDKDmuexG9pv7cXGUZrODlX1q6Ud3OeH/AKIeL4M9K5HUvkb/AHEm8N4hUyNSLdLKRc/LceY9wJ39NiziogPQb3OXwT3jFRqNQVfTuG+a+hUjcEeLa3lJ6HZJWUvHlFBaVws46JmUxXEBRdlQeoQtiRtIXGaNNkVywvluoA+aWGOq0UZge4Go2i47D0CinMAbDKvv7zRwXOD2lV2zbLn6jPFWRhRQU7PVAvfcW10k7C8yvTdRUokJ8FzroBIGJwIdkPqH1wwK2OiqLSdzBhHrqBTYXG5HfzJ0msyh579zOa57a59Oc5zwTQMNlNakwsmZ7DS58Snpo/FASxK5Doo7jtJnLvDRTLUm6qVrgka3O4k/AcdwyYg0qV85GUkDQWmIxUksLEXnP1IHJ1OXtpykuVLwiRgvUw2FyimGqLso33lDj+FPiKRr4klHBsLmwA9pf0aNPAlqtasWL69Rv/CUHGa9bGv+z6qRIygbabkxZiMFn8u/3NNK5OxzjhLq5/ukJSr4LKKa7jUnyRLTAcXpdOQ5WvcHzbtKLCHDUw7VFtVByBfNvEsKL4Zl9Rhly7DvcyOLa5SRZuqi001JryepcPxYqU1Yd/6yTMvyXjVKmmuyjMPudpqZ265bopniNTV7VrgEIQm5AEIQgCWlNzYP+1qfb7a7y5kHjWG9ShUUakqbD3tpIrk3BpeDSazFo8eq4ZWtmJ0v39/6ygxd7tpe2mt7jxY/2l5xAkXtvte2x/oRM/iquUGxHf7+9jPJUZychFbijmtlNiLDKT3v2PcTR8BzcPzV6nS5Q01pHQur7Mf3QQdfYSj4Zw56paplDUqRGY3sL9lB/N7TjE4pqpDOzNplBOpC3+G86M0+I9u56T0T07+sszLpEvOKczmugRVC3sdtQ2xsfEvMAiYVVCrVeqSoNvhbN77KJA4hQwtSjTTDU2eqVTK6n4Wv1LUHbe95uH4bdAp0JQI/hrfTYg7ESxp6sKSgsHsLbK6oKEItLun/AJ0KEVVYuuVqddAC6tuFJ89xImGwJBFR69lOYjpJAYHRW8C0tqnDUwwqVWZnJFix1Nhsov2lF+us5JSmy5rDMGtr2v2lmUXtSm+SOM5Ti9nT/PIvF3UmmUJp59HXte4GYX+UyKnA6lz1hcrZWBbqB7G3ddpF4r6vqZaty+mp3129rRs8xMpX1aQrKOkM2ZSQO2ZfiAkU5c8liNdmxKHJY0q9ZWAWpUFS5Syte7dvpceZKXnB3D0cYhYLqWPTUFj28kTLrxkCo7pT6am9PMbDwQdww8yxPGKFRAGNRKov1vZwwI+E2GljY3jdLOckk9Om1vj911Ru+VsOjrXejUQKy/6YNtbHqKnVTtK3lnjI9RVxVlcK1qoBKuoOqv8AQTK0KdQFatBnaqurqAbN3utt1+s0HAOav2tNsXkZWzKHAKlC2hBG1pJCeVH6lG3ScTlH8WftJY/cueLcJF3GVRTIzBwQdDqLeJmqtKnVCLTJzX+IjxLzhdfJiBTqMCMzJTJOjJqQjdswvpInFcOyJUUizAkoqjqGve0guwnu7ZGmlKLUG/GCFw/BnMSSA7ArvrfzO6SGi9NKZPqE9Xg+8b4ThDf1ADexGp1zWnWBR1qLUZszDMSg3AmIyTSbfcszzl5f2+ZOwfDcUKxdnDXYdHbJ5B8y3bligpauhuVu5y6km20reF8Tq/iQKq2SougGoA8y2RKeCpvVQ5116b3uSe8ziL5fPOc+CldZbuwnhtLhdH8iFhKAx1/WpZCl8uY9j3MY4viKmFKUMItxYAtbS58GcY7mOpi0NOlSNFyepjoMtt7xrA4zEUadNMvqkvox9pBK2PXP4sdSeFU18eP/AEb/AFIGJ4KlJmeu5V1sQp7sZErYa98j/D1WMn074utU/F3pkG66eOwjb4amjK7sWVjlKdwPfxNIxT5idGFjjxN/i+XT6I1v6P6nUD+YW/gJvxMNyNTBqNZbKnw/ebmdrTfAeL9VaepbFhEiywcsIQhAC05KxYsAx/MXJnqFqlGwY6lDsT5B7Gee47kTFM/7RFooTZqrsoCju38J6zzHxo4annCFydP3R7t7TyjmvmuriQQ7dFtEQdP1J7icLUQoqtbj8XjsVLK4OWCj5k46hy4bCXXDUronY1ah0qVXPg7CJwSg9a2G6QjMGJI1GXe32kOnw1srPdenISL6jPsAO/vNNW4BVwtNMRZc1LK3S4N8xuLjsLaTWVkZPLXB7v0aFVWl3Z/FLp9exd8O4/hqV6dGkyqpyGplFiRpdjv94nN2Nq5KYpkgMwDMOw+0p6dEOKrpQNda9iMjAVKTncW+veaDAfssMgr2LKvVrcgrsPrbvL1cpSzFrHhktkI1z3RTb8Pnn/ZW0C3qGgXWtTdCwYEkCw1vfaVdLimXNSZwiG4ICg3toDbsbSU/Hls4oUQl73YWBJ/vMpiHOvk/8/jNZY24lzgkrqlLia6kvjnHc1YMo+FhbNY3UbAjxJOG5hpdObOEQ5hSyKyqfAbstyd7yl4lwp6OUOrKWAYXtYqdQQRJVLC06gYBghABAto+nV1drSCU9zydB10qtPPC44GsEA1VixFO+YhrXC5r7CXVfgiMuemoGRRmYOGDWt1am/nS0h0aHpmzDdQy6X+Lv76QxWGVG0cOhFww7/UdpItqfJVttcmsSwSsHWqUgTSZvzMgB+EHc27SxoelXUEBVaowuDYZWBHUp2A9pV4LElMpdmyWOgIvlO+nce0lYv0Mw9LM62udLEkgAewtvJOvUrtNy8PyWYxirXqioPUoCoDvqHC2zJ/WXfDqrVlOYLmZbq41zUwSNe+YaTJUM1J2RgDTI6iOroO5UzQ4SqlGsDTcegBTIa/wMwt1D8p7x8SZDcsfDy8FDjeGEO1qxz5tBqBaTeG0fQc1WcAAWN9cxPaX2L4OlZ3quQtMrbp3v5mGGHaliPTLn01a4LXynuJS5qllnSpsWqg455S54/Qu+GYY4n1LOysp0tcDKTsPeXXqnBUjmU1kZsqpu1veVlCi70/VRsiFiTkHcbfaSMRzV+HRFdfVa3UL7f8AmS8Y+ePsUZxnZPZFZX/b3/Ms8XxbIitRoMxq6tfZRtYyk5ixGKzKTTICm6Km9rd43/1xU9UBKYFKwspG0brcbr+t6jFupToNVy+0rWWxa2548Ino0llUk5RX3eX9BvGVnf03camxDDZfYwrU2Vm1BzEEn3jvDsJmpli59PNmy/Mbay+wQolbhLsxBC/yiqvPVk1l6q7ZwXH6O6RyVGO1wo+02chcLwYp01UADufqZMnephsgonhtXd710piwhCSlYIRIQAgYRrFVsiMx2UFv4C81k8LIPMv0ncyOKy0qTFRTsxIO7nt9AJg8fx/1lAKftCbEiwvbc2Gk645jzVd2J1diSbeTKJ1GpBII0H+Z59v3pOUvJzJzbk2WGDs3UQbfDe+mhllVpVXR2azbJmLEHp2uO+kZ4JXWmFqMmdQbMl7drXlzy7iqC1GqMLDXIzC6A6jLUA7Ed5rHLk0kfUfTZuOghJRzhL/RmFNSk2hZTvoSL++m8uVR/SWo7OwJ1JBynyL+ZDxrlqjMiiysSoFylr7D2l1R4hQaiUPrLcf6S2KZvIvtrLNWX/Bf1kpbItR5fUYwOHIdlCpUVlNsxygA63B7HtKbmHAGlkBZSTdrKb2HufMkV0Ybgj6ic1sGGBYBGVdGXNapa1yw7WkkmlyVYRUZ7m+CLg+M9GWqrViAQgdrolxa4G5MewRKLa+4va19fvtIFGyVCPiF7AjxcbeDaXXEglg1MnLfQNb1Abag23HvNY+DbUbYYiu4xUrPcMc17DXvp/aNY12bdtBqToNT2Hkxx8WrKykBSdfU1uNNj5HsJFwFfVDlWoFzKytYCzaA67GbttcYNKkpJya6diVwyuMrq7IUfLcODplv8Lbi3cd5GwC5ibM62YKgHljoIU1ysyA3F10FmOulvBOwjFYFHOamRZ7G/SQw1tppf6TRcFlJZ479jVYHjYy1aFakEqEFRU2Jt28e+kk4HDO5TIBUVul0Ui9hvf67iUeO4jSemgyVc17kuwsLi3TbUy14DxdqLLWppencqwuDYDe/ibqXRSZUtocIOUFhvsa3AIKlNqdJhk7E/EGG6sPIme5i4e1N0cOHZbZkO31tLDhmLFWvno9Dlj0W6XTfX96WPGOECuRVW5K9LjwLbEfzm1tW5Zj1Odp7nRalPozG4vENYWJVCfl0XWcVSliPiYjTvr5k38OFd1HUlgAD8vmNU8Iqtcba2lBvs+x2N0U+PqcYKgXQIdNbkiTeH1cztSJsEvcHz9ZWireqVW+W2t9NfaXmC4OoS+bVjrrqZBXBuXBvqJKMcy79PqSsFwMgAMQEsQLb6ntNpwLlpaZDnU20v2kfgmGUhSR8I0E06Gd2jTRjzg8brtdObcExQJ1Eiy6ccIQhAC0IQgCSJxWgXo1FBsWR1B8EqZMnJE1kspoHzPiaRFgd9dfvaRqyajttY+PrNXzlwU0sU4toGLDTSx1meRQWJ8zziltyvBzJRaeB3hak3Ubbsd7AnU28y94Zwm1R6aurMzKiEn9mwIuCd7jtOsHwxqGBGLZdKlQKB+5tc+xMvOHcpU6tFMTSY0idfSvqN7ZD4vqO+8RjNzeEew9E9SVdT09kseOMlKx9OolMj0wXKOQLlT7Dvff6TriOGK5ytiyNYkC2Ybg27GShgUIcKDUObM5Nyc3a7dj4kfD1iWVEQljcW3bTe95ahjq2ekc28Sz06/yM0QGpKwLkaiqrDpFzup7SpYthazkJTqAgAGooYDuCPeWmIVVuQliN1NxY+SJFxil6YdsjKTlIVrOvYadxJeIx6mlO3P4+UyndQXZ6hIYtdiF6Bm1Go0EnjD5b3tmuoufhAPzH2kVWqUiVJzUiepdLm2gOux7XkrMrqAWCkDKPFh295iKfJYvcuXjC7DHFsNlWzBbgizL8LKdrSOMMGVioFlAuc1qliPiAO6jxJz4MZCL5tCwW+l5DxmBemVNwjAZlKuGQ6dvynXYxPh4b5NK5tQUE+cjGAphswILKLG66WN9L/wBpaYmutUWyktdSxY9V1+w32+0qeEYrI1mXOt7st7Ajb+8tg65xlOYW1v2vsL9/rMrBiyX91PwhqrRVqb5gVdSWzFunJ4I7faTeXayUtWpmpmXq1IAv/I/eV+Nok9Qa5F/UpnTKV8eRH+G0y9RLhSOroLZVObYg9mHvIocPKLEmpUvOcfsWdPEXzWb0zcsn+4dr/TvNRy/xD0qoSu1jUUAMfnJFwre+uh+0yrUGovTIci4Y7glMpOn9JZvzK4ZBiKQqBspz2AYrmDLY7faWoycWcq2p3LbFZTT+pruLcEU9QG4tfzMniuDMugBtNHwTjoquwt0u5trqhv0g/ukd/Mu34fftJ5VV284OFLUajST2Sf5nnacMfUW3l5wjgZ0vNhT4AvcSxocOVZmvTQg8pEV/qN1yxJkPAYHKBLamtoq07Tq0sHMfIARYkWZAQhCAJeELRYARIsS0AyfOfLbV+tEzHKVYXsSO1vcTzzlzkStWrem6MlNW62YW0HYeSdp7faJllGWjhKe7z2I3Wm8ldjuB0qmGOHK2plMgA7AbEe4kHgXAFTDCmwPYC+4CnpPse/3mgtC0sOmLe4kXDyjz7mHliqmapSchjcME6Q69jbbNMhiOo5vhYWuASCGG5vvcz2XiOBFWmyE2uCLjcHyJ5lx/k6rSAuucA6VlJzHW4FRe9vMq2VbHmCPS6DXRnHZY+Sh/ElzbVnY6/MxkLG4cLcZLHwbjXtpLHGUiWuyZH7OmgJ7Ei+kg4qq7Hqux792/zNEpPrwjpxs5TRDJulzUpsbsDTBs41tp5vDB13pNdVptoVIYA6ExGwalTUDhWF+gg5j7gyFhsSEcNVX1AflzZQb+SNbyHz1ZeUlZFp8lsQuU5tLm9rafbwI1+BUjKSbXuV2sfJG8iHHAHpNh4BvlH+47yxfGuUz1QzXFgxABYDb6zdS6ZIvbkmtpzRwK5QQVb84ykMn37iMh0A1b0wcwDWzdXYN+7Fo9SM6qVUFb2YbHuVvqPeRa1AE3Y5RmF2tchT81pru4aTNq6nJyTfQj4lxmQE6aX101O/0MtMDhWqsVuAS4QJY/Db4we4EiLgUYsqsrgC61FBW+uxB7ydSoFb5WqAAWLC9gD5I2FpiK7kl81sSTwd4dOwBYkkC2uYDX+Eew/FlOZMgvawfsh/MFOx7RinW9MXNwUN1Ye/b6HxI1GrnYPa2qgqu5UHrP1NzMyZrCvOZSXCRocChpL+IpkqwKqUOq1CdC1/B0M9K5c4j669S5XWwZT9Nx7GeXUK3UVUlkBITucp1I+02nIONvUO5BW2a97gHS/gyxRPHHY4fqVPuVufj9jfAQtEE6nQPLCRYQgBCEIAQhCAEIQgBCEIAkIsIARIsIByYzWAIIOoO4O0fIketTgGL5i5Zps3qUv2b6jS1iD5EwmL4VUpOX1zDZ10M9cxGDvKXHcEv2kbri+xbq1c4cZPJa+K0ObVib9QN7+ZXVnUgWUq4N736TY31Wek47lMN2lNW5H8Ca+ymWl6hYnlGGxnFGLXZQD5UWH0sI1S4wgQatnubqfh/zNfW5IbxIr8lN4vNP6ePRE8PVrYlRhuJ0su5z7bdBH9biS+HgF/2uZqdjopAJ8faPnlJl2X+U6/UNQdjNXpc8ZLK9bntaa6nVOsqXCjS+hPxW+veSqlM07HOBmHZg1x4MgnhlTbWQ8TTqjQA2mr07JI+pVya3Fi1cNpnKrcZmADMBbsImECnMwYkA6OwtfTuB3ldRFQKQUBJ2bUEfSXHCaFUKbKSd1BGtyLaSs6pp5xwdZa2lxbhLnwyTSF7ZNSNRbSx8+09B5A4Z6eh+UBj7s+p/hM9wPkmtWUGqAhJuWY3PgaDS4npvC+GrQpLTW5Ci1zufeTU0yctz4wcX1PWwdftwfXqTRFiCLOgeaCEIQAhCEAIQhACEIQAhCEAIQhACEIQBIlopMQQDk0422HEfhAK+rwwGRKnCfa8u4QDOtwz2jZ4WPE0toZIGTLng4Py/yijlwHtNPaFoGTMHldO4nLco0z8omptC0Gcsyo5Op/lEk0eWEXZZobRYG5kLDYIKJLAnULQYARYgMWAEIRLwBYRLwgCwhCAEIQgBCEIAQhCAEIQgCGIIpiQBYRIQBYRIsAIQtC0wBIRYsA5hOoQDmE6hAEhCEABFiRZkBEtFhAEtCLCAEIQgBCEIAQhCAEIQgBCJFgBCEIAkWEIAkWJFmAEIQgBCIYCALCEIAQhCAEIQmQEIQgBCEIAQhEgCwhCAE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52" name="AutoShape 12" descr="data:image/jpeg;base64,/9j/4AAQSkZJRgABAQAAAQABAAD/2wCEAAkGBhQSERQUEhQVFBQWFxUUGBQYFRUYFRgWFhQVFhgYGBwaHCYeGRkjGhQUHy8gIycpLCwsFR4xNTAqNSYrLCkBCQoKDgwOGg8PGiwlHyQsLywqKSsqLCwsLCwxLiwsLCosLC8vLCwpLywsKSwpLCwsLCwsLCwpLCwsLCwsLCwsLP/AABEIAM4A9AMBIgACEQEDEQH/xAAcAAABBQEBAQAAAAAAAAAAAAAAAQMEBQYCBwj/xAA8EAACAQIEBQIEAgkDBAMAAAABAgADEQQSITEFBiJBURNhMkJxgRRSBxUjYpGhscHRM3LwFiTh8YKSov/EABsBAQACAwEBAAAAAAAAAAAAAAADBAECBQYH/8QAMxEAAgIBAwMCBAUEAQUAAAAAAAECAxEEEiExQVEFEzJhcYEikaGx0RQj8PHhM1JicsH/2gAMAwEAAhEDEQA/APcYQhACEIQAhCEAIQhACEIQAhCEAIQhACEIQBDIXFsb6VNm79vrJplBzhUtSX/dKetsddE5R6pGsnhGUxOKLXuTfzcyDT4lVouGR2H1JKn2InOMxXcSB+sVfpvYzw1UrE96bOdN9z0Tl3m5a5CVAEqeOzfT/E0k8SSoVYa2INwe89R5V49+Ip2a3qLo3v4M9Z6frnb/AG7Ovb5lmi1y4kXoixBFnZLQQhCAEIQgBCEIAQhCAEIQgBCEIAQhCAEIQgCXhC8h8R4lTornqMFHv/zeaykoLMmGTJExfEqdP42A9u8xXFOfXe4pD01/M3xW9h2lEMdmN7mox1uTpf77zhan1dQ4pWfm+hBK+K6HoR5pp9gT495ZYDGCqgYaf5nnXCcE9Zwq6nuey/2+09FwOEFJAg7d/J7zPpup1N83Kz4f/pvCTlySC1pWY3mOhS+KoL+AbmZHmrjT+o1MsQAdANBbtMRjcUdbmYt9VlucK49PJFZdt4R6kv6QMNmsWI97aS4rUaWJp62dDqCJ4twugHqDdj4E1f63xFI+nSUppc9xb/MVa6Um42rKLuh0l+qy+EvmO828rphk9RXst7ZW3+0wdWiWIKAm50tvNcmMOIplq92qBiuVtv4R/l3hvp1HaoFAPwLK0qYyszX37Hbq9I01UZSuW5rt2+xTYDlyvWANiLdzpNfy3y7VoVkcuLahh7GSlxC0FY1qgCPoO2p8SUOI0qQU3LB9F7iWqdJCLUn2/QpXaWt/9OGPGMmhaoALk2HmV2I5iop84b2Gsr8RxolzT9JittGPwk+JG4fwHO+aoMgBvlGx8S3qL7sqNCT8/Iqz004xyzV0nuAfIvO5V47mGhQIWpUCnxqZEHO2GPzn/wCplt6iuHE5LJVckupfxJRV+caIW6kt7ASn/wCta9RstGiNfqTIZa+hPG7L+XJHK2KNtFkHhhqlL1suY9l2EmiXIvcskqeULCEJsZCEJyTMAWE5aoBubTn8Qv5h/ETVyiurA7Cchot5snkHFaqFBJ2AufoI1hMclRA6MCp7zjigvRqf7GH8jPGRzM+HpVFViAykFfO4v9feUNTqnTNJLOSKdm1o2/NX6TKdAmnQtUqd2v0Kf7mec4nmKpXbM7sxJvc7f/EdpnziQVz2uG6VW/fufcAfzjyV/RALLmY6hRtbsG8Gc69zt+L8ihOVlrwa7hHDamINkUna5+UDyxm94RyKii9Yhj+VdF/yZ4w2PxDn06lY0kPV6aMFX/8AJ1+5mi4Xgq2UVPxOWmN6nrE5beQDcSKumqvmcdz/AELVeksgtzi2e24XCJTFkUKPAEeMw/A+YmSnZXbFai7krYC2wtr/ABjp57bYU1Ptm/rOivUtPBJPj7E7ls4awJz7wUsBVUezf2M8txwtp3JnuHDuKpXpftMqlrjIWB0mO5n5FKt6tKzILkjuBvp5lC+lSl71XKfX5GipVtix3Zm+B0KiMi0beoRe5EssPzBUoNWbFJc30YbfaV2N4o6Ffwy9QU5iROV4xSbD3rXao1wVPn6eJHDMVn9D6HXo4wrjHatuMcfESBx1gGqGkxLdSqBpYd7zSYavTxtNHXQ21HfSUGJ4l6VOgmZczWQ27A+Y4MNicNmNMqQCCBbUqd5ajiDxJccGltcZpNfhl25+xd4NWxHRiKeVVayE63t3ljenhvTpVDmzMbG23eVHCuahilemFyOBYN7+0k0QMNT/AO6qZh2Zt5ai1nPV+exzLa5qW2Sx/wCK/dFvQxzNUZWp5UHwv2M5fEVCjF3RDfpIOlveZ3Gcdq4hvRoKRSawFUeO9pW8S4OMPTcVajFWPSpa5+0w7sS458sQ0WWlJpN9F1f/AAaPiQ9VLMVdvaUGE5UxLuQouoPxE6TrhXE8MjIFY7Dv3m05f4gud1DZgTce3tKv9NXqJZkUvUdClH4enOcYIOA5GIt6tS/sv+ZpMBwqnRFkUD37mTBFnTp0VNLzCPPk4Ua4x6AIsSLLhuEIQgCSl5rxDphmambMLWPeW1VSQQDYkaHxM1zQaow7BgCBY5h7eRKeqs2wa557+DSbxFswT8dqVDZmZmGmpjX6zKg3uCP+feQaujllFjvl/r9ZFx2KDCx79rTyu1yfLZyd8my74bzVXogujkre+VibEeLdp6pwDjaYqitRD7Mv5WG4M8Bq4wotgfr/AOPM3v6IuLA1K9O+mRXt7gkE/wA52NDZOuWG+C3TY08HoHMPE0o0HZyBcFVHckjYT5v49jmq1Migm5N7flE3vO/EmrVy1QsKeYooU3so3IHk+feVvLnBKTepUNTKzrZU1tYn5iNfraJaiN1nuLouh2NNop6l7msQXV/wUHB+D1MS6hadQ01Gq07Bh7knS8v8Z+j6oahNJSiH5a1Rc9/Ol9JP5WL4WqFNwrs118quzf8AuaKtmV6zU1RvUIK5qoyjTW6tt9pOorapPP2PS+zDSWf2YrGOvXP1M4vJ5w2Hq/iKWHKkg+qXOZPFiFjXLXLroxKU0xFN1K3VxlFxdSRcETXYxPVwxo1Gp3urGxuhym+W/j3jfCMy1P8ATp0aaLplYanwLbj6yT2oqffBh6qftyTxlv7fz+RzhsEMLVSrWQsQAM1INv8AlKg9S/WX/EMDSY3KqCRe40fXuR3me4hw+otR61OpVuWDLl6lH7rL/eWHMD0moI9cspuoDKDmuexG9pv7cXGUZrODlX1q6Ud3OeH/AKIeL4M9K5HUvkb/AHEm8N4hUyNSLdLKRc/LceY9wJ39NiziogPQb3OXwT3jFRqNQVfTuG+a+hUjcEeLa3lJ6HZJWUvHlFBaVws46JmUxXEBRdlQeoQtiRtIXGaNNkVywvluoA+aWGOq0UZge4Go2i47D0CinMAbDKvv7zRwXOD2lV2zbLn6jPFWRhRQU7PVAvfcW10k7C8yvTdRUokJ8FzroBIGJwIdkPqH1wwK2OiqLSdzBhHrqBTYXG5HfzJ0msyh579zOa57a59Oc5zwTQMNlNakwsmZ7DS58Snpo/FASxK5Doo7jtJnLvDRTLUm6qVrgka3O4k/AcdwyYg0qV85GUkDQWmIxUksLEXnP1IHJ1OXtpykuVLwiRgvUw2FyimGqLso33lDj+FPiKRr4klHBsLmwA9pf0aNPAlqtasWL69Rv/CUHGa9bGv+z6qRIygbabkxZiMFn8u/3NNK5OxzjhLq5/ukJSr4LKKa7jUnyRLTAcXpdOQ5WvcHzbtKLCHDUw7VFtVByBfNvEsKL4Zl9Rhly7DvcyOLa5SRZuqi001JryepcPxYqU1Yd/6yTMvyXjVKmmuyjMPudpqZ265bopniNTV7VrgEIQm5AEIQgCWlNzYP+1qfb7a7y5kHjWG9ShUUakqbD3tpIrk3BpeDSazFo8eq4ZWtmJ0v39/6ygxd7tpe2mt7jxY/2l5xAkXtvte2x/oRM/iquUGxHf7+9jPJUZychFbijmtlNiLDKT3v2PcTR8BzcPzV6nS5Q01pHQur7Mf3QQdfYSj4Zw56paplDUqRGY3sL9lB/N7TjE4pqpDOzNplBOpC3+G86M0+I9u56T0T07+sszLpEvOKczmugRVC3sdtQ2xsfEvMAiYVVCrVeqSoNvhbN77KJA4hQwtSjTTDU2eqVTK6n4Wv1LUHbe95uH4bdAp0JQI/hrfTYg7ESxp6sKSgsHsLbK6oKEItLun/AJ0KEVVYuuVqddAC6tuFJ89xImGwJBFR69lOYjpJAYHRW8C0tqnDUwwqVWZnJFix1Nhsov2lF+us5JSmy5rDMGtr2v2lmUXtSm+SOM5Ti9nT/PIvF3UmmUJp59HXte4GYX+UyKnA6lz1hcrZWBbqB7G3ddpF4r6vqZaty+mp3129rRs8xMpX1aQrKOkM2ZSQO2ZfiAkU5c8liNdmxKHJY0q9ZWAWpUFS5Syte7dvpceZKXnB3D0cYhYLqWPTUFj28kTLrxkCo7pT6am9PMbDwQdww8yxPGKFRAGNRKov1vZwwI+E2GljY3jdLOckk9Om1vj911Ru+VsOjrXejUQKy/6YNtbHqKnVTtK3lnjI9RVxVlcK1qoBKuoOqv8AQTK0KdQFatBnaqurqAbN3utt1+s0HAOav2tNsXkZWzKHAKlC2hBG1pJCeVH6lG3ScTlH8WftJY/cueLcJF3GVRTIzBwQdDqLeJmqtKnVCLTJzX+IjxLzhdfJiBTqMCMzJTJOjJqQjdswvpInFcOyJUUizAkoqjqGve0guwnu7ZGmlKLUG/GCFw/BnMSSA7ArvrfzO6SGi9NKZPqE9Xg+8b4ThDf1ADexGp1zWnWBR1qLUZszDMSg3AmIyTSbfcszzl5f2+ZOwfDcUKxdnDXYdHbJ5B8y3bligpauhuVu5y6km20reF8Tq/iQKq2SougGoA8y2RKeCpvVQ5116b3uSe8ziL5fPOc+CldZbuwnhtLhdH8iFhKAx1/WpZCl8uY9j3MY4viKmFKUMItxYAtbS58GcY7mOpi0NOlSNFyepjoMtt7xrA4zEUadNMvqkvox9pBK2PXP4sdSeFU18eP/AEb/AFIGJ4KlJmeu5V1sQp7sZErYa98j/D1WMn074utU/F3pkG66eOwjb4amjK7sWVjlKdwPfxNIxT5idGFjjxN/i+XT6I1v6P6nUD+YW/gJvxMNyNTBqNZbKnw/ebmdrTfAeL9VaepbFhEiywcsIQhAC05KxYsAx/MXJnqFqlGwY6lDsT5B7Gee47kTFM/7RFooTZqrsoCju38J6zzHxo4annCFydP3R7t7TyjmvmuriQQ7dFtEQdP1J7icLUQoqtbj8XjsVLK4OWCj5k46hy4bCXXDUronY1ah0qVXPg7CJwSg9a2G6QjMGJI1GXe32kOnw1srPdenISL6jPsAO/vNNW4BVwtNMRZc1LK3S4N8xuLjsLaTWVkZPLXB7v0aFVWl3Z/FLp9exd8O4/hqV6dGkyqpyGplFiRpdjv94nN2Nq5KYpkgMwDMOw+0p6dEOKrpQNda9iMjAVKTncW+veaDAfssMgr2LKvVrcgrsPrbvL1cpSzFrHhktkI1z3RTb8Pnn/ZW0C3qGgXWtTdCwYEkCw1vfaVdLimXNSZwiG4ICg3toDbsbSU/Hls4oUQl73YWBJ/vMpiHOvk/8/jNZY24lzgkrqlLia6kvjnHc1YMo+FhbNY3UbAjxJOG5hpdObOEQ5hSyKyqfAbstyd7yl4lwp6OUOrKWAYXtYqdQQRJVLC06gYBghABAto+nV1drSCU9zydB10qtPPC44GsEA1VixFO+YhrXC5r7CXVfgiMuemoGRRmYOGDWt1am/nS0h0aHpmzDdQy6X+Lv76QxWGVG0cOhFww7/UdpItqfJVttcmsSwSsHWqUgTSZvzMgB+EHc27SxoelXUEBVaowuDYZWBHUp2A9pV4LElMpdmyWOgIvlO+nce0lYv0Mw9LM62udLEkgAewtvJOvUrtNy8PyWYxirXqioPUoCoDvqHC2zJ/WXfDqrVlOYLmZbq41zUwSNe+YaTJUM1J2RgDTI6iOroO5UzQ4SqlGsDTcegBTIa/wMwt1D8p7x8SZDcsfDy8FDjeGEO1qxz5tBqBaTeG0fQc1WcAAWN9cxPaX2L4OlZ3quQtMrbp3v5mGGHaliPTLn01a4LXynuJS5qllnSpsWqg455S54/Qu+GYY4n1LOysp0tcDKTsPeXXqnBUjmU1kZsqpu1veVlCi70/VRsiFiTkHcbfaSMRzV+HRFdfVa3UL7f8AmS8Y+ePsUZxnZPZFZX/b3/Ms8XxbIitRoMxq6tfZRtYyk5ixGKzKTTICm6Km9rd43/1xU9UBKYFKwspG0brcbr+t6jFupToNVy+0rWWxa2548Ino0llUk5RX3eX9BvGVnf03camxDDZfYwrU2Vm1BzEEn3jvDsJmpli59PNmy/Mbay+wQolbhLsxBC/yiqvPVk1l6q7ZwXH6O6RyVGO1wo+02chcLwYp01UADufqZMnephsgonhtXd710piwhCSlYIRIQAgYRrFVsiMx2UFv4C81k8LIPMv0ncyOKy0qTFRTsxIO7nt9AJg8fx/1lAKftCbEiwvbc2Gk645jzVd2J1diSbeTKJ1GpBII0H+Z59v3pOUvJzJzbk2WGDs3UQbfDe+mhllVpVXR2azbJmLEHp2uO+kZ4JXWmFqMmdQbMl7drXlzy7iqC1GqMLDXIzC6A6jLUA7Ed5rHLk0kfUfTZuOghJRzhL/RmFNSk2hZTvoSL++m8uVR/SWo7OwJ1JBynyL+ZDxrlqjMiiysSoFylr7D2l1R4hQaiUPrLcf6S2KZvIvtrLNWX/Bf1kpbItR5fUYwOHIdlCpUVlNsxygA63B7HtKbmHAGlkBZSTdrKb2HufMkV0Ybgj6ic1sGGBYBGVdGXNapa1yw7WkkmlyVYRUZ7m+CLg+M9GWqrViAQgdrolxa4G5MewRKLa+4va19fvtIFGyVCPiF7AjxcbeDaXXEglg1MnLfQNb1Abag23HvNY+DbUbYYiu4xUrPcMc17DXvp/aNY12bdtBqToNT2Hkxx8WrKykBSdfU1uNNj5HsJFwFfVDlWoFzKytYCzaA67GbttcYNKkpJya6diVwyuMrq7IUfLcODplv8Lbi3cd5GwC5ibM62YKgHljoIU1ysyA3F10FmOulvBOwjFYFHOamRZ7G/SQw1tppf6TRcFlJZ479jVYHjYy1aFakEqEFRU2Jt28e+kk4HDO5TIBUVul0Ui9hvf67iUeO4jSemgyVc17kuwsLi3TbUy14DxdqLLWppencqwuDYDe/ibqXRSZUtocIOUFhvsa3AIKlNqdJhk7E/EGG6sPIme5i4e1N0cOHZbZkO31tLDhmLFWvno9Dlj0W6XTfX96WPGOECuRVW5K9LjwLbEfzm1tW5Zj1Odp7nRalPozG4vENYWJVCfl0XWcVSliPiYjTvr5k38OFd1HUlgAD8vmNU8Iqtcba2lBvs+x2N0U+PqcYKgXQIdNbkiTeH1cztSJsEvcHz9ZWireqVW+W2t9NfaXmC4OoS+bVjrrqZBXBuXBvqJKMcy79PqSsFwMgAMQEsQLb6ntNpwLlpaZDnU20v2kfgmGUhSR8I0E06Gd2jTRjzg8brtdObcExQJ1Eiy6ccIQhAC0IQgCSJxWgXo1FBsWR1B8EqZMnJE1kspoHzPiaRFgd9dfvaRqyajttY+PrNXzlwU0sU4toGLDTSx1meRQWJ8zziltyvBzJRaeB3hak3Ubbsd7AnU28y94Zwm1R6aurMzKiEn9mwIuCd7jtOsHwxqGBGLZdKlQKB+5tc+xMvOHcpU6tFMTSY0idfSvqN7ZD4vqO+8RjNzeEew9E9SVdT09kseOMlKx9OolMj0wXKOQLlT7Dvff6TriOGK5ytiyNYkC2Ybg27GShgUIcKDUObM5Nyc3a7dj4kfD1iWVEQljcW3bTe95ahjq2ekc28Sz06/yM0QGpKwLkaiqrDpFzup7SpYthazkJTqAgAGooYDuCPeWmIVVuQliN1NxY+SJFxil6YdsjKTlIVrOvYadxJeIx6mlO3P4+UyndQXZ6hIYtdiF6Bm1Go0EnjD5b3tmuoufhAPzH2kVWqUiVJzUiepdLm2gOux7XkrMrqAWCkDKPFh295iKfJYvcuXjC7DHFsNlWzBbgizL8LKdrSOMMGVioFlAuc1qliPiAO6jxJz4MZCL5tCwW+l5DxmBemVNwjAZlKuGQ6dvynXYxPh4b5NK5tQUE+cjGAphswILKLG66WN9L/wBpaYmutUWyktdSxY9V1+w32+0qeEYrI1mXOt7st7Ajb+8tg65xlOYW1v2vsL9/rMrBiyX91PwhqrRVqb5gVdSWzFunJ4I7faTeXayUtWpmpmXq1IAv/I/eV+Nok9Qa5F/UpnTKV8eRH+G0y9RLhSOroLZVObYg9mHvIocPKLEmpUvOcfsWdPEXzWb0zcsn+4dr/TvNRy/xD0qoSu1jUUAMfnJFwre+uh+0yrUGovTIci4Y7glMpOn9JZvzK4ZBiKQqBspz2AYrmDLY7faWoycWcq2p3LbFZTT+pruLcEU9QG4tfzMniuDMugBtNHwTjoquwt0u5trqhv0g/ukd/Mu34fftJ5VV284OFLUajST2Sf5nnacMfUW3l5wjgZ0vNhT4AvcSxocOVZmvTQg8pEV/qN1yxJkPAYHKBLamtoq07Tq0sHMfIARYkWZAQhCAJeELRYARIsS0AyfOfLbV+tEzHKVYXsSO1vcTzzlzkStWrem6MlNW62YW0HYeSdp7faJllGWjhKe7z2I3Wm8ldjuB0qmGOHK2plMgA7AbEe4kHgXAFTDCmwPYC+4CnpPse/3mgtC0sOmLe4kXDyjz7mHliqmapSchjcME6Q69jbbNMhiOo5vhYWuASCGG5vvcz2XiOBFWmyE2uCLjcHyJ5lx/k6rSAuucA6VlJzHW4FRe9vMq2VbHmCPS6DXRnHZY+Sh/ElzbVnY6/MxkLG4cLcZLHwbjXtpLHGUiWuyZH7OmgJ7Ei+kg4qq7Hqux792/zNEpPrwjpxs5TRDJulzUpsbsDTBs41tp5vDB13pNdVptoVIYA6ExGwalTUDhWF+gg5j7gyFhsSEcNVX1AflzZQb+SNbyHz1ZeUlZFp8lsQuU5tLm9rafbwI1+BUjKSbXuV2sfJG8iHHAHpNh4BvlH+47yxfGuUz1QzXFgxABYDb6zdS6ZIvbkmtpzRwK5QQVb84ykMn37iMh0A1b0wcwDWzdXYN+7Fo9SM6qVUFb2YbHuVvqPeRa1AE3Y5RmF2tchT81pru4aTNq6nJyTfQj4lxmQE6aX101O/0MtMDhWqsVuAS4QJY/Db4we4EiLgUYsqsrgC61FBW+uxB7ydSoFb5WqAAWLC9gD5I2FpiK7kl81sSTwd4dOwBYkkC2uYDX+Eew/FlOZMgvawfsh/MFOx7RinW9MXNwUN1Ye/b6HxI1GrnYPa2qgqu5UHrP1NzMyZrCvOZSXCRocChpL+IpkqwKqUOq1CdC1/B0M9K5c4j669S5XWwZT9Nx7GeXUK3UVUlkBITucp1I+02nIONvUO5BW2a97gHS/gyxRPHHY4fqVPuVufj9jfAQtEE6nQPLCRYQgBCEIAQhCAEIQgBCEIAkIsIARIsIByYzWAIIOoO4O0fIketTgGL5i5Zps3qUv2b6jS1iD5EwmL4VUpOX1zDZ10M9cxGDvKXHcEv2kbri+xbq1c4cZPJa+K0ObVib9QN7+ZXVnUgWUq4N736TY31Wek47lMN2lNW5H8Ca+ymWl6hYnlGGxnFGLXZQD5UWH0sI1S4wgQatnubqfh/zNfW5IbxIr8lN4vNP6ePRE8PVrYlRhuJ0su5z7bdBH9biS+HgF/2uZqdjopAJ8faPnlJl2X+U6/UNQdjNXpc8ZLK9bntaa6nVOsqXCjS+hPxW+veSqlM07HOBmHZg1x4MgnhlTbWQ8TTqjQA2mr07JI+pVya3Fi1cNpnKrcZmADMBbsImECnMwYkA6OwtfTuB3ldRFQKQUBJ2bUEfSXHCaFUKbKSd1BGtyLaSs6pp5xwdZa2lxbhLnwyTSF7ZNSNRbSx8+09B5A4Z6eh+UBj7s+p/hM9wPkmtWUGqAhJuWY3PgaDS4npvC+GrQpLTW5Ci1zufeTU0yctz4wcX1PWwdftwfXqTRFiCLOgeaCEIQAhCEAIQhACEIQAhCEAIQhACEIQBIlopMQQDk0422HEfhAK+rwwGRKnCfa8u4QDOtwz2jZ4WPE0toZIGTLng4Py/yijlwHtNPaFoGTMHldO4nLco0z8omptC0Gcsyo5Op/lEk0eWEXZZobRYG5kLDYIKJLAnULQYARYgMWAEIRLwBYRLwgCwhCAEIQgBCEIAQhCAEIQgCGIIpiQBYRIQBYRIsAIQtC0wBIRYsA5hOoQDmE6hAEhCEABFiRZkBEtFhAEtCLCAEIQgBCEIAQhCAEIQgBCJFgBCEIAkWEIAkWJFmAEIQgBCIYCALCEIAQhCAEIQmQEIQgBCEIAQhEgCwhCAE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55976" y="457200"/>
            <a:ext cx="4464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Найважливіший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з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дисахаридів</a:t>
            </a:r>
            <a:r>
              <a:rPr lang="ru-RU" sz="2800" dirty="0" smtClean="0">
                <a:solidFill>
                  <a:srgbClr val="00B050"/>
                </a:solidFill>
              </a:rPr>
              <a:t> - сахароза - </a:t>
            </a:r>
            <a:r>
              <a:rPr lang="ru-RU" sz="2800" dirty="0" err="1" smtClean="0">
                <a:solidFill>
                  <a:srgbClr val="00B050"/>
                </a:solidFill>
              </a:rPr>
              <a:t>дуже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поширений</a:t>
            </a:r>
            <a:r>
              <a:rPr lang="ru-RU" sz="2800" dirty="0" smtClean="0">
                <a:solidFill>
                  <a:srgbClr val="00B050"/>
                </a:solidFill>
              </a:rPr>
              <a:t> у </a:t>
            </a:r>
            <a:r>
              <a:rPr lang="ru-RU" sz="2800" dirty="0" err="1" smtClean="0">
                <a:solidFill>
                  <a:srgbClr val="00B050"/>
                </a:solidFill>
              </a:rPr>
              <a:t>природі</a:t>
            </a:r>
            <a:r>
              <a:rPr lang="ru-RU" sz="2800" dirty="0" smtClean="0">
                <a:solidFill>
                  <a:srgbClr val="00B050"/>
                </a:solidFill>
              </a:rPr>
              <a:t>. </a:t>
            </a:r>
            <a:r>
              <a:rPr lang="ru-RU" sz="2800" dirty="0" err="1" smtClean="0">
                <a:solidFill>
                  <a:srgbClr val="00B050"/>
                </a:solidFill>
              </a:rPr>
              <a:t>Це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хімічна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назва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звичайного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цукру</a:t>
            </a:r>
            <a:r>
              <a:rPr lang="ru-RU" sz="2800" dirty="0" smtClean="0">
                <a:solidFill>
                  <a:srgbClr val="00B050"/>
                </a:solidFill>
              </a:rPr>
              <a:t>, званого </a:t>
            </a:r>
            <a:r>
              <a:rPr lang="ru-RU" sz="2800" dirty="0" err="1" smtClean="0">
                <a:solidFill>
                  <a:srgbClr val="00B050"/>
                </a:solidFill>
              </a:rPr>
              <a:t>тростинним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абобуряковим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7416" name="Picture 8" descr="http://www.college.ru/biology/course/content/chapter8/section1/paragraph2/images/0801020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r:link="rId4" cstate="print">
            <a:lum bright="12000" contrast="12000"/>
          </a:blip>
          <a:srcRect/>
          <a:stretch>
            <a:fillRect/>
          </a:stretch>
        </p:blipFill>
        <p:spPr>
          <a:xfrm>
            <a:off x="304800" y="381000"/>
            <a:ext cx="3886200" cy="36576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0" y="3886200"/>
            <a:ext cx="434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Свекловичный сахар широко применяется в пищевой промышленности, кулинарии, приготовлении вин, пива и т.д.</a:t>
            </a:r>
          </a:p>
          <a:p>
            <a:pPr eaLnBrk="0" hangingPunct="0"/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8" descr="bd0622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1872208" cy="21709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08304" y="6381328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8" descr="клю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6456" y="6021288"/>
            <a:ext cx="285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221088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j02341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780928"/>
            <a:ext cx="1233488" cy="14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Дисахариди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3898776" cy="378904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1400" b="1" dirty="0" smtClean="0"/>
              <a:t>Дисахариди, олігосахариди</a:t>
            </a:r>
            <a:r>
              <a:rPr lang="uk-UA" sz="1400" dirty="0" smtClean="0"/>
              <a:t> - вуглеводи, які розкладаються на дві молекули моносахаридів. Легко розчиняються у воді, добре кристалізуються, солодкі на смак. </a:t>
            </a:r>
            <a:r>
              <a:rPr lang="ru-RU" sz="1400" dirty="0" smtClean="0"/>
              <a:t>У </a:t>
            </a:r>
            <a:r>
              <a:rPr lang="ru-RU" sz="1400" dirty="0" err="1" smtClean="0"/>
              <a:t>тваринних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організмах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дисахариди</a:t>
            </a:r>
            <a:r>
              <a:rPr lang="ru-RU" sz="1400" dirty="0" smtClean="0"/>
              <a:t>:</a:t>
            </a:r>
            <a:endParaRPr lang="uk-UA" sz="1400" dirty="0" smtClean="0"/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sz="1400" b="1" dirty="0" smtClean="0"/>
              <a:t>Сахароза</a:t>
            </a:r>
            <a:r>
              <a:rPr lang="uk-UA" sz="1400" dirty="0" smtClean="0"/>
              <a:t> - буряковий чи тростинний цукор, що складається із залишків глюкози та                                      фруктози. Широко поширена у насінні, ягодах, бульбах та знаходиться в соку                                                        берези і клена. 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sz="1400" b="1" dirty="0" smtClean="0"/>
              <a:t>Лактоза</a:t>
            </a:r>
            <a:r>
              <a:rPr lang="uk-UA" sz="1400" dirty="0" smtClean="0"/>
              <a:t> – молочний цукор, який у складі має глюкозу і галактозу. Є джерелом енергії                          для  малюків ссавців.</a:t>
            </a:r>
          </a:p>
          <a:p>
            <a:pPr marL="27432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sz="1400" b="1" dirty="0" smtClean="0"/>
              <a:t>Мальтоза</a:t>
            </a:r>
            <a:r>
              <a:rPr lang="uk-UA" sz="1400" dirty="0" smtClean="0"/>
              <a:t> складається із двох молекул глюкози. Основний структурний елемент полісахаридів крохмалю та глікогену</a:t>
            </a:r>
            <a:endParaRPr lang="uk-UA" sz="14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40200" y="620688"/>
            <a:ext cx="4810126" cy="6062687"/>
            <a:chOff x="2400" y="47"/>
            <a:chExt cx="3030" cy="4210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54"/>
              <a:ext cx="1344" cy="900"/>
            </a:xfrm>
            <a:prstGeom prst="rect">
              <a:avLst/>
            </a:prstGeom>
            <a:noFill/>
          </p:spPr>
        </p:pic>
        <p:pic>
          <p:nvPicPr>
            <p:cNvPr id="6" name="Picture 26" descr="mangol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47"/>
              <a:ext cx="912" cy="912"/>
            </a:xfrm>
            <a:prstGeom prst="rect">
              <a:avLst/>
            </a:prstGeom>
            <a:noFill/>
          </p:spPr>
        </p:pic>
        <p:pic>
          <p:nvPicPr>
            <p:cNvPr id="7" name="Picture 27" descr="110589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1008"/>
              <a:ext cx="1104" cy="974"/>
            </a:xfrm>
            <a:prstGeom prst="rect">
              <a:avLst/>
            </a:prstGeom>
            <a:noFill/>
          </p:spPr>
        </p:pic>
        <p:pic>
          <p:nvPicPr>
            <p:cNvPr id="8" name="Picture 28" descr="guava1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6" y="1007"/>
              <a:ext cx="1056" cy="955"/>
            </a:xfrm>
            <a:prstGeom prst="rect">
              <a:avLst/>
            </a:prstGeom>
            <a:noFill/>
          </p:spPr>
        </p:pic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4272" y="192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/>
                <a:t>гуава</a:t>
              </a:r>
            </a:p>
          </p:txBody>
        </p:sp>
        <p:pic>
          <p:nvPicPr>
            <p:cNvPr id="10" name="Picture 30" descr="wisdom_ggul0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1" y="2034"/>
              <a:ext cx="960" cy="960"/>
            </a:xfrm>
            <a:prstGeom prst="rect">
              <a:avLst/>
            </a:prstGeom>
            <a:noFill/>
          </p:spPr>
        </p:pic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400" y="2928"/>
              <a:ext cx="153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err="1" smtClean="0"/>
                <a:t>штучний</a:t>
              </a:r>
              <a:r>
                <a:rPr lang="ru-RU" sz="1600" dirty="0" smtClean="0"/>
                <a:t> </a:t>
              </a:r>
              <a:r>
                <a:rPr lang="ru-RU" sz="1600" dirty="0"/>
                <a:t>мед</a:t>
              </a:r>
            </a:p>
          </p:txBody>
        </p:sp>
        <p:pic>
          <p:nvPicPr>
            <p:cNvPr id="12" name="Picture 32" descr="grlada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53" y="2139"/>
              <a:ext cx="1344" cy="851"/>
            </a:xfrm>
            <a:prstGeom prst="rect">
              <a:avLst/>
            </a:prstGeom>
            <a:noFill/>
          </p:spPr>
        </p:pic>
        <p:pic>
          <p:nvPicPr>
            <p:cNvPr id="13" name="Picture 33" descr="deti486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12" y="3147"/>
              <a:ext cx="781" cy="1110"/>
            </a:xfrm>
            <a:prstGeom prst="rect">
              <a:avLst/>
            </a:prstGeom>
            <a:noFill/>
          </p:spPr>
        </p:pic>
        <p:pic>
          <p:nvPicPr>
            <p:cNvPr id="14" name="Picture 34" descr="fruits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50" y="3047"/>
              <a:ext cx="1080" cy="1181"/>
            </a:xfrm>
            <a:prstGeom prst="rect">
              <a:avLst/>
            </a:prstGeom>
            <a:noFill/>
          </p:spPr>
        </p:pic>
      </p:grpSp>
      <p:pic>
        <p:nvPicPr>
          <p:cNvPr id="15" name="Picture 7" descr="j0282832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077072"/>
            <a:ext cx="2592288" cy="2223247"/>
          </a:xfrm>
          <a:prstGeom prst="rect">
            <a:avLst/>
          </a:prstGeom>
          <a:noFill/>
        </p:spPr>
      </p:pic>
      <p:pic>
        <p:nvPicPr>
          <p:cNvPr id="16" name="Рисунок 15" descr="лактоза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40152" y="5013176"/>
            <a:ext cx="1217083" cy="164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47864" y="3717032"/>
            <a:ext cx="352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 dirty="0" err="1">
                <a:solidFill>
                  <a:srgbClr val="0070C0"/>
                </a:solidFill>
              </a:rPr>
              <a:t>Мальтозний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сироп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4787900" y="260350"/>
            <a:ext cx="41052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FFC000"/>
                </a:solidFill>
              </a:rPr>
              <a:t>Мальтоза</a:t>
            </a:r>
            <a:r>
              <a:rPr lang="uk-UA" dirty="0">
                <a:solidFill>
                  <a:srgbClr val="FFC000"/>
                </a:solidFill>
              </a:rPr>
              <a:t> (від англ. </a:t>
            </a:r>
            <a:r>
              <a:rPr lang="uk-UA" dirty="0" err="1">
                <a:solidFill>
                  <a:srgbClr val="FFC000"/>
                </a:solidFill>
              </a:rPr>
              <a:t>Malt</a:t>
            </a:r>
            <a:r>
              <a:rPr lang="uk-UA" dirty="0">
                <a:solidFill>
                  <a:srgbClr val="FFC000"/>
                </a:solidFill>
              </a:rPr>
              <a:t> — солод) - солодовий цукор, природний дисахарид, що складається з двох залишків глюкози; міститься у великих кількостях в пророслих зернах (солоді) ячменю, жита та інших зернових; виявлена також у томатах, в пилку та нектарі ряду рослин. Входить до складу деяких марок пива.</a:t>
            </a:r>
          </a:p>
        </p:txBody>
      </p:sp>
      <p:pic>
        <p:nvPicPr>
          <p:cNvPr id="30725" name="Picture 8" descr="200px-Maltose_sy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27559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60649"/>
            <a:ext cx="4282344" cy="2880320"/>
          </a:xfrm>
          <a:prstGeom prst="rect">
            <a:avLst/>
          </a:prstGeom>
        </p:spPr>
      </p:pic>
      <p:pic>
        <p:nvPicPr>
          <p:cNvPr id="8" name="Рисунок 7" descr="8185630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7674" y="3356992"/>
            <a:ext cx="3706326" cy="3501008"/>
          </a:xfrm>
          <a:prstGeom prst="rect">
            <a:avLst/>
          </a:prstGeom>
        </p:spPr>
      </p:pic>
      <p:pic>
        <p:nvPicPr>
          <p:cNvPr id="9" name="Picture 6" descr="j025448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13176"/>
            <a:ext cx="1956129" cy="133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64575" cy="10080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Хімічні властивості сахарози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8691563" cy="4864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Реакція гідролізу: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→ 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С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ru-RU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uk-UA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Реакція повного окиснення: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+ 12O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12CO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+ 11H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>
              <a:buFont typeface="Wingdings" pitchFamily="2" charset="2"/>
              <a:buNone/>
              <a:defRPr/>
            </a:pPr>
            <a:endParaRPr lang="uk-UA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Якісна реакція на сахарозу (з додаванням С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(ОН)</a:t>
            </a:r>
            <a:r>
              <a:rPr lang="uk-UA" sz="2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нагрівання)</a:t>
            </a:r>
          </a:p>
          <a:p>
            <a:pPr marL="3944938" indent="-3944938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Cu(OH)</a:t>
            </a:r>
            <a:r>
              <a:rPr lang="en-US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утворюється розчин яскраво синього кольору</a:t>
            </a:r>
          </a:p>
        </p:txBody>
      </p:sp>
      <p:pic>
        <p:nvPicPr>
          <p:cNvPr id="5" name="Picture 5" descr="j02544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32758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молока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отримують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молочний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цукор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лактозу. У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молоці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лактоза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значній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4499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Лактоза відрізняється від інших </a:t>
            </a:r>
            <a:r>
              <a:rPr lang="uk-UA" i="1" dirty="0" err="1" smtClean="0"/>
              <a:t>цукрів</a:t>
            </a:r>
            <a:r>
              <a:rPr lang="uk-UA" i="1" dirty="0" smtClean="0"/>
              <a:t> відсутністю </a:t>
            </a:r>
            <a:r>
              <a:rPr lang="uk-UA" i="1" dirty="0" err="1" smtClean="0"/>
              <a:t>гидроскопичности</a:t>
            </a:r>
            <a:r>
              <a:rPr lang="uk-UA" i="1" dirty="0" smtClean="0"/>
              <a:t> - вона не відволожується. Ця властивість має велике значення: якщо потрібно приготувати із цукром будь-якої порошок, у якому легко </a:t>
            </a:r>
            <a:r>
              <a:rPr lang="uk-UA" i="1" dirty="0" err="1" smtClean="0"/>
              <a:t>гидролизующее</a:t>
            </a:r>
            <a:r>
              <a:rPr lang="uk-UA" i="1" dirty="0" smtClean="0"/>
              <a:t> ліки, то беруть молочний </a:t>
            </a:r>
            <a:r>
              <a:rPr lang="uk-UA" i="1" dirty="0" err="1" smtClean="0"/>
              <a:t>цукор.Значення</a:t>
            </a:r>
            <a:r>
              <a:rPr lang="uk-UA" i="1" dirty="0" smtClean="0"/>
              <a:t> лактози дуже велике, тому вона є важливим поживним речовиною, особливо зростаючих організмів людини і ссавців тварин.</a:t>
            </a:r>
            <a:endParaRPr lang="uk-UA" i="1" dirty="0"/>
          </a:p>
        </p:txBody>
      </p:sp>
      <p:pic>
        <p:nvPicPr>
          <p:cNvPr id="9" name="Рисунок 8" descr="lakt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7513">
            <a:off x="4954027" y="1699679"/>
            <a:ext cx="3593522" cy="4124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0" descr="j0282835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1640" y="4365104"/>
            <a:ext cx="3168352" cy="23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j02377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1243013" cy="1228725"/>
          </a:xfrm>
          <a:prstGeom prst="rect">
            <a:avLst/>
          </a:prstGeom>
          <a:noFill/>
        </p:spPr>
      </p:pic>
      <p:pic>
        <p:nvPicPr>
          <p:cNvPr id="12" name="Picture 11" descr="j02288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284984"/>
            <a:ext cx="1050925" cy="84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polisaharidi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92236"/>
            <a:ext cx="8207276" cy="396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П О Л І С А Х А Р И Д И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9388" y="1125538"/>
            <a:ext cx="86407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25" indent="-2333625">
              <a:defRPr/>
            </a:pPr>
            <a:r>
              <a:rPr lang="uk-UA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Полісахариди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вуглеводи, які багато в чому відрізняються від моносахаридів і дисахаридів, не мають солодкого смаку і майже не розчинні в воді.</a:t>
            </a:r>
          </a:p>
          <a:p>
            <a:pPr>
              <a:defRPr/>
            </a:pP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 представники полісахаридів — крохмаль і целюлоза. Їх молекули побудовані з ланок — (С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є залишками шестичленних циклічних форм молекул глюкози, що втратили молекулу води, тому склад крохмалю та целюлози виражається однією формулою (С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flipH="1">
            <a:off x="180975" y="4857750"/>
            <a:ext cx="43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800">
              <a:solidFill>
                <a:schemeClr val="bg2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7175" y="5300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>
              <a:solidFill>
                <a:schemeClr val="bg2"/>
              </a:solidFill>
            </a:endParaRPr>
          </a:p>
        </p:txBody>
      </p:sp>
      <p:pic>
        <p:nvPicPr>
          <p:cNvPr id="8" name="Picture 7" descr="j02237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0"/>
            <a:ext cx="1483354" cy="118613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733800" y="476250"/>
            <a:ext cx="5105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Крохмаль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</a:t>
            </a:r>
            <a:r>
              <a:rPr lang="uk-UA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біополімер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складається із залишків глюкози – перший видимий продукт фотосинтезу. При фотосинтезі крохмаль утворюється в рослинах і відкладається в коренях, бульбах, насінні.</a:t>
            </a:r>
          </a:p>
          <a:p>
            <a:pPr indent="269875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Крохмаль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біла речовина, що складається з найдрібніших зерен, які нагадують борошно, тому його друга назва «картопляне борошно».</a:t>
            </a:r>
          </a:p>
        </p:txBody>
      </p:sp>
      <p:graphicFrame>
        <p:nvGraphicFramePr>
          <p:cNvPr id="29696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3850" y="2420938"/>
          <a:ext cx="3286125" cy="4114800"/>
        </p:xfrm>
        <a:graphic>
          <a:graphicData uri="http://schemas.openxmlformats.org/presentationml/2006/ole">
            <p:oleObj spid="_x0000_s1026" r:id="rId4" imgW="1895856" imgH="2372868" progId="Word.Picture.8">
              <p:embed/>
            </p:oleObj>
          </a:graphicData>
        </a:graphic>
      </p:graphicFrame>
      <p:pic>
        <p:nvPicPr>
          <p:cNvPr id="32772" name="Picture 11" descr="крахм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3311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8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5184576" cy="5472609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uk-UA" sz="2400" b="1" i="1" dirty="0" smtClean="0"/>
              <a:t>Вуглеводи</a:t>
            </a:r>
            <a:r>
              <a:rPr lang="uk-UA" sz="2400" i="1" dirty="0" smtClean="0"/>
              <a:t> — органічні сполуки із загальною </a:t>
            </a:r>
            <a:r>
              <a:rPr lang="ru-RU" sz="2400" i="1" dirty="0" smtClean="0"/>
              <a:t>формулою 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O)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, </a:t>
            </a:r>
            <a:r>
              <a:rPr lang="uk-UA" sz="2400" i="1" dirty="0" smtClean="0"/>
              <a:t> де</a:t>
            </a:r>
            <a:r>
              <a:rPr lang="en-US" sz="2400" i="1" dirty="0" smtClean="0"/>
              <a:t> n – </a:t>
            </a:r>
            <a:r>
              <a:rPr lang="uk-UA" sz="2400" i="1" dirty="0" smtClean="0"/>
              <a:t>число не менше 3. До їхнього складу входять Вуглець, Кисень та Водень. Співвідношення кисню і водню аналогічно співвідношенню їх у молекулі води.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uk-UA" sz="2400" i="1" dirty="0" smtClean="0"/>
              <a:t> Надалі виявилося, що ряд сполук, які за своїми властивостями відносяться до класу вуглеводів, містять водень і кисень у дещо іншій пропорції, ніж зазначено в загальній формулі.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6632"/>
            <a:ext cx="7731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Загальна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характеристика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3044499" cy="3567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6237312"/>
            <a:ext cx="9144000" cy="40466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8" descr="j0299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805264"/>
            <a:ext cx="676275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5888"/>
            <a:ext cx="835342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ЗНАЧЕННЯ КРОХМАЛЮ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4392613" cy="5400675"/>
          </a:xfrm>
        </p:spPr>
        <p:txBody>
          <a:bodyPr/>
          <a:lstStyle/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якості харчового продукту (хліб, картопля, крупи і т. д.)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виготовлення канцелярського клею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uk-UA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медицині для приготування присипок, паст (густих мазей), а також при виробництві таблеток.</a:t>
            </a:r>
          </a:p>
        </p:txBody>
      </p:sp>
      <p:pic>
        <p:nvPicPr>
          <p:cNvPr id="33796" name="Picture 6" descr="12659829802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322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j02155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68332"/>
            <a:ext cx="2808312" cy="1889668"/>
          </a:xfrm>
          <a:prstGeom prst="rect">
            <a:avLst/>
          </a:prstGeom>
          <a:noFill/>
        </p:spPr>
      </p:pic>
      <p:pic>
        <p:nvPicPr>
          <p:cNvPr id="6" name="Picture 21" descr="j02153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262063" cy="906463"/>
          </a:xfrm>
          <a:prstGeom prst="rect">
            <a:avLst/>
          </a:prstGeom>
          <a:noFill/>
        </p:spPr>
      </p:pic>
      <p:pic>
        <p:nvPicPr>
          <p:cNvPr id="7" name="Picture 19" descr="j02337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3672408" cy="256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67175" y="4402138"/>
            <a:ext cx="4141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Целюлоза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</a:t>
            </a:r>
            <a:r>
              <a:rPr lang="ru-RU" sz="2800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2800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0825" y="246063"/>
            <a:ext cx="87137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Целюлоза</a:t>
            </a:r>
            <a:r>
              <a:rPr lang="uk-UA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полісахарид; головна складова частина клітинних оболонок рослин.</a:t>
            </a:r>
          </a:p>
          <a:p>
            <a:r>
              <a:rPr lang="uk-UA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 чистою клітковиною є бавовна, яка йде на виготовлення тканини. Із целюлози деревини одержують папір. Целюлозу та її ефіри використовують для отримання штучного волокна (віскозний, ацетатний, мідно-аміачний шовк, штучна шерсть), пластмас, кіно і фотоплівок, лаків, бездимного пороху і т. д.</a:t>
            </a:r>
          </a:p>
          <a:p>
            <a:r>
              <a:rPr lang="uk-UA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Целюлоза</a:t>
            </a:r>
            <a:r>
              <a:rPr lang="uk-UA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стійка речовина, не руйнується при нагріванні до 200°C. Не розчиняється у воді та слабких кислотах. Володіє міцністю, але еластична. Зареєстрована як харчова добавка E460.</a:t>
            </a:r>
          </a:p>
        </p:txBody>
      </p:sp>
      <p:pic>
        <p:nvPicPr>
          <p:cNvPr id="34820" name="Picture 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501008"/>
            <a:ext cx="3456384" cy="3352062"/>
          </a:xfrm>
          <a:noFill/>
        </p:spPr>
      </p:pic>
      <p:pic>
        <p:nvPicPr>
          <p:cNvPr id="5" name="Picture 6" descr="j02151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56992"/>
            <a:ext cx="1944216" cy="209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utoUpdateAnimBg="0"/>
      <p:bldP spid="266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www.college.ru/biology/course/content/chapter8/section1/paragraph2/images/0801020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28625" y="260350"/>
            <a:ext cx="3943350" cy="5854700"/>
          </a:xfr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00563" y="549275"/>
            <a:ext cx="433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2"/>
                </a:solidFill>
              </a:rPr>
              <a:t>Целюлоза</a:t>
            </a:r>
            <a:r>
              <a:rPr lang="uk-UA" sz="2800">
                <a:solidFill>
                  <a:schemeClr val="bg2"/>
                </a:solidFill>
              </a:rPr>
              <a:t> є полімером глюкози.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499992" y="1556792"/>
            <a:ext cx="28803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ній вміщено близько 50% вуглецю, що міститься в рослинах. За загальною масою на Землі, целюлоза займає перше </a:t>
            </a:r>
            <a:r>
              <a:rPr lang="uk-UA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</a:t>
            </a:r>
            <a:r>
              <a:rPr lang="uk-UA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органічних сполук.</a:t>
            </a:r>
          </a:p>
        </p:txBody>
      </p:sp>
      <p:pic>
        <p:nvPicPr>
          <p:cNvPr id="5" name="Picture 6" descr="j01956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933056"/>
            <a:ext cx="1835696" cy="2924944"/>
          </a:xfrm>
          <a:prstGeom prst="rect">
            <a:avLst/>
          </a:prstGeom>
          <a:noFill/>
        </p:spPr>
      </p:pic>
      <p:pic>
        <p:nvPicPr>
          <p:cNvPr id="6" name="Picture 7" descr="j0286855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556792"/>
            <a:ext cx="2341846" cy="19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2458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91550" cy="720725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</a:rPr>
              <a:t>Хімічні властивості полісахаридів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8713788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 b="1" u="sng" dirty="0" smtClean="0">
                <a:solidFill>
                  <a:srgbClr val="FF0000"/>
                </a:solidFill>
                <a:effectLst/>
              </a:rPr>
              <a:t>1) Реакція повного окиснення</a:t>
            </a:r>
          </a:p>
          <a:p>
            <a:pPr>
              <a:buFont typeface="Wingdings" pitchFamily="2" charset="2"/>
              <a:buNone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(С</a:t>
            </a:r>
            <a:r>
              <a:rPr lang="uk-UA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6nCO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+ 5nH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uk-UA" sz="1400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dirty="0" smtClean="0">
                <a:solidFill>
                  <a:srgbClr val="FF0000"/>
                </a:solidFill>
                <a:effectLst/>
              </a:rPr>
              <a:t>2) Реакція гідролізу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    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→  nC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2800" baseline="-25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uk-UA" sz="1400" baseline="-25000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dirty="0" smtClean="0">
                <a:solidFill>
                  <a:srgbClr val="FF0000"/>
                </a:solidFill>
                <a:effectLst/>
              </a:rPr>
              <a:t>3) Якісна реакція на крохмаль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йодокрохмальна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реакція з утворення синього розчину</a:t>
            </a:r>
          </a:p>
          <a:p>
            <a:pPr>
              <a:buFont typeface="Wingdings" pitchFamily="2" charset="2"/>
              <a:buNone/>
            </a:pPr>
            <a:endParaRPr lang="uk-UA" sz="1400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b="1" u="sng" dirty="0" smtClean="0">
                <a:solidFill>
                  <a:srgbClr val="FF0000"/>
                </a:solidFill>
                <a:effectLst/>
              </a:rPr>
              <a:t>4) Реакція </a:t>
            </a:r>
            <a:r>
              <a:rPr lang="uk-UA" sz="2800" b="1" u="sng" dirty="0" err="1" smtClean="0">
                <a:solidFill>
                  <a:srgbClr val="FF0000"/>
                </a:solidFill>
                <a:effectLst/>
              </a:rPr>
              <a:t>естерифікації</a:t>
            </a:r>
            <a:r>
              <a:rPr lang="uk-UA" sz="2800" b="1" u="sng" dirty="0" smtClean="0">
                <a:solidFill>
                  <a:srgbClr val="FF0000"/>
                </a:solidFill>
                <a:effectLst/>
              </a:rPr>
              <a:t> целюлози</a:t>
            </a:r>
            <a:endParaRPr lang="en-US" sz="2800" b="1" u="sng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COOH → C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(OCOCH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H</a:t>
            </a:r>
            <a:r>
              <a:rPr lang="en-US" sz="280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</a:t>
            </a:r>
            <a:endParaRPr lang="ru-RU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j0215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444884" cy="2736304"/>
          </a:xfrm>
          <a:prstGeom prst="rect">
            <a:avLst/>
          </a:prstGeom>
          <a:noFill/>
        </p:spPr>
      </p:pic>
      <p:pic>
        <p:nvPicPr>
          <p:cNvPr id="5" name="Picture 6" descr="j025448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962" y="5661248"/>
            <a:ext cx="1751037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college.ru/biology/course/content/javagifs/08010209.gif"/>
          <p:cNvPicPr>
            <a:picLocks noChangeAspect="1" noChangeArrowheads="1"/>
          </p:cNvPicPr>
          <p:nvPr/>
        </p:nvPicPr>
        <p:blipFill>
          <a:blip r:embed="rId3" r:link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47286" y="188640"/>
            <a:ext cx="800644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2564904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Хітин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близький до целюлози, він зустрічається у деяких формах грибів, а також як важливий компонент зовнішнього скелету деяких тварин.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9992" y="2420888"/>
            <a:ext cx="44287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j02157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7"/>
            <a:ext cx="1656184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5472608" cy="5544615"/>
          </a:xfrm>
          <a:blipFill>
            <a:blip r:embed="rId4" cstate="print">
              <a:lum bright="20000" contrast="40000"/>
            </a:blip>
            <a:stretch>
              <a:fillRect/>
            </a:stretch>
          </a:blip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Буряковий цукор в чистому вигляді був відкритий     лише в 1747 р. німецьким хіміком А.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Маргграф</a:t>
            </a:r>
            <a:endParaRPr lang="uk-UA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 1811 р. російський хімік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Кирхгоф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вперше отримав глюкозу гідролізом крохмалю</a:t>
            </a:r>
          </a:p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Вперше правильну емпіричну формулу глюкози запропонував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шведскій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хімік Я.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Берцелліус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1837 р. С6Н12О6</a:t>
            </a:r>
          </a:p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Синтез вуглеводів з формальдегіду у присутності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(ОН) 2 був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проізведенА.М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Бутлеров в 1861 р. </a:t>
            </a:r>
          </a:p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 термін "вуглеводи" запропонував  професор  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Дерптського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(нині Тартуського) університету К.Г. Шмідт в 1844 р. </a:t>
            </a:r>
          </a:p>
          <a:p>
            <a:pPr marL="514350" indent="-514350">
              <a:buAutoNum type="arabicPeriod"/>
            </a:pP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1927 р. Міжнародна комісія по реформі хімічної номенклатури  запропонувала термін "вуглеводи" замінити терміном "</a:t>
            </a:r>
            <a:r>
              <a:rPr lang="uk-UA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гліціди</a:t>
            </a:r>
            <a:r>
              <a:rPr lang="uk-UA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однак  стара назва "вуглеводи" вкоренилася і є загальноприйнятою</a:t>
            </a:r>
            <a:endParaRPr lang="uk-UA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6092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arl_Ernst_Heinrich_Schmid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933056"/>
            <a:ext cx="232323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1" descr="бутлер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80728"/>
            <a:ext cx="245177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4896544" cy="5661248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2000" b="1" dirty="0" smtClean="0"/>
              <a:t>Вуглеводи</a:t>
            </a:r>
            <a:r>
              <a:rPr lang="uk-UA" sz="2000" dirty="0" smtClean="0"/>
              <a:t> — органічні сполуки із загальною </a:t>
            </a:r>
            <a:r>
              <a:rPr lang="ru-RU" sz="2000" dirty="0" smtClean="0"/>
              <a:t>формулою 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, </a:t>
            </a:r>
            <a:r>
              <a:rPr lang="uk-UA" sz="2000" dirty="0" smtClean="0"/>
              <a:t> де</a:t>
            </a:r>
            <a:r>
              <a:rPr lang="en-US" sz="2000" dirty="0" smtClean="0"/>
              <a:t> n – </a:t>
            </a:r>
            <a:r>
              <a:rPr lang="uk-UA" sz="2000" dirty="0" smtClean="0"/>
              <a:t>число не менше 3. До їхнього складу входять Вуглець, Кисень та Водень. Співвідношення кисню і водню аналогічно співвідношенню їх у молекулі води.</a:t>
            </a:r>
          </a:p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2000" dirty="0" smtClean="0"/>
              <a:t>Надалі виявилося, що ряд сполук, які за своїми властивостями відносяться до класу вуглеводів, містять водень і кисень у дещо іншій пропорції, ніж зазначено в загальній формулі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878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Загальна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характеристика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8" descr="C:\Program Files\Microsoft Office\Clipart\standard\stddir2\bd0804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2592288" cy="2240916"/>
          </a:xfrm>
          <a:prstGeom prst="rect">
            <a:avLst/>
          </a:prstGeom>
          <a:noFill/>
        </p:spPr>
      </p:pic>
      <p:pic>
        <p:nvPicPr>
          <p:cNvPr id="6" name="Picture 7" descr="j02135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24743"/>
            <a:ext cx="1944216" cy="18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G00330_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933056"/>
            <a:ext cx="1259632" cy="2772014"/>
          </a:xfrm>
          <a:prstGeom prst="rect">
            <a:avLst/>
          </a:prstGeom>
          <a:noFill/>
          <a:ln/>
        </p:spPr>
      </p:pic>
      <p:pic>
        <p:nvPicPr>
          <p:cNvPr id="8" name="Рисунок 7" descr="16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068960"/>
            <a:ext cx="2987824" cy="364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878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Загальна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характеристика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7" descr="j02135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3"/>
            <a:ext cx="1944216" cy="18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G00330_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933056"/>
            <a:ext cx="1259632" cy="2772014"/>
          </a:xfrm>
          <a:prstGeom prst="rect">
            <a:avLst/>
          </a:prstGeom>
          <a:noFill/>
          <a:ln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3528" y="1124744"/>
            <a:ext cx="4320480" cy="5184576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Вуглеводи є найпоширенішими органічними сполуками, що підтверджується тим фактом, що більше половини органічного вуглецю на Землі існує у формі вуглеводів.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складовою частиною клітин усіх живих організмів.</a:t>
            </a:r>
          </a:p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Здебільшого вуглеводи є сполуками рослинного походження - це продукти фотосинтезу і, таким чином, є базовою ланкою у трансформації сонячної енергії у хімічну для забезпечення життя на Землі. </a:t>
            </a:r>
          </a:p>
          <a:p>
            <a:pPr marL="274320" indent="-256032" fontAlgn="auto">
              <a:spcAft>
                <a:spcPts val="0"/>
              </a:spcAft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тваринних клітинах їхня кількість становить 2-5%, а в рослинних – 90%. </a:t>
            </a:r>
          </a:p>
          <a:p>
            <a:endParaRPr lang="uk-UA" dirty="0"/>
          </a:p>
        </p:txBody>
      </p:sp>
      <p:pic>
        <p:nvPicPr>
          <p:cNvPr id="10" name="Picture 10" descr="j02828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04248" y="4149080"/>
            <a:ext cx="2339752" cy="2512045"/>
          </a:xfrm>
          <a:prstGeom prst="rect">
            <a:avLst/>
          </a:prstGeom>
          <a:noFill/>
          <a:ln/>
        </p:spPr>
      </p:pic>
      <p:pic>
        <p:nvPicPr>
          <p:cNvPr id="11" name="Picture 6" descr="j0189235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644008" y="2420888"/>
            <a:ext cx="2232248" cy="15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 contrast="9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0722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43200"/>
                <a:gridCol w="2743200"/>
                <a:gridCol w="2743200"/>
              </a:tblGrid>
              <a:tr h="118072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/>
                        <a:t>Моноцукриди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/>
                        <a:t>Дицукриди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/>
                        <a:t>Поліцукриди</a:t>
                      </a:r>
                      <a:endParaRPr lang="uk-UA" sz="3200" dirty="0"/>
                    </a:p>
                  </a:txBody>
                  <a:tcPr anchor="ctr"/>
                </a:tc>
              </a:tr>
              <a:tr h="1497699"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uk-UA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r>
                        <a:rPr lang="uk-UA" sz="600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uk-UA" sz="6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dirty="0" smtClean="0">
                          <a:solidFill>
                            <a:srgbClr val="0070C0"/>
                          </a:solidFill>
                        </a:rPr>
                        <a:t>(С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uk-UA" sz="54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uk-UA" sz="5400" dirty="0" smtClean="0">
                          <a:solidFill>
                            <a:srgbClr val="0070C0"/>
                          </a:solidFill>
                        </a:rPr>
                        <a:t>О6)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uk-UA" sz="5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uk-UA" dirty="0"/>
                    </a:p>
                  </a:txBody>
                  <a:tcPr anchor="ctr"/>
                </a:tc>
              </a:tr>
              <a:tr h="14976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глюкоза</a:t>
                      </a:r>
                    </a:p>
                    <a:p>
                      <a:pPr algn="ctr"/>
                      <a:r>
                        <a:rPr lang="ru-RU" sz="2800" dirty="0" smtClean="0"/>
                        <a:t>фруктоза</a:t>
                      </a:r>
                    </a:p>
                    <a:p>
                      <a:pPr algn="ctr"/>
                      <a:r>
                        <a:rPr lang="ru-RU" sz="2800" dirty="0" smtClean="0"/>
                        <a:t>галактоза</a:t>
                      </a:r>
                      <a:endParaRPr lang="uk-U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цукроза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мальтоза</a:t>
                      </a:r>
                    </a:p>
                    <a:p>
                      <a:pPr algn="ctr"/>
                      <a:r>
                        <a:rPr lang="ru-RU" sz="2400" dirty="0" smtClean="0"/>
                        <a:t>лактоза</a:t>
                      </a:r>
                    </a:p>
                    <a:p>
                      <a:pPr algn="ctr"/>
                      <a:r>
                        <a:rPr lang="ru-RU" sz="2400" dirty="0" err="1" smtClean="0"/>
                        <a:t>целоб</a:t>
                      </a:r>
                      <a:r>
                        <a:rPr lang="uk-UA" sz="2400" dirty="0" smtClean="0"/>
                        <a:t>і</a:t>
                      </a:r>
                      <a:r>
                        <a:rPr lang="ru-RU" sz="2400" dirty="0" err="1" smtClean="0"/>
                        <a:t>оза</a:t>
                      </a:r>
                      <a:endParaRPr lang="ru-RU" sz="2400" dirty="0" smtClean="0"/>
                    </a:p>
                    <a:p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Крохмаль</a:t>
                      </a:r>
                      <a:endParaRPr lang="ru-RU" sz="2000" dirty="0" smtClean="0"/>
                    </a:p>
                    <a:p>
                      <a:pPr algn="ctr"/>
                      <a:r>
                        <a:rPr lang="ru-RU" sz="2000" dirty="0" err="1" smtClean="0"/>
                        <a:t>целюлоза</a:t>
                      </a:r>
                      <a:r>
                        <a:rPr lang="uk-UA" sz="2000" dirty="0" smtClean="0"/>
                        <a:t>,</a:t>
                      </a:r>
                      <a:r>
                        <a:rPr lang="uk-UA" sz="2000" baseline="0" dirty="0" smtClean="0"/>
                        <a:t> або клітковина глікоген</a:t>
                      </a:r>
                    </a:p>
                    <a:p>
                      <a:pPr algn="ctr"/>
                      <a:r>
                        <a:rPr lang="uk-UA" sz="2000" baseline="0" dirty="0" smtClean="0"/>
                        <a:t>(тваринний крохмаль)</a:t>
                      </a:r>
                    </a:p>
                    <a:p>
                      <a:endParaRPr lang="ru-RU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7016" y="0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Класифікація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вуглеводів</a:t>
            </a:r>
            <a:endParaRPr lang="uk-U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10" descr="j02134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4941168"/>
            <a:ext cx="1152128" cy="1558414"/>
          </a:xfrm>
          <a:prstGeom prst="rect">
            <a:avLst/>
          </a:prstGeom>
        </p:spPr>
      </p:pic>
      <p:pic>
        <p:nvPicPr>
          <p:cNvPr id="7" name="Picture 7" descr="j0297023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7784" y="3933056"/>
            <a:ext cx="1398588" cy="1081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6000" contrast="4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1756791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Простими вуглеводами (моносахаридами) називають вуглеводи, які не здатні до гідролізу з утворенням більш простих вуглеводів, у них число атомів вуглецю дорівнює кількості атомів кисню С</a:t>
            </a:r>
            <a:r>
              <a:rPr lang="en-US" sz="2400" dirty="0" smtClean="0"/>
              <a:t>n</a:t>
            </a:r>
            <a:r>
              <a:rPr lang="uk-UA" sz="2400" dirty="0" smtClean="0"/>
              <a:t>Н2</a:t>
            </a:r>
            <a:r>
              <a:rPr lang="en-US" sz="2400" dirty="0" smtClean="0"/>
              <a:t>n</a:t>
            </a:r>
            <a:r>
              <a:rPr lang="uk-UA" sz="2400" dirty="0" smtClean="0"/>
              <a:t>О</a:t>
            </a:r>
            <a:r>
              <a:rPr lang="en-US" sz="2400" dirty="0" smtClean="0"/>
              <a:t>n</a:t>
            </a:r>
            <a:r>
              <a:rPr lang="uk-UA" sz="2400" dirty="0" smtClean="0"/>
              <a:t>.</a:t>
            </a:r>
            <a:r>
              <a:rPr lang="uk-UA" sz="2400" b="1" dirty="0" smtClean="0"/>
              <a:t> Моносахариди</a:t>
            </a:r>
            <a:r>
              <a:rPr lang="uk-UA" sz="2400" dirty="0" smtClean="0"/>
              <a:t> - тверді кристалічні речовини, добре розчинні у воді у залежності від кількості вуглецевих атомів, які входять у молекулу вуглеводу.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8640"/>
            <a:ext cx="52790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Моносохариди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933056"/>
            <a:ext cx="42798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моносахаридів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відносяться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41044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err="1" smtClean="0"/>
              <a:t>Тетрози</a:t>
            </a:r>
            <a:r>
              <a:rPr lang="ru-RU" sz="2000" i="1" dirty="0" smtClean="0"/>
              <a:t> С4Н8О4 (</a:t>
            </a:r>
            <a:r>
              <a:rPr lang="ru-RU" sz="2000" i="1" dirty="0" err="1" smtClean="0"/>
              <a:t>елітроза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треоза</a:t>
            </a:r>
            <a:r>
              <a:rPr lang="ru-RU" sz="2000" i="1" dirty="0" smtClean="0"/>
              <a:t>)</a:t>
            </a:r>
          </a:p>
          <a:p>
            <a:r>
              <a:rPr lang="ru-RU" sz="2000" i="1" dirty="0" err="1" smtClean="0"/>
              <a:t>Пентози</a:t>
            </a:r>
            <a:r>
              <a:rPr lang="ru-RU" sz="2000" i="1" dirty="0" smtClean="0"/>
              <a:t> С5Н10О5 (</a:t>
            </a:r>
            <a:r>
              <a:rPr lang="ru-RU" sz="2000" i="1" dirty="0" err="1" smtClean="0"/>
              <a:t>арабіноза</a:t>
            </a:r>
            <a:r>
              <a:rPr lang="ru-RU" sz="2000" i="1" dirty="0" smtClean="0"/>
              <a:t>, ксилоза, рибоза)</a:t>
            </a:r>
          </a:p>
          <a:p>
            <a:r>
              <a:rPr lang="ru-RU" sz="2000" i="1" dirty="0" err="1" smtClean="0"/>
              <a:t>Гексози</a:t>
            </a:r>
            <a:r>
              <a:rPr lang="ru-RU" sz="2000" i="1" dirty="0" smtClean="0"/>
              <a:t> С6Н12О6 (глюкоза, </a:t>
            </a:r>
            <a:r>
              <a:rPr lang="ru-RU" sz="2000" i="1" dirty="0" err="1" smtClean="0"/>
              <a:t>маноза</a:t>
            </a:r>
            <a:r>
              <a:rPr lang="ru-RU" sz="2000" i="1" dirty="0" smtClean="0"/>
              <a:t>, галактоза, фруктоза)</a:t>
            </a:r>
            <a:endParaRPr lang="uk-UA" sz="2000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15243" cy="41332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bak20-550x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187" y="0"/>
            <a:ext cx="1224813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1840" y="1412776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atin typeface="Corbel"/>
              </a:rPr>
              <a:t>Безбарвні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7912" y="2557483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atin typeface="Corbel"/>
              </a:rPr>
              <a:t>Кристалічні</a:t>
            </a:r>
            <a:r>
              <a:rPr lang="ru-RU" sz="2200" dirty="0" smtClean="0">
                <a:latin typeface="Corbel"/>
              </a:rPr>
              <a:t> </a:t>
            </a:r>
            <a:r>
              <a:rPr lang="ru-RU" sz="2200" dirty="0" err="1" smtClean="0">
                <a:latin typeface="Corbel"/>
              </a:rPr>
              <a:t>речовини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27912" y="3835400"/>
            <a:ext cx="384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Розчинні у воді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275856" y="5157192"/>
            <a:ext cx="4495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atin typeface="Corbel"/>
              </a:rPr>
              <a:t>Солодкі</a:t>
            </a:r>
            <a:r>
              <a:rPr lang="ru-RU" sz="2200" dirty="0" smtClean="0">
                <a:latin typeface="Corbel"/>
              </a:rPr>
              <a:t> на смак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82894" y="0"/>
            <a:ext cx="8561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Фізичні властивості моносахаридів</a:t>
            </a:r>
            <a:endParaRPr lang="uk-UA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" name="Рисунок 24" descr="сияние-3.gif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5229200"/>
            <a:ext cx="1920213" cy="1440160"/>
          </a:xfrm>
          <a:prstGeom prst="rect">
            <a:avLst/>
          </a:prstGeom>
        </p:spPr>
      </p:pic>
      <p:pic>
        <p:nvPicPr>
          <p:cNvPr id="26" name="Picture 4" descr="j028283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16216" y="836712"/>
            <a:ext cx="2426152" cy="223224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25648628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188640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Глюкозу </a:t>
            </a:r>
            <a:r>
              <a:rPr lang="ru-RU" sz="2000" b="1" dirty="0" err="1" smtClean="0"/>
              <a:t>називають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виноградним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цукром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оскільки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міститься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великій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виноградне</a:t>
            </a:r>
            <a:r>
              <a:rPr lang="ru-RU" sz="2000" b="1" dirty="0" smtClean="0"/>
              <a:t> соку. </a:t>
            </a:r>
            <a:r>
              <a:rPr lang="ru-RU" sz="2000" b="1" dirty="0" err="1" smtClean="0"/>
              <a:t>Крім</a:t>
            </a:r>
            <a:r>
              <a:rPr lang="ru-RU" sz="2000" b="1" dirty="0" smtClean="0"/>
              <a:t> винограду глюкоза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солодких</a:t>
            </a:r>
            <a:r>
              <a:rPr lang="ru-RU" sz="2000" b="1" dirty="0" smtClean="0"/>
              <a:t> плодах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.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0912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Поширена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тваринному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: 0,1%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знаходиться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крові</a:t>
            </a:r>
            <a:r>
              <a:rPr lang="ru-RU" sz="2800" b="1" dirty="0" smtClean="0"/>
              <a:t>. Глюкоза </a:t>
            </a:r>
            <a:r>
              <a:rPr lang="ru-RU" sz="2800" b="1" dirty="0" err="1" smtClean="0"/>
              <a:t>розноситься</a:t>
            </a:r>
            <a:r>
              <a:rPr lang="ru-RU" sz="2800" b="1" dirty="0" smtClean="0"/>
              <a:t> по </a:t>
            </a:r>
            <a:r>
              <a:rPr lang="ru-RU" sz="2800" b="1" dirty="0" err="1" smtClean="0"/>
              <a:t>всьому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служить </a:t>
            </a:r>
            <a:r>
              <a:rPr lang="ru-RU" sz="2800" b="1" dirty="0" err="1" smtClean="0"/>
              <a:t>джерелом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енергії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організму</a:t>
            </a:r>
            <a:r>
              <a:rPr lang="ru-RU" sz="2800" b="1" dirty="0" smtClean="0"/>
              <a:t>. Вона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входить до складу </a:t>
            </a:r>
            <a:r>
              <a:rPr lang="ru-RU" sz="2800" b="1" dirty="0" err="1" smtClean="0"/>
              <a:t>сахарози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лактози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целюлози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крохмалю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071938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j02237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2852936"/>
            <a:ext cx="2987824" cy="2110666"/>
          </a:xfrm>
          <a:prstGeom prst="rect">
            <a:avLst/>
          </a:prstGeom>
          <a:noFill/>
          <a:ln/>
        </p:spPr>
      </p:pic>
      <p:pic>
        <p:nvPicPr>
          <p:cNvPr id="6" name="Picture 15" descr="j02153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2" y="332656"/>
            <a:ext cx="1152128" cy="151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384</TotalTime>
  <Words>1125</Words>
  <Application>Microsoft Office PowerPoint</Application>
  <PresentationFormat>Экран (4:3)</PresentationFormat>
  <Paragraphs>144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Тема1</vt:lpstr>
      <vt:lpstr>Microsoft Word Picture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Хімічні властивості глюкози</vt:lpstr>
      <vt:lpstr>Слайд 12</vt:lpstr>
      <vt:lpstr>Слайд 13</vt:lpstr>
      <vt:lpstr>Дисахариди</vt:lpstr>
      <vt:lpstr>Слайд 15</vt:lpstr>
      <vt:lpstr>Хімічні властивості сахарози</vt:lpstr>
      <vt:lpstr>Слайд 17</vt:lpstr>
      <vt:lpstr>     П О Л І С А Х А Р И Д И</vt:lpstr>
      <vt:lpstr>Слайд 19</vt:lpstr>
      <vt:lpstr>ЗНАЧЕННЯ КРОХМАЛЮ</vt:lpstr>
      <vt:lpstr>Слайд 21</vt:lpstr>
      <vt:lpstr>Слайд 22</vt:lpstr>
      <vt:lpstr>Хімічні властивості полісахаридів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Галюк</dc:creator>
  <cp:lastModifiedBy>Jay P</cp:lastModifiedBy>
  <cp:revision>37</cp:revision>
  <dcterms:created xsi:type="dcterms:W3CDTF">2013-03-23T07:48:33Z</dcterms:created>
  <dcterms:modified xsi:type="dcterms:W3CDTF">2013-04-18T09:54:57Z</dcterms:modified>
</cp:coreProperties>
</file>