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4660"/>
  </p:normalViewPr>
  <p:slideViewPr>
    <p:cSldViewPr>
      <p:cViewPr varScale="1">
        <p:scale>
          <a:sx n="69" d="100"/>
          <a:sy n="69" d="100"/>
        </p:scale>
        <p:origin x="-142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C26B19F-34BB-400C-9353-0B71C93108DC}" type="datetimeFigureOut">
              <a:rPr lang="ru-RU"/>
              <a:pPr>
                <a:defRPr/>
              </a:pPr>
              <a:t>01.11.2013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C850F5D-FE64-4BC7-8976-AA8E80538548}" type="slidenum">
              <a:rPr lang="ru-RU"/>
              <a:pPr>
                <a:defRPr/>
              </a:pPr>
              <a:t>‹#›</a:t>
            </a:fld>
            <a:endParaRPr lang="ru-RU"/>
          </a:p>
        </p:txBody>
      </p:sp>
    </p:spTree>
    <p:extLst>
      <p:ext uri="{BB962C8B-B14F-4D97-AF65-F5344CB8AC3E}">
        <p14:creationId xmlns:p14="http://schemas.microsoft.com/office/powerpoint/2010/main" val="129480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A068F16-724A-4F73-BA21-0E7E73A5D7EC}" type="datetimeFigureOut">
              <a:rPr lang="ru-RU"/>
              <a:pPr>
                <a:defRPr/>
              </a:pPr>
              <a:t>01.11.2013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17F3666-0CB0-43CC-B71F-A71F13CE3725}" type="slidenum">
              <a:rPr lang="ru-RU"/>
              <a:pPr>
                <a:defRPr/>
              </a:pPr>
              <a:t>‹#›</a:t>
            </a:fld>
            <a:endParaRPr lang="ru-RU"/>
          </a:p>
        </p:txBody>
      </p:sp>
    </p:spTree>
    <p:extLst>
      <p:ext uri="{BB962C8B-B14F-4D97-AF65-F5344CB8AC3E}">
        <p14:creationId xmlns:p14="http://schemas.microsoft.com/office/powerpoint/2010/main" val="32412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4525AA1-27A4-4C65-AD7B-2E41912B368C}" type="datetimeFigureOut">
              <a:rPr lang="ru-RU"/>
              <a:pPr>
                <a:defRPr/>
              </a:pPr>
              <a:t>01.11.2013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7CFA571-18B0-4DD8-93CA-536409376F84}" type="slidenum">
              <a:rPr lang="ru-RU"/>
              <a:pPr>
                <a:defRPr/>
              </a:pPr>
              <a:t>‹#›</a:t>
            </a:fld>
            <a:endParaRPr lang="ru-RU"/>
          </a:p>
        </p:txBody>
      </p:sp>
    </p:spTree>
    <p:extLst>
      <p:ext uri="{BB962C8B-B14F-4D97-AF65-F5344CB8AC3E}">
        <p14:creationId xmlns:p14="http://schemas.microsoft.com/office/powerpoint/2010/main" val="2257756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08375C42-C552-4092-A4AA-9EE51E008808}" type="datetimeFigureOut">
              <a:rPr lang="ru-RU"/>
              <a:pPr>
                <a:defRPr/>
              </a:pPr>
              <a:t>01.11.2013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48D2261-6E73-4026-888B-C9B91E9A8162}" type="slidenum">
              <a:rPr lang="ru-RU"/>
              <a:pPr>
                <a:defRPr/>
              </a:pPr>
              <a:t>‹#›</a:t>
            </a:fld>
            <a:endParaRPr lang="ru-RU"/>
          </a:p>
        </p:txBody>
      </p:sp>
    </p:spTree>
    <p:extLst>
      <p:ext uri="{BB962C8B-B14F-4D97-AF65-F5344CB8AC3E}">
        <p14:creationId xmlns:p14="http://schemas.microsoft.com/office/powerpoint/2010/main" val="1884054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6095EDBB-53B2-49B7-BD5F-94DD6B566F81}" type="datetimeFigureOut">
              <a:rPr lang="ru-RU"/>
              <a:pPr>
                <a:defRPr/>
              </a:pPr>
              <a:t>01.11.2013</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FF80CD1-FD8E-4FD3-945D-D53AD1290F20}" type="slidenum">
              <a:rPr lang="ru-RU"/>
              <a:pPr>
                <a:defRPr/>
              </a:pPr>
              <a:t>‹#›</a:t>
            </a:fld>
            <a:endParaRPr lang="ru-RU"/>
          </a:p>
        </p:txBody>
      </p:sp>
    </p:spTree>
    <p:extLst>
      <p:ext uri="{BB962C8B-B14F-4D97-AF65-F5344CB8AC3E}">
        <p14:creationId xmlns:p14="http://schemas.microsoft.com/office/powerpoint/2010/main" val="2840549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5F24AB4F-B870-429E-AA51-C6589300C822}" type="datetimeFigureOut">
              <a:rPr lang="ru-RU"/>
              <a:pPr>
                <a:defRPr/>
              </a:pPr>
              <a:t>01.11.2013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38B7CFC-DB1F-47FD-8ED9-7B0FE611EFC7}" type="slidenum">
              <a:rPr lang="ru-RU"/>
              <a:pPr>
                <a:defRPr/>
              </a:pPr>
              <a:t>‹#›</a:t>
            </a:fld>
            <a:endParaRPr lang="ru-RU"/>
          </a:p>
        </p:txBody>
      </p:sp>
    </p:spTree>
    <p:extLst>
      <p:ext uri="{BB962C8B-B14F-4D97-AF65-F5344CB8AC3E}">
        <p14:creationId xmlns:p14="http://schemas.microsoft.com/office/powerpoint/2010/main" val="3877883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8F295FB0-6472-4BF7-B818-5FCE95FB894F}" type="datetimeFigureOut">
              <a:rPr lang="ru-RU"/>
              <a:pPr>
                <a:defRPr/>
              </a:pPr>
              <a:t>01.11.2013</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2A96FC9-55FE-4FCD-9323-78A3F2B16494}" type="slidenum">
              <a:rPr lang="ru-RU"/>
              <a:pPr>
                <a:defRPr/>
              </a:pPr>
              <a:t>‹#›</a:t>
            </a:fld>
            <a:endParaRPr lang="ru-RU"/>
          </a:p>
        </p:txBody>
      </p:sp>
    </p:spTree>
    <p:extLst>
      <p:ext uri="{BB962C8B-B14F-4D97-AF65-F5344CB8AC3E}">
        <p14:creationId xmlns:p14="http://schemas.microsoft.com/office/powerpoint/2010/main" val="1598697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03D0220F-DB98-4680-80B6-A2071359301E}" type="datetimeFigureOut">
              <a:rPr lang="ru-RU"/>
              <a:pPr>
                <a:defRPr/>
              </a:pPr>
              <a:t>01.11.2013</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B2A5A00-BA19-404E-ABEB-34C2CD95C643}" type="slidenum">
              <a:rPr lang="ru-RU"/>
              <a:pPr>
                <a:defRPr/>
              </a:pPr>
              <a:t>‹#›</a:t>
            </a:fld>
            <a:endParaRPr lang="ru-RU"/>
          </a:p>
        </p:txBody>
      </p:sp>
    </p:spTree>
    <p:extLst>
      <p:ext uri="{BB962C8B-B14F-4D97-AF65-F5344CB8AC3E}">
        <p14:creationId xmlns:p14="http://schemas.microsoft.com/office/powerpoint/2010/main" val="60275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86E177DB-DE21-444C-AD63-7A0B2BD78C3E}" type="datetimeFigureOut">
              <a:rPr lang="ru-RU"/>
              <a:pPr>
                <a:defRPr/>
              </a:pPr>
              <a:t>01.11.2013</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CA283F38-220A-4A5C-BB42-9AF45E93EFB7}" type="slidenum">
              <a:rPr lang="ru-RU"/>
              <a:pPr>
                <a:defRPr/>
              </a:pPr>
              <a:t>‹#›</a:t>
            </a:fld>
            <a:endParaRPr lang="ru-RU"/>
          </a:p>
        </p:txBody>
      </p:sp>
    </p:spTree>
    <p:extLst>
      <p:ext uri="{BB962C8B-B14F-4D97-AF65-F5344CB8AC3E}">
        <p14:creationId xmlns:p14="http://schemas.microsoft.com/office/powerpoint/2010/main" val="3871911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F1C489A-0BF0-48BA-A0DC-15BE341ED57B}" type="datetimeFigureOut">
              <a:rPr lang="ru-RU"/>
              <a:pPr>
                <a:defRPr/>
              </a:pPr>
              <a:t>01.11.2013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1235D361-B4B4-430B-8350-3B2CC5FCB1B1}" type="slidenum">
              <a:rPr lang="ru-RU"/>
              <a:pPr>
                <a:defRPr/>
              </a:pPr>
              <a:t>‹#›</a:t>
            </a:fld>
            <a:endParaRPr lang="ru-RU"/>
          </a:p>
        </p:txBody>
      </p:sp>
    </p:spTree>
    <p:extLst>
      <p:ext uri="{BB962C8B-B14F-4D97-AF65-F5344CB8AC3E}">
        <p14:creationId xmlns:p14="http://schemas.microsoft.com/office/powerpoint/2010/main" val="49211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B14B626-76C7-426D-BA24-F992E4C5B810}" type="datetimeFigureOut">
              <a:rPr lang="ru-RU"/>
              <a:pPr>
                <a:defRPr/>
              </a:pPr>
              <a:t>01.11.2013</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DD24B93-58DF-4BBF-907E-4F3A95909292}" type="slidenum">
              <a:rPr lang="ru-RU"/>
              <a:pPr>
                <a:defRPr/>
              </a:pPr>
              <a:t>‹#›</a:t>
            </a:fld>
            <a:endParaRPr lang="ru-RU"/>
          </a:p>
        </p:txBody>
      </p:sp>
    </p:spTree>
    <p:extLst>
      <p:ext uri="{BB962C8B-B14F-4D97-AF65-F5344CB8AC3E}">
        <p14:creationId xmlns:p14="http://schemas.microsoft.com/office/powerpoint/2010/main" val="1796045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9DB1769-B27B-4C1B-ACB3-7208095EFA23}" type="datetimeFigureOut">
              <a:rPr lang="ru-RU"/>
              <a:pPr>
                <a:defRPr/>
              </a:pPr>
              <a:t>01.11.2013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628D8E4-C056-4889-9426-B81A03BE7F3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teachua.com/" TargetMode="External"/><Relationship Id="rId2" Type="http://schemas.openxmlformats.org/officeDocument/2006/relationships/hyperlink" Target="http://school.xvatit.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p:txBody>
          <a:bodyPr/>
          <a:lstStyle/>
          <a:p>
            <a:r>
              <a:rPr lang="ru-RU" dirty="0"/>
              <a:t>Транспорт </a:t>
            </a:r>
            <a:r>
              <a:rPr lang="ru-RU" smtClean="0"/>
              <a:t>речовин</a:t>
            </a:r>
            <a:endParaRPr lang="uk-UA" dirty="0"/>
          </a:p>
        </p:txBody>
      </p:sp>
      <p:sp>
        <p:nvSpPr>
          <p:cNvPr id="5" name="Подзаголовок 4"/>
          <p:cNvSpPr>
            <a:spLocks noGrp="1"/>
          </p:cNvSpPr>
          <p:nvPr>
            <p:ph type="subTitle" idx="1"/>
          </p:nvPr>
        </p:nvSpPr>
        <p:spPr/>
        <p:txBody>
          <a:bodyPr/>
          <a:lstStyle/>
          <a:p>
            <a:endParaRPr lang="uk-UA"/>
          </a:p>
        </p:txBody>
      </p:sp>
    </p:spTree>
    <p:extLst>
      <p:ext uri="{BB962C8B-B14F-4D97-AF65-F5344CB8AC3E}">
        <p14:creationId xmlns:p14="http://schemas.microsoft.com/office/powerpoint/2010/main" val="2607707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Кореневий тиск</a:t>
            </a:r>
            <a:endParaRPr lang="uk-UA" dirty="0"/>
          </a:p>
        </p:txBody>
      </p:sp>
      <p:sp>
        <p:nvSpPr>
          <p:cNvPr id="3" name="Объект 2"/>
          <p:cNvSpPr>
            <a:spLocks noGrp="1"/>
          </p:cNvSpPr>
          <p:nvPr>
            <p:ph idx="1"/>
          </p:nvPr>
        </p:nvSpPr>
        <p:spPr/>
        <p:txBody>
          <a:bodyPr/>
          <a:lstStyle/>
          <a:p>
            <a:r>
              <a:rPr lang="uk-UA" dirty="0"/>
              <a:t>Рушійною силою для здійснення транспорту речовин у рослині є кореневий тиск </a:t>
            </a:r>
            <a:r>
              <a:rPr lang="uk-UA" dirty="0" smtClean="0"/>
              <a:t>і </a:t>
            </a:r>
            <a:r>
              <a:rPr lang="uk-UA" dirty="0"/>
              <a:t>присисна сила листків. Кореневий тиск виникає у клітинах і судинах кореня внаслідок заповнення їх водним розчином, який вбирається кореневими волосками з ґрунту.</a:t>
            </a:r>
          </a:p>
        </p:txBody>
      </p:sp>
    </p:spTree>
    <p:extLst>
      <p:ext uri="{BB962C8B-B14F-4D97-AF65-F5344CB8AC3E}">
        <p14:creationId xmlns:p14="http://schemas.microsoft.com/office/powerpoint/2010/main" val="4218116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Кореневий тиск</a:t>
            </a:r>
            <a:endParaRPr lang="uk-UA" dirty="0"/>
          </a:p>
        </p:txBody>
      </p:sp>
      <p:sp>
        <p:nvSpPr>
          <p:cNvPr id="3" name="Объект 2"/>
          <p:cNvSpPr>
            <a:spLocks noGrp="1"/>
          </p:cNvSpPr>
          <p:nvPr>
            <p:ph idx="1"/>
          </p:nvPr>
        </p:nvSpPr>
        <p:spPr/>
        <p:txBody>
          <a:bodyPr/>
          <a:lstStyle/>
          <a:p>
            <a:r>
              <a:rPr lang="uk-UA" dirty="0"/>
              <a:t>Він забезпечує рух розчинів до надземної частини рослини. У трав'янистих рослин кореневий тиск сягає двох-трьох </a:t>
            </a:r>
            <a:r>
              <a:rPr lang="uk-UA" dirty="0" err="1"/>
              <a:t>атмосфер</a:t>
            </a:r>
            <a:r>
              <a:rPr lang="uk-UA" dirty="0"/>
              <a:t>, у дерев'янистих ще вище. Його можна виміряти, якщо приєднати до поперечного зрізу стебла прилад, що вимірює тиск.</a:t>
            </a:r>
          </a:p>
        </p:txBody>
      </p:sp>
    </p:spTree>
    <p:extLst>
      <p:ext uri="{BB962C8B-B14F-4D97-AF65-F5344CB8AC3E}">
        <p14:creationId xmlns:p14="http://schemas.microsoft.com/office/powerpoint/2010/main" val="1876610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Дослід</a:t>
            </a:r>
            <a:endParaRPr lang="uk-UA" dirty="0"/>
          </a:p>
        </p:txBody>
      </p:sp>
      <p:sp>
        <p:nvSpPr>
          <p:cNvPr id="3" name="Объект 2"/>
          <p:cNvSpPr>
            <a:spLocks noGrp="1"/>
          </p:cNvSpPr>
          <p:nvPr>
            <p:ph idx="1"/>
          </p:nvPr>
        </p:nvSpPr>
        <p:spPr>
          <a:xfrm>
            <a:off x="457200" y="1844824"/>
            <a:ext cx="4186808" cy="4281339"/>
          </a:xfrm>
        </p:spPr>
        <p:txBody>
          <a:bodyPr/>
          <a:lstStyle/>
          <a:p>
            <a:r>
              <a:rPr lang="ru-RU" i="1" dirty="0" err="1"/>
              <a:t>Дослід</a:t>
            </a:r>
            <a:r>
              <a:rPr lang="ru-RU" i="1" dirty="0"/>
              <a:t>, </a:t>
            </a:r>
            <a:r>
              <a:rPr lang="ru-RU" i="1" dirty="0" err="1"/>
              <a:t>що</a:t>
            </a:r>
            <a:r>
              <a:rPr lang="ru-RU" i="1" dirty="0"/>
              <a:t> </a:t>
            </a:r>
            <a:r>
              <a:rPr lang="ru-RU" i="1" dirty="0" err="1"/>
              <a:t>демонструє</a:t>
            </a:r>
            <a:r>
              <a:rPr lang="ru-RU" i="1" dirty="0"/>
              <a:t> </a:t>
            </a:r>
            <a:r>
              <a:rPr lang="ru-RU" i="1" dirty="0" err="1"/>
              <a:t>наявність</a:t>
            </a:r>
            <a:r>
              <a:rPr lang="ru-RU" i="1" dirty="0"/>
              <a:t> </a:t>
            </a:r>
            <a:r>
              <a:rPr lang="ru-RU" i="1" dirty="0" err="1"/>
              <a:t>кореневого</a:t>
            </a:r>
            <a:r>
              <a:rPr lang="ru-RU" i="1" dirty="0"/>
              <a:t> </a:t>
            </a:r>
            <a:r>
              <a:rPr lang="ru-RU" i="1" dirty="0" err="1"/>
              <a:t>тиску</a:t>
            </a:r>
            <a:r>
              <a:rPr lang="ru-RU" i="1" dirty="0"/>
              <a:t/>
            </a:r>
            <a:br>
              <a:rPr lang="ru-RU" i="1" dirty="0"/>
            </a:br>
            <a:endParaRPr lang="uk-UA" dirty="0"/>
          </a:p>
        </p:txBody>
      </p:sp>
      <p:sp>
        <p:nvSpPr>
          <p:cNvPr id="4" name="AutoShape 2" descr="Мал. 84. Дослід, що демонструє наявність кореневого тиску.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1916832"/>
            <a:ext cx="4000267" cy="3240360"/>
          </a:xfrm>
          <a:prstGeom prst="rect">
            <a:avLst/>
          </a:prstGeom>
          <a:noFill/>
          <a:ln w="9525">
            <a:solidFill>
              <a:schemeClr val="tx1"/>
            </a:solidFill>
            <a:miter lim="800000"/>
            <a:headEnd/>
            <a:tailEnd/>
          </a:ln>
          <a:effectLst>
            <a:outerShdw blurRad="6477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780796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Випаровування</a:t>
            </a:r>
            <a:endParaRPr lang="uk-UA" dirty="0"/>
          </a:p>
        </p:txBody>
      </p:sp>
      <p:sp>
        <p:nvSpPr>
          <p:cNvPr id="3" name="Объект 2"/>
          <p:cNvSpPr>
            <a:spLocks noGrp="1"/>
          </p:cNvSpPr>
          <p:nvPr>
            <p:ph idx="1"/>
          </p:nvPr>
        </p:nvSpPr>
        <p:spPr/>
        <p:txBody>
          <a:bodyPr/>
          <a:lstStyle/>
          <a:p>
            <a:r>
              <a:rPr lang="uk-UA" dirty="0"/>
              <a:t>Випаровування води листками також значно впливає на висхідний потік, створюючи так звану </a:t>
            </a:r>
            <a:r>
              <a:rPr lang="uk-UA" dirty="0" smtClean="0"/>
              <a:t>присисні </a:t>
            </a:r>
            <a:r>
              <a:rPr lang="uk-UA" dirty="0"/>
              <a:t>силу листків. Чим більше води вони випаровують, тим інтенсивніше корінь поглинає її з ґрунту і тим швидше водний розчин надходить до надземних органів рослин.</a:t>
            </a:r>
          </a:p>
        </p:txBody>
      </p:sp>
    </p:spTree>
    <p:extLst>
      <p:ext uri="{BB962C8B-B14F-4D97-AF65-F5344CB8AC3E}">
        <p14:creationId xmlns:p14="http://schemas.microsoft.com/office/powerpoint/2010/main" val="3144330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Використання</a:t>
            </a:r>
            <a:endParaRPr lang="uk-UA" dirty="0"/>
          </a:p>
        </p:txBody>
      </p:sp>
      <p:sp>
        <p:nvSpPr>
          <p:cNvPr id="3" name="Объект 2"/>
          <p:cNvSpPr>
            <a:spLocks noGrp="1"/>
          </p:cNvSpPr>
          <p:nvPr>
            <p:ph idx="1"/>
          </p:nvPr>
        </p:nvSpPr>
        <p:spPr/>
        <p:txBody>
          <a:bodyPr/>
          <a:lstStyle/>
          <a:p>
            <a:r>
              <a:rPr lang="uk-UA" dirty="0"/>
              <a:t>Знаючи шляхи та механізми пересування речовин по рослині, можна керувати ними. Так, щоб прискорити дозрівання помідорів, їх пасинкують, тобто видаляють бічні пагони. Обрізавши пагони, що з'являються після формування виноградних грон, можна змінити потік поживних речовин та прискорити достигання плодів.</a:t>
            </a:r>
          </a:p>
        </p:txBody>
      </p:sp>
    </p:spTree>
    <p:extLst>
      <p:ext uri="{BB962C8B-B14F-4D97-AF65-F5344CB8AC3E}">
        <p14:creationId xmlns:p14="http://schemas.microsoft.com/office/powerpoint/2010/main" val="4287921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Функції</a:t>
            </a:r>
            <a:endParaRPr lang="uk-UA" dirty="0"/>
          </a:p>
        </p:txBody>
      </p:sp>
      <p:sp>
        <p:nvSpPr>
          <p:cNvPr id="3" name="Объект 2"/>
          <p:cNvSpPr>
            <a:spLocks noGrp="1"/>
          </p:cNvSpPr>
          <p:nvPr>
            <p:ph idx="1"/>
          </p:nvPr>
        </p:nvSpPr>
        <p:spPr/>
        <p:txBody>
          <a:bodyPr/>
          <a:lstStyle/>
          <a:p>
            <a:r>
              <a:rPr lang="ru-RU" dirty="0" err="1"/>
              <a:t>Певні</a:t>
            </a:r>
            <a:r>
              <a:rPr lang="ru-RU" dirty="0"/>
              <a:t> </a:t>
            </a:r>
            <a:r>
              <a:rPr lang="ru-RU" dirty="0" err="1"/>
              <a:t>функції</a:t>
            </a:r>
            <a:r>
              <a:rPr lang="ru-RU" dirty="0"/>
              <a:t> </a:t>
            </a:r>
            <a:r>
              <a:rPr lang="ru-RU" dirty="0" err="1"/>
              <a:t>рослини</a:t>
            </a:r>
            <a:r>
              <a:rPr lang="ru-RU" dirty="0"/>
              <a:t> </a:t>
            </a:r>
            <a:r>
              <a:rPr lang="ru-RU" dirty="0" err="1"/>
              <a:t>можуть</a:t>
            </a:r>
            <a:r>
              <a:rPr lang="ru-RU" dirty="0"/>
              <a:t> </a:t>
            </a:r>
            <a:r>
              <a:rPr lang="ru-RU" dirty="0" err="1"/>
              <a:t>одночасно</a:t>
            </a:r>
            <a:r>
              <a:rPr lang="ru-RU" dirty="0"/>
              <a:t> </a:t>
            </a:r>
            <a:r>
              <a:rPr lang="ru-RU" dirty="0" err="1"/>
              <a:t>здійснюватись</a:t>
            </a:r>
            <a:r>
              <a:rPr lang="ru-RU" dirty="0"/>
              <a:t> </a:t>
            </a:r>
            <a:r>
              <a:rPr lang="ru-RU" dirty="0" err="1"/>
              <a:t>різними</a:t>
            </a:r>
            <a:r>
              <a:rPr lang="ru-RU" dirty="0"/>
              <a:t> органами. </a:t>
            </a:r>
            <a:r>
              <a:rPr lang="ru-RU" dirty="0" err="1"/>
              <a:t>Наприклад</a:t>
            </a:r>
            <a:r>
              <a:rPr lang="ru-RU" dirty="0"/>
              <a:t>, фотосинтез </a:t>
            </a:r>
            <a:r>
              <a:rPr lang="ru-RU" dirty="0" err="1"/>
              <a:t>може</a:t>
            </a:r>
            <a:r>
              <a:rPr lang="ru-RU" dirty="0"/>
              <a:t> </a:t>
            </a:r>
            <a:r>
              <a:rPr lang="ru-RU" dirty="0" err="1"/>
              <a:t>здійснюватись</a:t>
            </a:r>
            <a:r>
              <a:rPr lang="ru-RU" dirty="0"/>
              <a:t> не </a:t>
            </a:r>
            <a:r>
              <a:rPr lang="ru-RU" dirty="0" err="1"/>
              <a:t>лише</a:t>
            </a:r>
            <a:r>
              <a:rPr lang="ru-RU" dirty="0"/>
              <a:t> у листках, а й у </a:t>
            </a:r>
            <a:r>
              <a:rPr lang="ru-RU" dirty="0" err="1"/>
              <a:t>зелених</a:t>
            </a:r>
            <a:r>
              <a:rPr lang="ru-RU" dirty="0"/>
              <a:t> </a:t>
            </a:r>
            <a:r>
              <a:rPr lang="ru-RU" dirty="0" err="1"/>
              <a:t>частинах</a:t>
            </a:r>
            <a:r>
              <a:rPr lang="ru-RU" dirty="0"/>
              <a:t> </a:t>
            </a:r>
            <a:r>
              <a:rPr lang="ru-RU" dirty="0" err="1"/>
              <a:t>стебла</a:t>
            </a:r>
            <a:r>
              <a:rPr lang="ru-RU" dirty="0"/>
              <a:t>. Але </a:t>
            </a:r>
            <a:r>
              <a:rPr lang="ru-RU" dirty="0" err="1"/>
              <a:t>зазвичай</a:t>
            </a:r>
            <a:r>
              <a:rPr lang="ru-RU" dirty="0"/>
              <a:t> без </a:t>
            </a:r>
            <a:r>
              <a:rPr lang="ru-RU" dirty="0" err="1"/>
              <a:t>участі</a:t>
            </a:r>
            <a:r>
              <a:rPr lang="ru-RU" dirty="0"/>
              <a:t> </a:t>
            </a:r>
            <a:r>
              <a:rPr lang="ru-RU" dirty="0" err="1"/>
              <a:t>листків</a:t>
            </a:r>
            <a:r>
              <a:rPr lang="ru-RU" dirty="0"/>
              <a:t> </a:t>
            </a:r>
            <a:r>
              <a:rPr lang="ru-RU" dirty="0" err="1"/>
              <a:t>інші</a:t>
            </a:r>
            <a:r>
              <a:rPr lang="ru-RU" dirty="0"/>
              <a:t> </a:t>
            </a:r>
            <a:r>
              <a:rPr lang="ru-RU" dirty="0" err="1"/>
              <a:t>зелені</a:t>
            </a:r>
            <a:r>
              <a:rPr lang="ru-RU" dirty="0"/>
              <a:t> </a:t>
            </a:r>
            <a:r>
              <a:rPr lang="ru-RU" dirty="0" err="1"/>
              <a:t>частини</a:t>
            </a:r>
            <a:r>
              <a:rPr lang="ru-RU" dirty="0"/>
              <a:t> </a:t>
            </a:r>
            <a:r>
              <a:rPr lang="ru-RU" dirty="0" err="1"/>
              <a:t>рослин</a:t>
            </a:r>
            <a:r>
              <a:rPr lang="ru-RU" dirty="0"/>
              <a:t> не </a:t>
            </a:r>
            <a:r>
              <a:rPr lang="ru-RU" dirty="0" err="1"/>
              <a:t>здатні</a:t>
            </a:r>
            <a:r>
              <a:rPr lang="ru-RU" dirty="0"/>
              <a:t> </a:t>
            </a:r>
            <a:r>
              <a:rPr lang="ru-RU" dirty="0" err="1"/>
              <a:t>повністю</a:t>
            </a:r>
            <a:r>
              <a:rPr lang="ru-RU" dirty="0"/>
              <a:t> </a:t>
            </a:r>
            <a:r>
              <a:rPr lang="ru-RU" dirty="0" err="1"/>
              <a:t>забезпечити</a:t>
            </a:r>
            <a:r>
              <a:rPr lang="ru-RU" dirty="0"/>
              <a:t> </a:t>
            </a:r>
            <a:r>
              <a:rPr lang="ru-RU" dirty="0" err="1"/>
              <a:t>рослину</a:t>
            </a:r>
            <a:r>
              <a:rPr lang="ru-RU" dirty="0"/>
              <a:t> </a:t>
            </a:r>
            <a:r>
              <a:rPr lang="ru-RU" dirty="0" err="1"/>
              <a:t>поживними</a:t>
            </a:r>
            <a:r>
              <a:rPr lang="ru-RU" dirty="0"/>
              <a:t> </a:t>
            </a:r>
            <a:r>
              <a:rPr lang="ru-RU" dirty="0" err="1"/>
              <a:t>речовинами</a:t>
            </a:r>
            <a:r>
              <a:rPr lang="ru-RU" dirty="0"/>
              <a:t>.</a:t>
            </a:r>
            <a:endParaRPr lang="uk-UA" dirty="0"/>
          </a:p>
        </p:txBody>
      </p:sp>
    </p:spTree>
    <p:extLst>
      <p:ext uri="{BB962C8B-B14F-4D97-AF65-F5344CB8AC3E}">
        <p14:creationId xmlns:p14="http://schemas.microsoft.com/office/powerpoint/2010/main" val="953707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dirty="0"/>
          </a:p>
        </p:txBody>
      </p:sp>
      <p:sp>
        <p:nvSpPr>
          <p:cNvPr id="3" name="Объект 2"/>
          <p:cNvSpPr>
            <a:spLocks noGrp="1"/>
          </p:cNvSpPr>
          <p:nvPr>
            <p:ph idx="1"/>
          </p:nvPr>
        </p:nvSpPr>
        <p:spPr/>
        <p:txBody>
          <a:bodyPr/>
          <a:lstStyle/>
          <a:p>
            <a:r>
              <a:rPr lang="uk-UA" dirty="0"/>
              <a:t> Рослині як цілісному організмові притаманні ріст і розмноження, вона здатна реагувати на зміни умов навколишнього середовища. Все це відбувається завдяки постійному обмінові речовин та перетворенню енергії в її організмі.</a:t>
            </a:r>
          </a:p>
        </p:txBody>
      </p:sp>
    </p:spTree>
    <p:extLst>
      <p:ext uri="{BB962C8B-B14F-4D97-AF65-F5344CB8AC3E}">
        <p14:creationId xmlns:p14="http://schemas.microsoft.com/office/powerpoint/2010/main" val="2562761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r>
              <a:rPr lang="uk-UA" dirty="0" smtClean="0"/>
              <a:t>Під </a:t>
            </a:r>
            <a:r>
              <a:rPr lang="uk-UA" dirty="0"/>
              <a:t>час фотосинтезу зелені рослини утворюють складні органічні сполуки з неорганічних з використанням енергії сонячного світла та виділяють кисень. А для здійснення фотосинтезу, крім світла, необхідні вода та вуглекислий газ. Вода з розчиненими в ній мінеральними речовинами надходить у рослину з ґрунту, а вуглекислий газ - із повітря.</a:t>
            </a:r>
          </a:p>
        </p:txBody>
      </p:sp>
    </p:spTree>
    <p:extLst>
      <p:ext uri="{BB962C8B-B14F-4D97-AF65-F5344CB8AC3E}">
        <p14:creationId xmlns:p14="http://schemas.microsoft.com/office/powerpoint/2010/main" val="1441631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r>
              <a:rPr lang="uk-UA" dirty="0"/>
              <a:t>Під час дихання за участю кисню продукти фотосинтезу розкладаються до більш простих, при цьому вивільняється енергія та виділяється вуглекислий газ. </a:t>
            </a:r>
          </a:p>
        </p:txBody>
      </p:sp>
    </p:spTree>
    <p:extLst>
      <p:ext uri="{BB962C8B-B14F-4D97-AF65-F5344CB8AC3E}">
        <p14:creationId xmlns:p14="http://schemas.microsoft.com/office/powerpoint/2010/main" val="1202423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Дослід</a:t>
            </a:r>
          </a:p>
        </p:txBody>
      </p:sp>
      <p:sp>
        <p:nvSpPr>
          <p:cNvPr id="3" name="Объект 2"/>
          <p:cNvSpPr>
            <a:spLocks noGrp="1"/>
          </p:cNvSpPr>
          <p:nvPr>
            <p:ph idx="1"/>
          </p:nvPr>
        </p:nvSpPr>
        <p:spPr/>
        <p:txBody>
          <a:bodyPr/>
          <a:lstStyle/>
          <a:p>
            <a:r>
              <a:rPr lang="uk-UA" dirty="0"/>
              <a:t>Для виявлення дихання у рослин візьміть дві склянки. В одну з них налийте чисту воду та помістіть гілочку елодеї, а в іншу - прозору вапновану воду.</a:t>
            </a:r>
          </a:p>
          <a:p>
            <a:endParaRPr lang="uk-UA" dirty="0"/>
          </a:p>
        </p:txBody>
      </p:sp>
    </p:spTree>
    <p:extLst>
      <p:ext uri="{BB962C8B-B14F-4D97-AF65-F5344CB8AC3E}">
        <p14:creationId xmlns:p14="http://schemas.microsoft.com/office/powerpoint/2010/main" val="3647978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lstStyle/>
          <a:p>
            <a:r>
              <a:rPr lang="uk-UA" dirty="0"/>
              <a:t>Рослина - це цілісний організм, усі частини якого тісно взаємодіють, виконуючи певні життєві функції. Порушення будови чи функцій будь-якого з органів одразу ж позначається на діяльності інших, а отже, організму в цілому.</a:t>
            </a:r>
          </a:p>
        </p:txBody>
      </p:sp>
    </p:spTree>
    <p:extLst>
      <p:ext uri="{BB962C8B-B14F-4D97-AF65-F5344CB8AC3E}">
        <p14:creationId xmlns:p14="http://schemas.microsoft.com/office/powerpoint/2010/main" val="1654120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Дослід</a:t>
            </a:r>
            <a:endParaRPr lang="uk-UA" dirty="0"/>
          </a:p>
        </p:txBody>
      </p:sp>
      <p:sp>
        <p:nvSpPr>
          <p:cNvPr id="3" name="Объект 2"/>
          <p:cNvSpPr>
            <a:spLocks noGrp="1"/>
          </p:cNvSpPr>
          <p:nvPr>
            <p:ph idx="1"/>
          </p:nvPr>
        </p:nvSpPr>
        <p:spPr>
          <a:xfrm>
            <a:off x="467544" y="1628800"/>
            <a:ext cx="8229600" cy="4525963"/>
          </a:xfrm>
        </p:spPr>
        <p:txBody>
          <a:bodyPr/>
          <a:lstStyle/>
          <a:p>
            <a:r>
              <a:rPr lang="ru-RU" dirty="0" err="1"/>
              <a:t>Накрийте</a:t>
            </a:r>
            <a:r>
              <a:rPr lang="ru-RU" dirty="0"/>
              <a:t> склянки </a:t>
            </a:r>
            <a:r>
              <a:rPr lang="ru-RU" dirty="0" err="1"/>
              <a:t>ковпаками</a:t>
            </a:r>
            <a:r>
              <a:rPr lang="ru-RU" dirty="0"/>
              <a:t> та </a:t>
            </a:r>
            <a:r>
              <a:rPr lang="ru-RU" dirty="0" err="1"/>
              <a:t>поставте</a:t>
            </a:r>
            <a:r>
              <a:rPr lang="ru-RU" dirty="0"/>
              <a:t> у </a:t>
            </a:r>
            <a:r>
              <a:rPr lang="ru-RU" dirty="0" err="1"/>
              <a:t>темне</a:t>
            </a:r>
            <a:r>
              <a:rPr lang="ru-RU" dirty="0"/>
              <a:t> </a:t>
            </a:r>
            <a:r>
              <a:rPr lang="ru-RU" dirty="0" err="1"/>
              <a:t>місце</a:t>
            </a:r>
            <a:r>
              <a:rPr lang="ru-RU" dirty="0"/>
              <a:t>. Через два-три </a:t>
            </a:r>
            <a:r>
              <a:rPr lang="ru-RU" dirty="0" err="1"/>
              <a:t>дні</a:t>
            </a:r>
            <a:r>
              <a:rPr lang="ru-RU" dirty="0"/>
              <a:t> </a:t>
            </a:r>
            <a:r>
              <a:rPr lang="ru-RU" dirty="0" err="1"/>
              <a:t>можна</a:t>
            </a:r>
            <a:r>
              <a:rPr lang="ru-RU" dirty="0"/>
              <a:t> </a:t>
            </a:r>
            <a:r>
              <a:rPr lang="ru-RU" dirty="0" err="1"/>
              <a:t>побачити</a:t>
            </a:r>
            <a:r>
              <a:rPr lang="ru-RU" dirty="0"/>
              <a:t>, </a:t>
            </a:r>
            <a:r>
              <a:rPr lang="ru-RU" dirty="0" err="1"/>
              <a:t>що</a:t>
            </a:r>
            <a:r>
              <a:rPr lang="ru-RU" dirty="0"/>
              <a:t> </a:t>
            </a:r>
            <a:r>
              <a:rPr lang="ru-RU" dirty="0" err="1"/>
              <a:t>вапнована</a:t>
            </a:r>
            <a:r>
              <a:rPr lang="ru-RU" dirty="0"/>
              <a:t> вода стала </a:t>
            </a:r>
            <a:r>
              <a:rPr lang="ru-RU" dirty="0" err="1"/>
              <a:t>каламутною</a:t>
            </a:r>
            <a:r>
              <a:rPr lang="ru-RU" dirty="0"/>
              <a:t>. </a:t>
            </a:r>
            <a:r>
              <a:rPr lang="ru-RU" dirty="0" err="1"/>
              <a:t>Це</a:t>
            </a:r>
            <a:r>
              <a:rPr lang="ru-RU" dirty="0"/>
              <a:t> </a:t>
            </a:r>
            <a:r>
              <a:rPr lang="ru-RU" dirty="0" err="1"/>
              <a:t>свідчить</a:t>
            </a:r>
            <a:r>
              <a:rPr lang="ru-RU" dirty="0"/>
              <a:t> про те, </a:t>
            </a:r>
            <a:r>
              <a:rPr lang="ru-RU" dirty="0" err="1"/>
              <a:t>що</a:t>
            </a:r>
            <a:r>
              <a:rPr lang="ru-RU" dirty="0"/>
              <a:t> </a:t>
            </a:r>
            <a:r>
              <a:rPr lang="ru-RU" dirty="0" err="1"/>
              <a:t>рослина</a:t>
            </a:r>
            <a:r>
              <a:rPr lang="ru-RU" dirty="0"/>
              <a:t> </a:t>
            </a:r>
            <a:r>
              <a:rPr lang="ru-RU" dirty="0" err="1"/>
              <a:t>під</a:t>
            </a:r>
            <a:r>
              <a:rPr lang="ru-RU" dirty="0"/>
              <a:t> час </a:t>
            </a:r>
            <a:r>
              <a:rPr lang="ru-RU" dirty="0" err="1"/>
              <a:t>дихання</a:t>
            </a:r>
            <a:r>
              <a:rPr lang="ru-RU" dirty="0"/>
              <a:t> </a:t>
            </a:r>
            <a:r>
              <a:rPr lang="ru-RU" dirty="0" err="1"/>
              <a:t>виділяє</a:t>
            </a:r>
            <a:r>
              <a:rPr lang="ru-RU" dirty="0"/>
              <a:t> </a:t>
            </a:r>
            <a:r>
              <a:rPr lang="ru-RU" dirty="0" err="1"/>
              <a:t>вуглекислий</a:t>
            </a:r>
            <a:r>
              <a:rPr lang="ru-RU" dirty="0"/>
              <a:t> газ, </a:t>
            </a:r>
            <a:r>
              <a:rPr lang="ru-RU" dirty="0" err="1"/>
              <a:t>який</a:t>
            </a:r>
            <a:r>
              <a:rPr lang="ru-RU" dirty="0"/>
              <a:t> </a:t>
            </a:r>
            <a:r>
              <a:rPr lang="ru-RU" dirty="0" err="1"/>
              <a:t>реагує</a:t>
            </a:r>
            <a:r>
              <a:rPr lang="ru-RU" dirty="0"/>
              <a:t> з </a:t>
            </a:r>
            <a:r>
              <a:rPr lang="ru-RU" dirty="0" err="1"/>
              <a:t>вапнованою</a:t>
            </a:r>
            <a:r>
              <a:rPr lang="ru-RU" dirty="0"/>
              <a:t> водою (мал. 85).</a:t>
            </a:r>
            <a:endParaRPr lang="uk-UA" dirty="0"/>
          </a:p>
        </p:txBody>
      </p:sp>
    </p:spTree>
    <p:extLst>
      <p:ext uri="{BB962C8B-B14F-4D97-AF65-F5344CB8AC3E}">
        <p14:creationId xmlns:p14="http://schemas.microsoft.com/office/powerpoint/2010/main" val="2671916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Дослід</a:t>
            </a:r>
            <a:endParaRPr lang="uk-UA" dirty="0"/>
          </a:p>
        </p:txBody>
      </p:sp>
      <p:sp>
        <p:nvSpPr>
          <p:cNvPr id="3" name="Объект 2"/>
          <p:cNvSpPr>
            <a:spLocks noGrp="1"/>
          </p:cNvSpPr>
          <p:nvPr>
            <p:ph idx="1"/>
          </p:nvPr>
        </p:nvSpPr>
        <p:spPr>
          <a:xfrm>
            <a:off x="457200" y="1600200"/>
            <a:ext cx="7859216" cy="4525963"/>
          </a:xfrm>
        </p:spPr>
        <p:txBody>
          <a:bodyPr/>
          <a:lstStyle/>
          <a:p>
            <a:r>
              <a:rPr lang="ru-RU" i="1" dirty="0" err="1"/>
              <a:t>Рослина</a:t>
            </a:r>
            <a:r>
              <a:rPr lang="ru-RU" i="1" dirty="0"/>
              <a:t> у </a:t>
            </a:r>
            <a:r>
              <a:rPr lang="ru-RU" i="1" dirty="0" err="1"/>
              <a:t>чистій</a:t>
            </a:r>
            <a:r>
              <a:rPr lang="ru-RU" i="1" dirty="0"/>
              <a:t> </a:t>
            </a:r>
            <a:r>
              <a:rPr lang="ru-RU" i="1" dirty="0" err="1"/>
              <a:t>воді</a:t>
            </a:r>
            <a:r>
              <a:rPr lang="ru-RU" i="1" dirty="0"/>
              <a:t> (1) і у </a:t>
            </a:r>
            <a:r>
              <a:rPr lang="ru-RU" i="1" dirty="0" err="1"/>
              <a:t>вапнованій</a:t>
            </a:r>
            <a:r>
              <a:rPr lang="ru-RU" i="1" dirty="0"/>
              <a:t> </a:t>
            </a:r>
            <a:r>
              <a:rPr lang="ru-RU" i="1" dirty="0" err="1"/>
              <a:t>воді</a:t>
            </a:r>
            <a:r>
              <a:rPr lang="ru-RU" i="1" dirty="0"/>
              <a:t> (2)</a:t>
            </a:r>
            <a:endParaRPr lang="uk-UA" dirty="0"/>
          </a:p>
        </p:txBody>
      </p:sp>
      <p:sp>
        <p:nvSpPr>
          <p:cNvPr id="4" name="AutoShape 2" descr="рослина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636912"/>
            <a:ext cx="4464496" cy="2863101"/>
          </a:xfrm>
          <a:prstGeom prst="rect">
            <a:avLst/>
          </a:prstGeom>
          <a:noFill/>
          <a:ln w="9525">
            <a:solidFill>
              <a:schemeClr val="tx1"/>
            </a:solidFill>
            <a:miter lim="800000"/>
            <a:headEnd/>
            <a:tailEnd/>
          </a:ln>
          <a:effectLst>
            <a:outerShdw blurRad="10287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2296338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Підсумки</a:t>
            </a:r>
            <a:endParaRPr lang="uk-UA" dirty="0"/>
          </a:p>
        </p:txBody>
      </p:sp>
      <p:sp>
        <p:nvSpPr>
          <p:cNvPr id="3" name="Объект 2"/>
          <p:cNvSpPr>
            <a:spLocks noGrp="1"/>
          </p:cNvSpPr>
          <p:nvPr>
            <p:ph idx="1"/>
          </p:nvPr>
        </p:nvSpPr>
        <p:spPr/>
        <p:txBody>
          <a:bodyPr/>
          <a:lstStyle/>
          <a:p>
            <a:r>
              <a:rPr lang="uk-UA" dirty="0"/>
              <a:t>Таким чином, рослині притаманний газообмін - обмін газами між повітрям атмосфери і рослиною. Під час фотосинтезу рослина поглинає вуглекислий газ, а виділяє в атмосферу кисень. Під час дихання, навпаки, рослина поглинає кисень, а виділяє вуглекислий газ.</a:t>
            </a:r>
          </a:p>
        </p:txBody>
      </p:sp>
    </p:spTree>
    <p:extLst>
      <p:ext uri="{BB962C8B-B14F-4D97-AF65-F5344CB8AC3E}">
        <p14:creationId xmlns:p14="http://schemas.microsoft.com/office/powerpoint/2010/main" val="1336296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Підсумки</a:t>
            </a:r>
          </a:p>
        </p:txBody>
      </p:sp>
      <p:sp>
        <p:nvSpPr>
          <p:cNvPr id="3" name="Объект 2"/>
          <p:cNvSpPr>
            <a:spLocks noGrp="1"/>
          </p:cNvSpPr>
          <p:nvPr>
            <p:ph idx="1"/>
          </p:nvPr>
        </p:nvSpPr>
        <p:spPr/>
        <p:txBody>
          <a:bodyPr/>
          <a:lstStyle/>
          <a:p>
            <a:r>
              <a:rPr lang="uk-UA" dirty="0"/>
              <a:t>Отже, процеси фотосинтезу та дихання певним чином протилежні один одному, хоча водночас взаємопов'язані. Під час фотосинтезу рослини вивільняють значно більше кисню, ніж споживають його під час дихання, а тому зелені рослини збагачують ним атмосферу. </a:t>
            </a:r>
          </a:p>
        </p:txBody>
      </p:sp>
    </p:spTree>
    <p:extLst>
      <p:ext uri="{BB962C8B-B14F-4D97-AF65-F5344CB8AC3E}">
        <p14:creationId xmlns:p14="http://schemas.microsoft.com/office/powerpoint/2010/main" val="15458624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Підсумки</a:t>
            </a:r>
          </a:p>
        </p:txBody>
      </p:sp>
      <p:sp>
        <p:nvSpPr>
          <p:cNvPr id="3" name="Объект 2"/>
          <p:cNvSpPr>
            <a:spLocks noGrp="1"/>
          </p:cNvSpPr>
          <p:nvPr>
            <p:ph idx="1"/>
          </p:nvPr>
        </p:nvSpPr>
        <p:spPr/>
        <p:txBody>
          <a:bodyPr/>
          <a:lstStyle/>
          <a:p>
            <a:r>
              <a:rPr lang="ru-RU" dirty="0" err="1"/>
              <a:t>Рослини</a:t>
            </a:r>
            <a:r>
              <a:rPr lang="ru-RU" dirty="0"/>
              <a:t>, </a:t>
            </a:r>
            <a:r>
              <a:rPr lang="ru-RU" dirty="0" err="1"/>
              <a:t>випаровуючи</a:t>
            </a:r>
            <a:r>
              <a:rPr lang="ru-RU" dirty="0"/>
              <a:t> воду, </a:t>
            </a:r>
            <a:r>
              <a:rPr lang="ru-RU" dirty="0" err="1"/>
              <a:t>впливають</a:t>
            </a:r>
            <a:r>
              <a:rPr lang="ru-RU" dirty="0"/>
              <a:t> </a:t>
            </a:r>
            <a:r>
              <a:rPr lang="ru-RU" dirty="0" err="1"/>
              <a:t>також</a:t>
            </a:r>
            <a:r>
              <a:rPr lang="ru-RU" dirty="0"/>
              <a:t> на </a:t>
            </a:r>
            <a:r>
              <a:rPr lang="ru-RU" dirty="0" err="1"/>
              <a:t>вологість</a:t>
            </a:r>
            <a:r>
              <a:rPr lang="ru-RU" dirty="0"/>
              <a:t> атмосферного </a:t>
            </a:r>
            <a:r>
              <a:rPr lang="ru-RU" dirty="0" err="1"/>
              <a:t>повітря</a:t>
            </a:r>
            <a:r>
              <a:rPr lang="ru-RU" dirty="0"/>
              <a:t>. </a:t>
            </a:r>
            <a:r>
              <a:rPr lang="ru-RU" dirty="0" err="1"/>
              <a:t>Інтенсивність</a:t>
            </a:r>
            <a:r>
              <a:rPr lang="ru-RU" dirty="0"/>
              <a:t> </a:t>
            </a:r>
            <a:r>
              <a:rPr lang="ru-RU" dirty="0" err="1"/>
              <a:t>газообміну</a:t>
            </a:r>
            <a:r>
              <a:rPr lang="ru-RU" dirty="0"/>
              <a:t> та </a:t>
            </a:r>
            <a:r>
              <a:rPr lang="ru-RU" dirty="0" err="1"/>
              <a:t>випаровування</a:t>
            </a:r>
            <a:r>
              <a:rPr lang="ru-RU" dirty="0"/>
              <a:t> </a:t>
            </a:r>
            <a:r>
              <a:rPr lang="ru-RU" dirty="0" err="1"/>
              <a:t>вологи</a:t>
            </a:r>
            <a:r>
              <a:rPr lang="ru-RU" dirty="0"/>
              <a:t> </a:t>
            </a:r>
            <a:r>
              <a:rPr lang="ru-RU" dirty="0" err="1"/>
              <a:t>регулюють</a:t>
            </a:r>
            <a:r>
              <a:rPr lang="ru-RU" dirty="0"/>
              <a:t> </a:t>
            </a:r>
            <a:r>
              <a:rPr lang="ru-RU" dirty="0" err="1"/>
              <a:t>продихи</a:t>
            </a:r>
            <a:r>
              <a:rPr lang="ru-RU" dirty="0"/>
              <a:t>.</a:t>
            </a:r>
            <a:endParaRPr lang="uk-UA" dirty="0"/>
          </a:p>
        </p:txBody>
      </p:sp>
    </p:spTree>
    <p:extLst>
      <p:ext uri="{BB962C8B-B14F-4D97-AF65-F5344CB8AC3E}">
        <p14:creationId xmlns:p14="http://schemas.microsoft.com/office/powerpoint/2010/main" val="16903498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Підсумки</a:t>
            </a:r>
          </a:p>
        </p:txBody>
      </p:sp>
      <p:sp>
        <p:nvSpPr>
          <p:cNvPr id="3" name="Объект 2"/>
          <p:cNvSpPr>
            <a:spLocks noGrp="1"/>
          </p:cNvSpPr>
          <p:nvPr>
            <p:ph idx="1"/>
          </p:nvPr>
        </p:nvSpPr>
        <p:spPr/>
        <p:txBody>
          <a:bodyPr/>
          <a:lstStyle/>
          <a:p>
            <a:r>
              <a:rPr lang="uk-UA" sz="2600" dirty="0"/>
              <a:t>Здійснюючи газообмін, рослини тим самим регулюють газовий склад атмосферного повітря, підтримуючи оптимальне співвідношення кисню та вуглекислого газу. За рахунок виділеного рослинами кисню у верхніх шарах атмосфери утворився особливий озоновий шар, який поглинає частину шкідливих для живих істот космічних ультрафіолетових променів. Таким чином, діяльність рослин запобігає змінам клімату на планеті Земля.</a:t>
            </a:r>
          </a:p>
        </p:txBody>
      </p:sp>
    </p:spTree>
    <p:extLst>
      <p:ext uri="{BB962C8B-B14F-4D97-AF65-F5344CB8AC3E}">
        <p14:creationId xmlns:p14="http://schemas.microsoft.com/office/powerpoint/2010/main" val="3909456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Підсумки</a:t>
            </a:r>
            <a:endParaRPr lang="uk-UA" dirty="0"/>
          </a:p>
        </p:txBody>
      </p:sp>
      <p:sp>
        <p:nvSpPr>
          <p:cNvPr id="3" name="Объект 2"/>
          <p:cNvSpPr>
            <a:spLocks noGrp="1"/>
          </p:cNvSpPr>
          <p:nvPr>
            <p:ph idx="1"/>
          </p:nvPr>
        </p:nvSpPr>
        <p:spPr/>
        <p:txBody>
          <a:bodyPr/>
          <a:lstStyle/>
          <a:p>
            <a:r>
              <a:rPr lang="uk-UA" dirty="0"/>
              <a:t>Крім повітряного, рослині притаманне і мінеральне живлення. Як ви пам'ятаєте, мінеральні речовини надходять у рослину з ґрунту через кореневу систему. Тому рослини не тільки підтримують постійний газовий склад атмосфери, а й забезпечують </a:t>
            </a:r>
            <a:r>
              <a:rPr lang="uk-UA" dirty="0" err="1"/>
              <a:t>колообіг</a:t>
            </a:r>
            <a:r>
              <a:rPr lang="uk-UA" dirty="0"/>
              <a:t> різноманітних хімічних елементів у природі.</a:t>
            </a:r>
          </a:p>
        </p:txBody>
      </p:sp>
    </p:spTree>
    <p:extLst>
      <p:ext uri="{BB962C8B-B14F-4D97-AF65-F5344CB8AC3E}">
        <p14:creationId xmlns:p14="http://schemas.microsoft.com/office/powerpoint/2010/main" val="1850512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Підсумки</a:t>
            </a:r>
          </a:p>
        </p:txBody>
      </p:sp>
      <p:sp>
        <p:nvSpPr>
          <p:cNvPr id="3" name="Объект 2"/>
          <p:cNvSpPr>
            <a:spLocks noGrp="1"/>
          </p:cNvSpPr>
          <p:nvPr>
            <p:ph idx="1"/>
          </p:nvPr>
        </p:nvSpPr>
        <p:spPr/>
        <p:txBody>
          <a:bodyPr/>
          <a:lstStyle/>
          <a:p>
            <a:r>
              <a:rPr lang="uk-UA" dirty="0"/>
              <a:t>Рослини є необхідною ланкою в коло-обігу речовин, оскільки вони поглинають з довкілля неорганічні сполуки та створюють із них органічні. У свою чергу їхні рештки розкладаються за участі різноманітних мешканців ґрунту (бактерій, грибів, тварин) до неорганічних, які знову можуть засвоюватись рослинами.</a:t>
            </a:r>
          </a:p>
        </p:txBody>
      </p:sp>
    </p:spTree>
    <p:extLst>
      <p:ext uri="{BB962C8B-B14F-4D97-AF65-F5344CB8AC3E}">
        <p14:creationId xmlns:p14="http://schemas.microsoft.com/office/powerpoint/2010/main" val="20494045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Висновок</a:t>
            </a:r>
            <a:endParaRPr lang="uk-UA" dirty="0"/>
          </a:p>
        </p:txBody>
      </p:sp>
      <p:sp>
        <p:nvSpPr>
          <p:cNvPr id="3" name="Объект 2"/>
          <p:cNvSpPr>
            <a:spLocks noGrp="1"/>
          </p:cNvSpPr>
          <p:nvPr>
            <p:ph idx="1"/>
          </p:nvPr>
        </p:nvSpPr>
        <p:spPr/>
        <p:txBody>
          <a:bodyPr/>
          <a:lstStyle/>
          <a:p>
            <a:r>
              <a:rPr lang="ru-RU" dirty="0" err="1"/>
              <a:t>Отже</a:t>
            </a:r>
            <a:r>
              <a:rPr lang="ru-RU" dirty="0"/>
              <a:t>, </a:t>
            </a:r>
            <a:r>
              <a:rPr lang="ru-RU" dirty="0" err="1"/>
              <a:t>рослинний</a:t>
            </a:r>
            <a:r>
              <a:rPr lang="ru-RU" dirty="0"/>
              <a:t> </a:t>
            </a:r>
            <a:r>
              <a:rPr lang="ru-RU" dirty="0" err="1"/>
              <a:t>світ</a:t>
            </a:r>
            <a:r>
              <a:rPr lang="ru-RU" dirty="0"/>
              <a:t> - </a:t>
            </a:r>
            <a:r>
              <a:rPr lang="ru-RU" dirty="0" err="1"/>
              <a:t>найважливіша</a:t>
            </a:r>
            <a:r>
              <a:rPr lang="ru-RU" dirty="0"/>
              <a:t> </a:t>
            </a:r>
            <a:r>
              <a:rPr lang="ru-RU" dirty="0" err="1"/>
              <a:t>складова</a:t>
            </a:r>
            <a:r>
              <a:rPr lang="ru-RU" dirty="0"/>
              <a:t> </a:t>
            </a:r>
            <a:r>
              <a:rPr lang="ru-RU" dirty="0" err="1"/>
              <a:t>частина</a:t>
            </a:r>
            <a:r>
              <a:rPr lang="ru-RU" dirty="0"/>
              <a:t> </a:t>
            </a:r>
            <a:r>
              <a:rPr lang="ru-RU" dirty="0" err="1"/>
              <a:t>природи</a:t>
            </a:r>
            <a:r>
              <a:rPr lang="ru-RU" dirty="0"/>
              <a:t>, </a:t>
            </a:r>
            <a:r>
              <a:rPr lang="ru-RU" dirty="0" err="1"/>
              <a:t>що</a:t>
            </a:r>
            <a:r>
              <a:rPr lang="ru-RU" dirty="0"/>
              <a:t> </a:t>
            </a:r>
            <a:r>
              <a:rPr lang="ru-RU" dirty="0" err="1"/>
              <a:t>зумовлює</a:t>
            </a:r>
            <a:r>
              <a:rPr lang="ru-RU" dirty="0"/>
              <a:t> </a:t>
            </a:r>
            <a:r>
              <a:rPr lang="ru-RU" dirty="0" err="1"/>
              <a:t>існування</a:t>
            </a:r>
            <a:r>
              <a:rPr lang="ru-RU" dirty="0"/>
              <a:t> </a:t>
            </a:r>
            <a:r>
              <a:rPr lang="ru-RU" dirty="0" err="1"/>
              <a:t>життя</a:t>
            </a:r>
            <a:r>
              <a:rPr lang="ru-RU" dirty="0"/>
              <a:t> на </a:t>
            </a:r>
            <a:r>
              <a:rPr lang="ru-RU" dirty="0" err="1"/>
              <a:t>нашій</a:t>
            </a:r>
            <a:r>
              <a:rPr lang="ru-RU" dirty="0"/>
              <a:t> </a:t>
            </a:r>
            <a:r>
              <a:rPr lang="ru-RU" dirty="0" err="1"/>
              <a:t>планеті</a:t>
            </a:r>
            <a:r>
              <a:rPr lang="ru-RU" dirty="0"/>
              <a:t>.</a:t>
            </a:r>
            <a:endParaRPr lang="uk-UA" dirty="0"/>
          </a:p>
        </p:txBody>
      </p:sp>
    </p:spTree>
    <p:extLst>
      <p:ext uri="{BB962C8B-B14F-4D97-AF65-F5344CB8AC3E}">
        <p14:creationId xmlns:p14="http://schemas.microsoft.com/office/powerpoint/2010/main" val="3786575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Джерела</a:t>
            </a:r>
            <a:endParaRPr lang="uk-UA" dirty="0"/>
          </a:p>
        </p:txBody>
      </p:sp>
      <p:sp>
        <p:nvSpPr>
          <p:cNvPr id="3" name="Объект 2"/>
          <p:cNvSpPr>
            <a:spLocks noGrp="1"/>
          </p:cNvSpPr>
          <p:nvPr>
            <p:ph idx="1"/>
          </p:nvPr>
        </p:nvSpPr>
        <p:spPr/>
        <p:txBody>
          <a:bodyPr/>
          <a:lstStyle/>
          <a:p>
            <a:r>
              <a:rPr lang="en-US" dirty="0">
                <a:hlinkClick r:id="rId2"/>
              </a:rPr>
              <a:t>http://</a:t>
            </a:r>
            <a:r>
              <a:rPr lang="en-US" dirty="0" smtClean="0">
                <a:hlinkClick r:id="rId2"/>
              </a:rPr>
              <a:t>school.xvatit.com</a:t>
            </a:r>
            <a:endParaRPr lang="uk-UA" dirty="0" smtClean="0"/>
          </a:p>
          <a:p>
            <a:r>
              <a:rPr lang="en-US" dirty="0">
                <a:hlinkClick r:id="rId3"/>
              </a:rPr>
              <a:t>http://teachua.com</a:t>
            </a:r>
            <a:endParaRPr lang="uk-UA" dirty="0"/>
          </a:p>
        </p:txBody>
      </p:sp>
    </p:spTree>
    <p:extLst>
      <p:ext uri="{BB962C8B-B14F-4D97-AF65-F5344CB8AC3E}">
        <p14:creationId xmlns:p14="http://schemas.microsoft.com/office/powerpoint/2010/main" val="381625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Вступ</a:t>
            </a:r>
          </a:p>
        </p:txBody>
      </p:sp>
      <p:sp>
        <p:nvSpPr>
          <p:cNvPr id="3" name="Объект 2"/>
          <p:cNvSpPr>
            <a:spLocks noGrp="1"/>
          </p:cNvSpPr>
          <p:nvPr>
            <p:ph idx="1"/>
          </p:nvPr>
        </p:nvSpPr>
        <p:spPr/>
        <p:txBody>
          <a:bodyPr/>
          <a:lstStyle/>
          <a:p>
            <a:r>
              <a:rPr lang="uk-UA" dirty="0"/>
              <a:t>Наприклад, ушкодження та відмирання кореня не тільки порушить закріплення</a:t>
            </a:r>
            <a:br>
              <a:rPr lang="uk-UA" dirty="0"/>
            </a:br>
            <a:r>
              <a:rPr lang="uk-UA" dirty="0"/>
              <a:t>рослини у ґрунті, а й унеможливить поглинання нею з ґрунту розчинів мінеральних сполук. Рослина з відмерлими коренями неодмінно загине. Те саме станеться з рослиною, якщо із стовбура молодого деревця зняти кору у вигляді </a:t>
            </a:r>
            <a:r>
              <a:rPr lang="uk-UA" dirty="0" smtClean="0"/>
              <a:t>пояска.</a:t>
            </a:r>
            <a:endParaRPr lang="uk-UA" dirty="0"/>
          </a:p>
        </p:txBody>
      </p:sp>
    </p:spTree>
    <p:extLst>
      <p:ext uri="{BB962C8B-B14F-4D97-AF65-F5344CB8AC3E}">
        <p14:creationId xmlns:p14="http://schemas.microsoft.com/office/powerpoint/2010/main" val="200170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Вступ</a:t>
            </a:r>
            <a:endParaRPr lang="uk-UA" dirty="0"/>
          </a:p>
        </p:txBody>
      </p:sp>
      <p:sp>
        <p:nvSpPr>
          <p:cNvPr id="3" name="Объект 2"/>
          <p:cNvSpPr>
            <a:spLocks noGrp="1"/>
          </p:cNvSpPr>
          <p:nvPr>
            <p:ph idx="1"/>
          </p:nvPr>
        </p:nvSpPr>
        <p:spPr/>
        <p:txBody>
          <a:bodyPr/>
          <a:lstStyle/>
          <a:p>
            <a:r>
              <a:rPr lang="uk-UA" dirty="0"/>
              <a:t>Це призупинить надходження органічних речовин, утворених завдяки фотосинтезу, від листків до нижньої частини стебла та кореня. Рослина може загинути й унаслідок несвоєчасного скидання або відмирання листків, бо це унеможливить здійснення фотосинтезу.</a:t>
            </a:r>
          </a:p>
        </p:txBody>
      </p:sp>
    </p:spTree>
    <p:extLst>
      <p:ext uri="{BB962C8B-B14F-4D97-AF65-F5344CB8AC3E}">
        <p14:creationId xmlns:p14="http://schemas.microsoft.com/office/powerpoint/2010/main" val="4165972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Приклад</a:t>
            </a:r>
            <a:endParaRPr lang="uk-UA" dirty="0"/>
          </a:p>
        </p:txBody>
      </p:sp>
      <p:sp>
        <p:nvSpPr>
          <p:cNvPr id="3" name="Объект 2"/>
          <p:cNvSpPr>
            <a:spLocks noGrp="1"/>
          </p:cNvSpPr>
          <p:nvPr>
            <p:ph idx="1"/>
          </p:nvPr>
        </p:nvSpPr>
        <p:spPr>
          <a:xfrm>
            <a:off x="457200" y="5229200"/>
            <a:ext cx="8229600" cy="896963"/>
          </a:xfrm>
        </p:spPr>
        <p:txBody>
          <a:bodyPr/>
          <a:lstStyle/>
          <a:p>
            <a:pPr marL="0" indent="0" algn="ctr">
              <a:buNone/>
            </a:pPr>
            <a:r>
              <a:rPr lang="ru-RU" i="1" dirty="0"/>
              <a:t>Дерево </a:t>
            </a:r>
            <a:r>
              <a:rPr lang="ru-RU" i="1" dirty="0" err="1"/>
              <a:t>загине</a:t>
            </a:r>
            <a:r>
              <a:rPr lang="ru-RU" i="1" dirty="0"/>
              <a:t>, </a:t>
            </a:r>
            <a:r>
              <a:rPr lang="ru-RU" i="1" dirty="0" err="1"/>
              <a:t>якщо</a:t>
            </a:r>
            <a:r>
              <a:rPr lang="ru-RU" i="1" dirty="0"/>
              <a:t> </a:t>
            </a:r>
            <a:r>
              <a:rPr lang="ru-RU" i="1" dirty="0" err="1"/>
              <a:t>зняти</a:t>
            </a:r>
            <a:r>
              <a:rPr lang="ru-RU" i="1" dirty="0"/>
              <a:t> з </a:t>
            </a:r>
            <a:r>
              <a:rPr lang="ru-RU" i="1" dirty="0" err="1"/>
              <a:t>нього</a:t>
            </a:r>
            <a:r>
              <a:rPr lang="ru-RU" i="1" dirty="0"/>
              <a:t> кору</a:t>
            </a:r>
            <a:endParaRPr lang="uk-UA" dirty="0"/>
          </a:p>
        </p:txBody>
      </p:sp>
      <p:sp>
        <p:nvSpPr>
          <p:cNvPr id="4" name="AutoShape 2" descr="Дерево. Фото"/>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uk-UA"/>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1628800"/>
            <a:ext cx="4536504" cy="2954378"/>
          </a:xfrm>
          <a:prstGeom prst="rect">
            <a:avLst/>
          </a:prstGeom>
          <a:noFill/>
          <a:ln w="9525">
            <a:solidFill>
              <a:schemeClr val="tx1"/>
            </a:solidFill>
            <a:miter lim="800000"/>
            <a:headEnd/>
            <a:tailEnd/>
          </a:ln>
          <a:effectLst>
            <a:outerShdw blurRad="698500" dist="50800" dir="5400000" algn="ctr" rotWithShape="0">
              <a:srgbClr val="000000">
                <a:alpha val="9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590047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Провідна тканина</a:t>
            </a:r>
            <a:endParaRPr lang="uk-UA" dirty="0"/>
          </a:p>
        </p:txBody>
      </p:sp>
      <p:sp>
        <p:nvSpPr>
          <p:cNvPr id="3" name="Объект 2"/>
          <p:cNvSpPr>
            <a:spLocks noGrp="1"/>
          </p:cNvSpPr>
          <p:nvPr>
            <p:ph idx="1"/>
          </p:nvPr>
        </p:nvSpPr>
        <p:spPr/>
        <p:txBody>
          <a:bodyPr/>
          <a:lstStyle/>
          <a:p>
            <a:r>
              <a:rPr lang="uk-UA" dirty="0"/>
              <a:t>Насамперед зв'язки між різними органами рослини здійснює провідна тканина. Вона пронизує весь організм - від кореня через стебло до кожного листка. Ви пам'ятаєте, що висхідні потоки розчинів поживних речовин відбуваються по судинах, а низхідні - по ситоподібних трубках.</a:t>
            </a:r>
          </a:p>
        </p:txBody>
      </p:sp>
    </p:spTree>
    <p:extLst>
      <p:ext uri="{BB962C8B-B14F-4D97-AF65-F5344CB8AC3E}">
        <p14:creationId xmlns:p14="http://schemas.microsoft.com/office/powerpoint/2010/main" val="2230446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Горизонтальне переміщення</a:t>
            </a:r>
            <a:endParaRPr lang="uk-UA" dirty="0"/>
          </a:p>
        </p:txBody>
      </p:sp>
      <p:sp>
        <p:nvSpPr>
          <p:cNvPr id="3" name="Объект 2"/>
          <p:cNvSpPr>
            <a:spLocks noGrp="1"/>
          </p:cNvSpPr>
          <p:nvPr>
            <p:ph idx="1"/>
          </p:nvPr>
        </p:nvSpPr>
        <p:spPr/>
        <p:txBody>
          <a:bodyPr/>
          <a:lstStyle/>
          <a:p>
            <a:r>
              <a:rPr lang="ru-RU" dirty="0" err="1"/>
              <a:t>Г</a:t>
            </a:r>
            <a:r>
              <a:rPr lang="ru-RU" dirty="0" err="1" smtClean="0"/>
              <a:t>оризонтальне</a:t>
            </a:r>
            <a:r>
              <a:rPr lang="ru-RU" dirty="0" smtClean="0"/>
              <a:t> </a:t>
            </a:r>
            <a:r>
              <a:rPr lang="ru-RU" dirty="0" err="1"/>
              <a:t>переміщення</a:t>
            </a:r>
            <a:r>
              <a:rPr lang="ru-RU" dirty="0"/>
              <a:t> </a:t>
            </a:r>
            <a:r>
              <a:rPr lang="ru-RU" dirty="0" err="1"/>
              <a:t>органічних</a:t>
            </a:r>
            <a:r>
              <a:rPr lang="ru-RU" dirty="0"/>
              <a:t> </a:t>
            </a:r>
            <a:r>
              <a:rPr lang="ru-RU" dirty="0" err="1"/>
              <a:t>речовин</a:t>
            </a:r>
            <a:r>
              <a:rPr lang="ru-RU" dirty="0"/>
              <a:t> по </a:t>
            </a:r>
            <a:r>
              <a:rPr lang="ru-RU" dirty="0" err="1"/>
              <a:t>стеблу</a:t>
            </a:r>
            <a:r>
              <a:rPr lang="ru-RU" dirty="0"/>
              <a:t> </a:t>
            </a:r>
            <a:r>
              <a:rPr lang="ru-RU" dirty="0" err="1"/>
              <a:t>дерев'янистих</a:t>
            </a:r>
            <a:r>
              <a:rPr lang="ru-RU" dirty="0"/>
              <a:t> </a:t>
            </a:r>
            <a:r>
              <a:rPr lang="ru-RU" dirty="0" err="1"/>
              <a:t>рослин</a:t>
            </a:r>
            <a:r>
              <a:rPr lang="ru-RU" dirty="0"/>
              <a:t> </a:t>
            </a:r>
            <a:r>
              <a:rPr lang="ru-RU" dirty="0" err="1"/>
              <a:t>може</a:t>
            </a:r>
            <a:r>
              <a:rPr lang="ru-RU" dirty="0"/>
              <a:t> </a:t>
            </a:r>
            <a:r>
              <a:rPr lang="ru-RU" dirty="0" err="1"/>
              <a:t>здійснюватись</a:t>
            </a:r>
            <a:r>
              <a:rPr lang="ru-RU" dirty="0"/>
              <a:t> по </a:t>
            </a:r>
            <a:r>
              <a:rPr lang="ru-RU" dirty="0" err="1"/>
              <a:t>серцевинних</a:t>
            </a:r>
            <a:r>
              <a:rPr lang="ru-RU" dirty="0"/>
              <a:t> </a:t>
            </a:r>
            <a:r>
              <a:rPr lang="ru-RU" dirty="0" err="1"/>
              <a:t>променях</a:t>
            </a:r>
            <a:r>
              <a:rPr lang="ru-RU" dirty="0"/>
              <a:t>. Вони </a:t>
            </a:r>
            <a:r>
              <a:rPr lang="ru-RU" dirty="0" err="1"/>
              <a:t>проходять</a:t>
            </a:r>
            <a:r>
              <a:rPr lang="ru-RU" dirty="0"/>
              <a:t> </a:t>
            </a:r>
            <a:r>
              <a:rPr lang="ru-RU" dirty="0" err="1"/>
              <a:t>уздовж</a:t>
            </a:r>
            <a:r>
              <a:rPr lang="ru-RU" dirty="0"/>
              <a:t> </a:t>
            </a:r>
            <a:r>
              <a:rPr lang="ru-RU" dirty="0" err="1"/>
              <a:t>стебла</a:t>
            </a:r>
            <a:r>
              <a:rPr lang="ru-RU" dirty="0"/>
              <a:t> й </a:t>
            </a:r>
            <a:r>
              <a:rPr lang="ru-RU" dirty="0" err="1"/>
              <a:t>сягають</a:t>
            </a:r>
            <a:r>
              <a:rPr lang="ru-RU" dirty="0"/>
              <a:t> </a:t>
            </a:r>
            <a:r>
              <a:rPr lang="ru-RU" dirty="0" err="1"/>
              <a:t>кореня</a:t>
            </a:r>
            <a:r>
              <a:rPr lang="ru-RU" dirty="0"/>
              <a:t>.</a:t>
            </a:r>
            <a:endParaRPr lang="uk-UA" dirty="0"/>
          </a:p>
        </p:txBody>
      </p:sp>
    </p:spTree>
    <p:extLst>
      <p:ext uri="{BB962C8B-B14F-4D97-AF65-F5344CB8AC3E}">
        <p14:creationId xmlns:p14="http://schemas.microsoft.com/office/powerpoint/2010/main" val="11707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Переміщення речовин</a:t>
            </a:r>
            <a:endParaRPr lang="uk-UA" dirty="0"/>
          </a:p>
        </p:txBody>
      </p:sp>
      <p:sp>
        <p:nvSpPr>
          <p:cNvPr id="3" name="Объект 2"/>
          <p:cNvSpPr>
            <a:spLocks noGrp="1"/>
          </p:cNvSpPr>
          <p:nvPr>
            <p:ph idx="1"/>
          </p:nvPr>
        </p:nvSpPr>
        <p:spPr/>
        <p:txBody>
          <a:bodyPr/>
          <a:lstStyle/>
          <a:p>
            <a:r>
              <a:rPr lang="uk-UA" dirty="0"/>
              <a:t>Кількість органічних речовин, що утворилися за один світловий день у хлоропласті, перевищує його масу в кілька разів. Тому велике значення для нормальної життєдіяльності має переміщення цих речовин від клітин, де вони утворюються, до всіх </a:t>
            </a:r>
            <a:r>
              <a:rPr lang="uk-UA" dirty="0" smtClean="0"/>
              <a:t>інших.</a:t>
            </a:r>
            <a:endParaRPr lang="uk-UA" dirty="0"/>
          </a:p>
        </p:txBody>
      </p:sp>
    </p:spTree>
    <p:extLst>
      <p:ext uri="{BB962C8B-B14F-4D97-AF65-F5344CB8AC3E}">
        <p14:creationId xmlns:p14="http://schemas.microsoft.com/office/powerpoint/2010/main" val="1361791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i="1" dirty="0"/>
              <a:t> Рух речовин по рослині</a:t>
            </a:r>
            <a:endParaRPr lang="uk-U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700808"/>
            <a:ext cx="6192688" cy="4159974"/>
          </a:xfrm>
          <a:prstGeom prst="rect">
            <a:avLst/>
          </a:prstGeom>
          <a:noFill/>
          <a:ln w="9525">
            <a:solidFill>
              <a:schemeClr val="tx1"/>
            </a:solidFill>
            <a:miter lim="800000"/>
            <a:headEnd/>
            <a:tailEnd/>
          </a:ln>
          <a:effectLst>
            <a:outerShdw blurRad="939800" dist="50800" dir="5400000" algn="ctr" rotWithShape="0">
              <a:srgbClr val="000000"/>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86264881"/>
      </p:ext>
    </p:extLst>
  </p:cSld>
  <p:clrMapOvr>
    <a:masterClrMapping/>
  </p:clrMapOvr>
</p:sld>
</file>

<file path=ppt/theme/theme1.xml><?xml version="1.0" encoding="utf-8"?>
<a:theme xmlns:a="http://schemas.openxmlformats.org/drawingml/2006/main" name="Экологи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Экология</Template>
  <TotalTime>15</TotalTime>
  <Words>885</Words>
  <Application>Microsoft Office PowerPoint</Application>
  <PresentationFormat>Экран (4:3)</PresentationFormat>
  <Paragraphs>54</Paragraphs>
  <Slides>29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Экология</vt:lpstr>
      <vt:lpstr>Транспорт речовин</vt:lpstr>
      <vt:lpstr>Вступ</vt:lpstr>
      <vt:lpstr>Вступ</vt:lpstr>
      <vt:lpstr>Вступ</vt:lpstr>
      <vt:lpstr>Приклад</vt:lpstr>
      <vt:lpstr>Провідна тканина</vt:lpstr>
      <vt:lpstr>Горизонтальне переміщення</vt:lpstr>
      <vt:lpstr>Переміщення речовин</vt:lpstr>
      <vt:lpstr> Рух речовин по рослині</vt:lpstr>
      <vt:lpstr>Кореневий тиск</vt:lpstr>
      <vt:lpstr>Кореневий тиск</vt:lpstr>
      <vt:lpstr>Дослід</vt:lpstr>
      <vt:lpstr>Випаровування</vt:lpstr>
      <vt:lpstr>Використання</vt:lpstr>
      <vt:lpstr>Функції</vt:lpstr>
      <vt:lpstr>Презентация PowerPoint</vt:lpstr>
      <vt:lpstr>Презентация PowerPoint</vt:lpstr>
      <vt:lpstr>Презентация PowerPoint</vt:lpstr>
      <vt:lpstr>Дослід</vt:lpstr>
      <vt:lpstr>Дослід</vt:lpstr>
      <vt:lpstr>Дослід</vt:lpstr>
      <vt:lpstr>Підсумки</vt:lpstr>
      <vt:lpstr>Підсумки</vt:lpstr>
      <vt:lpstr>Підсумки</vt:lpstr>
      <vt:lpstr>Підсумки</vt:lpstr>
      <vt:lpstr>Підсумки</vt:lpstr>
      <vt:lpstr>Підсумки</vt:lpstr>
      <vt:lpstr>Висновок</vt:lpstr>
      <vt:lpstr>Джерела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4</cp:revision>
  <dcterms:created xsi:type="dcterms:W3CDTF">2013-11-01T10:40:41Z</dcterms:created>
  <dcterms:modified xsi:type="dcterms:W3CDTF">2013-11-01T16:47:30Z</dcterms:modified>
</cp:coreProperties>
</file>