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5" r:id="rId8"/>
    <p:sldId id="263" r:id="rId9"/>
    <p:sldId id="266" r:id="rId10"/>
    <p:sldId id="267" r:id="rId11"/>
    <p:sldId id="268" r:id="rId12"/>
    <p:sldId id="271" r:id="rId13"/>
    <p:sldId id="270" r:id="rId14"/>
    <p:sldId id="272" r:id="rId15"/>
    <p:sldId id="275" r:id="rId16"/>
    <p:sldId id="276" r:id="rId17"/>
    <p:sldId id="277" r:id="rId18"/>
    <p:sldId id="279" r:id="rId19"/>
    <p:sldId id="280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митрий Каленюк" initials="ДК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5-12T15:50:37.641" idx="1">
    <p:pos x="4170" y="23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60648"/>
            <a:ext cx="40726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Міністерство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освіти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науки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України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060848"/>
            <a:ext cx="4896544" cy="286232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Відходи. Промислові та побутові відходи. Переробка відходів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3645024"/>
            <a:ext cx="2286000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Підготувала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: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ліцеїстка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4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2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групи</a:t>
            </a: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  <a:p>
            <a:pPr lvl="0" algn="ctr"/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ПМЛ</a:t>
            </a:r>
          </a:p>
          <a:p>
            <a:pPr lvl="0" algn="ctr"/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Тачинська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Ю.І.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6021288"/>
            <a:ext cx="1638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м.Івано-Франківськ</a:t>
            </a:r>
            <a:endParaRPr lang="ru-RU" sz="1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2013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.tsn.ua/media/images2/original/Dec2007/33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810000" cy="2857500"/>
          </a:xfrm>
          <a:prstGeom prst="rect">
            <a:avLst/>
          </a:prstGeom>
          <a:noFill/>
        </p:spPr>
      </p:pic>
      <p:pic>
        <p:nvPicPr>
          <p:cNvPr id="52228" name="Picture 4" descr="http://alnews.com.ua/content/image/news/27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4"/>
            <a:ext cx="3238500" cy="2428875"/>
          </a:xfrm>
          <a:prstGeom prst="rect">
            <a:avLst/>
          </a:prstGeom>
          <a:noFill/>
        </p:spPr>
      </p:pic>
      <p:pic>
        <p:nvPicPr>
          <p:cNvPr id="52232" name="Picture 8" descr="http://www.labprice.ua/files/34/atmosf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9080"/>
            <a:ext cx="3810000" cy="2381250"/>
          </a:xfrm>
          <a:prstGeom prst="rect">
            <a:avLst/>
          </a:prstGeom>
          <a:noFill/>
        </p:spPr>
      </p:pic>
      <p:pic>
        <p:nvPicPr>
          <p:cNvPr id="52234" name="Picture 10" descr="http://jkg-portal.com.ua/upload/images/62jpg13022013214754_w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2762250" cy="2076450"/>
          </a:xfrm>
          <a:prstGeom prst="rect">
            <a:avLst/>
          </a:prstGeom>
          <a:noFill/>
        </p:spPr>
      </p:pic>
      <p:pic>
        <p:nvPicPr>
          <p:cNvPr id="52236" name="Picture 12" descr="http://www.gazeta.lviv.ua/sites/default/files/news/ad44fefd56cacf369eba04a882bd6286_250x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0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http://mail.menr.gov.ua/publ/kiev2003/atlas03_u/1_vidhod/1pu_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10000" cy="3676651"/>
          </a:xfrm>
          <a:prstGeom prst="rect">
            <a:avLst/>
          </a:prstGeom>
          <a:noFill/>
        </p:spPr>
      </p:pic>
      <p:pic>
        <p:nvPicPr>
          <p:cNvPr id="55300" name="Picture 4" descr="http://gkh.com.ua/upload/iblock/cca/mcac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51799">
            <a:off x="971600" y="4365104"/>
            <a:ext cx="2381250" cy="1885950"/>
          </a:xfrm>
          <a:prstGeom prst="rect">
            <a:avLst/>
          </a:prstGeom>
          <a:noFill/>
        </p:spPr>
      </p:pic>
      <p:pic>
        <p:nvPicPr>
          <p:cNvPr id="55302" name="Picture 6" descr="http://gkh.com.ua/upload/iblock/3d7/r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9713">
            <a:off x="4716016" y="3501008"/>
            <a:ext cx="3857625" cy="3038476"/>
          </a:xfrm>
          <a:prstGeom prst="rect">
            <a:avLst/>
          </a:prstGeom>
          <a:noFill/>
        </p:spPr>
      </p:pic>
      <p:pic>
        <p:nvPicPr>
          <p:cNvPr id="55308" name="Picture 12" descr="http://ukrtime.com/files/u2/04-smitt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6632"/>
            <a:ext cx="4499992" cy="298799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47664" y="1628801"/>
            <a:ext cx="7123113" cy="11521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Побуто́ві</a:t>
            </a:r>
            <a:r>
              <a:rPr lang="ru-RU" b="1" dirty="0" smtClean="0"/>
              <a:t> </a:t>
            </a:r>
            <a:r>
              <a:rPr lang="ru-RU" b="1" dirty="0" err="1" smtClean="0"/>
              <a:t>відхо́ди</a:t>
            </a:r>
            <a:r>
              <a:rPr lang="ru-RU" dirty="0" smtClean="0"/>
              <a:t> — тип </a:t>
            </a:r>
            <a:r>
              <a:rPr lang="ru-RU" dirty="0" err="1" smtClean="0"/>
              <a:t>відходів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створюються</a:t>
            </a:r>
            <a:r>
              <a:rPr lang="ru-RU" dirty="0" smtClean="0"/>
              <a:t> у </a:t>
            </a:r>
            <a:r>
              <a:rPr lang="ru-RU" dirty="0" err="1" smtClean="0"/>
              <a:t>житлово-комунальному</a:t>
            </a:r>
            <a:r>
              <a:rPr lang="ru-RU" dirty="0" smtClean="0"/>
              <a:t> </a:t>
            </a:r>
            <a:r>
              <a:rPr lang="ru-RU" dirty="0" err="1" smtClean="0"/>
              <a:t>господарстві</a:t>
            </a:r>
            <a:r>
              <a:rPr lang="ru-RU" dirty="0" smtClean="0"/>
              <a:t> (</a:t>
            </a:r>
            <a:r>
              <a:rPr lang="ru-RU" dirty="0" err="1" smtClean="0"/>
              <a:t>побуті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32656"/>
            <a:ext cx="6137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Побутові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відходи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9249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ВИДИ ПОБУТОВИХ ВІДХОДІВ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тверді</a:t>
            </a:r>
            <a:r>
              <a:rPr lang="ru-RU" dirty="0" smtClean="0"/>
              <a:t> </a:t>
            </a:r>
            <a:r>
              <a:rPr lang="ru-RU" dirty="0" err="1" smtClean="0"/>
              <a:t>побутові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 (ТПВ)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рідкі</a:t>
            </a:r>
            <a:r>
              <a:rPr lang="ru-RU" dirty="0" smtClean="0"/>
              <a:t> </a:t>
            </a:r>
            <a:r>
              <a:rPr lang="ru-RU" dirty="0" err="1" smtClean="0"/>
              <a:t>побутові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(</a:t>
            </a:r>
            <a:r>
              <a:rPr lang="ru-RU" dirty="0" err="1" smtClean="0"/>
              <a:t>стічні</a:t>
            </a:r>
            <a:r>
              <a:rPr lang="ru-RU" dirty="0" smtClean="0"/>
              <a:t> води, </a:t>
            </a:r>
            <a:r>
              <a:rPr lang="ru-RU" dirty="0" err="1" smtClean="0"/>
              <a:t>фекалії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9394" name="Picture 2" descr="http://i.obozrevatel.com/8/1271502/inner/15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8"/>
            <a:ext cx="4139952" cy="2826314"/>
          </a:xfrm>
          <a:prstGeom prst="rect">
            <a:avLst/>
          </a:prstGeom>
          <a:noFill/>
        </p:spPr>
      </p:pic>
      <p:pic>
        <p:nvPicPr>
          <p:cNvPr id="59396" name="Picture 4" descr="http://i.obozrevatel.ua/8/1269453/259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2230"/>
            <a:ext cx="4176464" cy="278430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Відходи населених пунктів</a:t>
            </a:r>
            <a:endParaRPr lang="ru-RU" dirty="0"/>
          </a:p>
        </p:txBody>
      </p:sp>
      <p:pic>
        <p:nvPicPr>
          <p:cNvPr id="57346" name="Picture 2" descr="http://posibnyky.vntu.edu.ua/e_z/images/1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543" b="4543"/>
          <a:stretch>
            <a:fillRect/>
          </a:stretch>
        </p:blipFill>
        <p:spPr bwMode="auto">
          <a:xfrm>
            <a:off x="1560576" y="0"/>
            <a:ext cx="7583424" cy="465313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260648"/>
            <a:ext cx="3476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Переробка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Актуальні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вторинного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,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знешкодження</a:t>
            </a:r>
            <a:r>
              <a:rPr lang="ru-RU" dirty="0" smtClean="0"/>
              <a:t> ТПВ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вкладення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коштів</a:t>
            </a:r>
            <a:r>
              <a:rPr lang="ru-RU" dirty="0" smtClean="0"/>
              <a:t>, а </a:t>
            </a:r>
            <a:r>
              <a:rPr lang="ru-RU" dirty="0" err="1" smtClean="0"/>
              <a:t>традиційний</a:t>
            </a:r>
            <a:r>
              <a:rPr lang="ru-RU" dirty="0" smtClean="0"/>
              <a:t> метод </a:t>
            </a:r>
            <a:r>
              <a:rPr lang="ru-RU" dirty="0" err="1" smtClean="0"/>
              <a:t>складування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 на </a:t>
            </a:r>
            <a:r>
              <a:rPr lang="ru-RU" dirty="0" err="1" smtClean="0"/>
              <a:t>звалищах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малоефективним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небезпечним</a:t>
            </a:r>
            <a:r>
              <a:rPr lang="ru-RU" dirty="0" smtClean="0"/>
              <a:t> для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Переповнені</a:t>
            </a:r>
            <a:r>
              <a:rPr lang="ru-RU" dirty="0" smtClean="0"/>
              <a:t> </a:t>
            </a:r>
            <a:r>
              <a:rPr lang="ru-RU" dirty="0" err="1" smtClean="0"/>
              <a:t>звалища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полігони</a:t>
            </a:r>
            <a:r>
              <a:rPr lang="ru-RU" dirty="0" smtClean="0"/>
              <a:t> </a:t>
            </a:r>
            <a:r>
              <a:rPr lang="ru-RU" dirty="0" err="1" smtClean="0"/>
              <a:t>виводять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величезні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, </a:t>
            </a:r>
            <a:r>
              <a:rPr lang="ru-RU" dirty="0" err="1" smtClean="0"/>
              <a:t>отруюють</a:t>
            </a:r>
            <a:r>
              <a:rPr lang="ru-RU" dirty="0" smtClean="0"/>
              <a:t> </a:t>
            </a:r>
            <a:r>
              <a:rPr lang="ru-RU" dirty="0" err="1" smtClean="0"/>
              <a:t>водойми</a:t>
            </a:r>
            <a:r>
              <a:rPr lang="ru-RU" dirty="0" smtClean="0"/>
              <a:t> та </a:t>
            </a:r>
            <a:r>
              <a:rPr lang="ru-RU" dirty="0" err="1" smtClean="0"/>
              <a:t>повітря</a:t>
            </a:r>
            <a:r>
              <a:rPr lang="ru-RU" dirty="0" smtClean="0"/>
              <a:t> (див. </a:t>
            </a:r>
            <a:r>
              <a:rPr lang="ru-RU" dirty="0" err="1" smtClean="0"/>
              <a:t>забруднення</a:t>
            </a:r>
            <a:r>
              <a:rPr lang="ru-RU" dirty="0" smtClean="0"/>
              <a:t> атмосферного </a:t>
            </a:r>
            <a:r>
              <a:rPr lang="ru-RU" dirty="0" err="1" smtClean="0"/>
              <a:t>повітря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водойм</a:t>
            </a:r>
            <a:r>
              <a:rPr lang="ru-RU" dirty="0" smtClean="0"/>
              <a:t>),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розсадниками</a:t>
            </a:r>
            <a:r>
              <a:rPr lang="ru-RU" dirty="0" smtClean="0"/>
              <a:t> </a:t>
            </a:r>
            <a:r>
              <a:rPr lang="ru-RU" dirty="0" err="1" smtClean="0"/>
              <a:t>гризунів</a:t>
            </a:r>
            <a:r>
              <a:rPr lang="ru-RU" dirty="0" smtClean="0"/>
              <a:t>, </a:t>
            </a:r>
            <a:r>
              <a:rPr lang="ru-RU" dirty="0" err="1" smtClean="0"/>
              <a:t>інкубаторами</a:t>
            </a:r>
            <a:r>
              <a:rPr lang="ru-RU" dirty="0" smtClean="0"/>
              <a:t> </a:t>
            </a:r>
            <a:r>
              <a:rPr lang="ru-RU" dirty="0" err="1" smtClean="0"/>
              <a:t>хвороботворних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. </a:t>
            </a:r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полігонів</a:t>
            </a:r>
            <a:r>
              <a:rPr lang="ru-RU" dirty="0" smtClean="0"/>
              <a:t> ТПВ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зростають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захоронення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Комплексна </a:t>
            </a:r>
            <a:r>
              <a:rPr lang="ru-RU" dirty="0" err="1" smtClean="0"/>
              <a:t>переробка</a:t>
            </a:r>
            <a:r>
              <a:rPr lang="ru-RU" dirty="0" smtClean="0"/>
              <a:t> ТПВ,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, </a:t>
            </a:r>
            <a:r>
              <a:rPr lang="ru-RU" dirty="0" err="1" smtClean="0"/>
              <a:t>термообробку</a:t>
            </a:r>
            <a:r>
              <a:rPr lang="ru-RU" dirty="0" smtClean="0"/>
              <a:t>, </a:t>
            </a:r>
            <a:r>
              <a:rPr lang="ru-RU" dirty="0" err="1" smtClean="0"/>
              <a:t>ферментацію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, </a:t>
            </a:r>
            <a:r>
              <a:rPr lang="ru-RU" dirty="0" err="1" smtClean="0"/>
              <a:t>забезпечує</a:t>
            </a:r>
            <a:r>
              <a:rPr lang="ru-RU" dirty="0" smtClean="0"/>
              <a:t> </a:t>
            </a:r>
            <a:r>
              <a:rPr lang="ru-RU" dirty="0" err="1" smtClean="0"/>
              <a:t>максимальну</a:t>
            </a:r>
            <a:r>
              <a:rPr lang="ru-RU" dirty="0" smtClean="0"/>
              <a:t> </a:t>
            </a:r>
            <a:r>
              <a:rPr lang="ru-RU" dirty="0" err="1" smtClean="0"/>
              <a:t>екологічну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економічну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розповсюдженими</a:t>
            </a:r>
            <a:r>
              <a:rPr lang="ru-RU" dirty="0" smtClean="0"/>
              <a:t> видами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ТПВ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спалювання</a:t>
            </a:r>
            <a:r>
              <a:rPr lang="ru-RU" dirty="0" smtClean="0"/>
              <a:t>, </a:t>
            </a:r>
            <a:r>
              <a:rPr lang="ru-RU" dirty="0" err="1" smtClean="0"/>
              <a:t>ферментація</a:t>
            </a:r>
            <a:r>
              <a:rPr lang="ru-RU" dirty="0" smtClean="0"/>
              <a:t>, </a:t>
            </a:r>
            <a:r>
              <a:rPr lang="ru-RU" dirty="0" err="1" smtClean="0"/>
              <a:t>сортування</a:t>
            </a:r>
            <a:r>
              <a:rPr lang="ru-RU" dirty="0" smtClean="0"/>
              <a:t> 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комбінації</a:t>
            </a:r>
            <a:r>
              <a:rPr lang="ru-RU" baseline="30000" dirty="0" smtClean="0"/>
              <a:t>.</a:t>
            </a:r>
            <a:endParaRPr lang="ru-RU" dirty="0" smtClean="0"/>
          </a:p>
          <a:p>
            <a:r>
              <a:rPr lang="ru-RU" dirty="0" smtClean="0"/>
              <a:t>У ЄС 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40%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(2010 р.).</a:t>
            </a:r>
            <a:endParaRPr lang="ru-RU" dirty="0"/>
          </a:p>
        </p:txBody>
      </p:sp>
      <p:pic>
        <p:nvPicPr>
          <p:cNvPr id="58372" name="Picture 4" descr="http://emaus-oselya.org/ua/wp-content/uploads/2011/08/Recycling-be-mandato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75448"/>
            <a:ext cx="2123728" cy="21237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ecycling signs and 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6632"/>
            <a:ext cx="4324350" cy="64960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5400000">
            <a:off x="4589968" y="2762961"/>
            <a:ext cx="61828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Символи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переробки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6136" y="260648"/>
            <a:ext cx="3086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Збирання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4076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Збирання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завданням</a:t>
            </a:r>
            <a:r>
              <a:rPr lang="ru-RU" sz="1600" dirty="0" smtClean="0"/>
              <a:t> </a:t>
            </a:r>
            <a:r>
              <a:rPr lang="ru-RU" sz="1600" dirty="0" err="1" smtClean="0"/>
              <a:t>санітарного</a:t>
            </a:r>
            <a:r>
              <a:rPr lang="ru-RU" sz="1600" dirty="0" smtClean="0"/>
              <a:t> </a:t>
            </a:r>
            <a:r>
              <a:rPr lang="ru-RU" sz="1600" dirty="0" err="1" smtClean="0"/>
              <a:t>очищення</a:t>
            </a:r>
            <a:r>
              <a:rPr lang="ru-RU" sz="1600" dirty="0" smtClean="0"/>
              <a:t> </a:t>
            </a:r>
            <a:r>
              <a:rPr lang="ru-RU" sz="1600" dirty="0" err="1" smtClean="0"/>
              <a:t>населених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пунктів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здійснюється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спеціальними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автомобілями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спеціалізованих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цехів</a:t>
            </a:r>
            <a:r>
              <a:rPr lang="ru-RU" sz="1600" dirty="0" smtClean="0"/>
              <a:t> (</a:t>
            </a:r>
            <a:r>
              <a:rPr lang="ru-RU" sz="1600" dirty="0" err="1" smtClean="0"/>
              <a:t>підприємств</a:t>
            </a:r>
            <a:r>
              <a:rPr lang="ru-RU" sz="1600" dirty="0" smtClean="0"/>
              <a:t>). Для </a:t>
            </a:r>
            <a:r>
              <a:rPr lang="ru-RU" sz="1600" dirty="0" err="1" smtClean="0"/>
              <a:t>збирання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тимчасового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зберігання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використовуютьсяконтейнери</a:t>
            </a:r>
            <a:r>
              <a:rPr lang="ru-RU" sz="1600" dirty="0" smtClean="0"/>
              <a:t> для </a:t>
            </a:r>
            <a:r>
              <a:rPr lang="ru-RU" sz="1600" dirty="0" err="1" smtClean="0"/>
              <a:t>сміття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 у </a:t>
            </a:r>
            <a:r>
              <a:rPr lang="ru-RU" sz="1600" dirty="0" err="1" smtClean="0"/>
              <a:t>сільських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населених</a:t>
            </a:r>
            <a:r>
              <a:rPr lang="ru-RU" sz="1600" dirty="0" smtClean="0"/>
              <a:t> пунктах </a:t>
            </a:r>
            <a:r>
              <a:rPr lang="ru-RU" sz="1600" dirty="0" err="1" smtClean="0"/>
              <a:t>відсутні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спеціалізовані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підприємства</a:t>
            </a:r>
            <a:r>
              <a:rPr lang="ru-RU" sz="1600" dirty="0" smtClean="0"/>
              <a:t> у </a:t>
            </a:r>
            <a:r>
              <a:rPr lang="ru-RU" sz="1600" dirty="0" err="1" smtClean="0"/>
              <a:t>сфері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відходами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санкціоновані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звалища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відходів</a:t>
            </a:r>
            <a:r>
              <a:rPr lang="ru-RU" sz="1600" baseline="30000" dirty="0" smtClean="0"/>
              <a:t>.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збирання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твердих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вирішується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територіальними</a:t>
            </a:r>
            <a:r>
              <a:rPr lang="ru-RU" sz="1600" dirty="0" smtClean="0"/>
              <a:t> громадами,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наявне</a:t>
            </a:r>
            <a:r>
              <a:rPr lang="ru-RU" sz="1600" dirty="0" smtClean="0"/>
              <a:t> </a:t>
            </a:r>
            <a:r>
              <a:rPr lang="ru-RU" sz="1600" dirty="0" err="1" smtClean="0"/>
              <a:t>стихійне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сміття</a:t>
            </a:r>
            <a:r>
              <a:rPr lang="ru-RU" sz="1600" dirty="0" smtClean="0"/>
              <a:t>. При </a:t>
            </a:r>
            <a:r>
              <a:rPr lang="ru-RU" sz="1600" dirty="0" err="1" smtClean="0"/>
              <a:t>цьому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побутові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відходи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складуються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рельєфних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утвореннях</a:t>
            </a:r>
            <a:r>
              <a:rPr lang="ru-RU" sz="1600" dirty="0" smtClean="0"/>
              <a:t> — </a:t>
            </a:r>
            <a:r>
              <a:rPr lang="ru-RU" sz="1600" dirty="0" err="1" smtClean="0"/>
              <a:t>балках,ярах</a:t>
            </a:r>
            <a:r>
              <a:rPr lang="ru-RU" sz="1600" dirty="0" smtClean="0"/>
              <a:t>, долинах </a:t>
            </a:r>
            <a:r>
              <a:rPr lang="ru-RU" sz="1600" dirty="0" err="1" smtClean="0"/>
              <a:t>річок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становить </a:t>
            </a:r>
            <a:r>
              <a:rPr lang="ru-RU" sz="1600" dirty="0" err="1" smtClean="0"/>
              <a:t>екологічну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небезпеку</a:t>
            </a:r>
            <a:r>
              <a:rPr lang="ru-RU" sz="1600" dirty="0" smtClean="0"/>
              <a:t>,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 </a:t>
            </a:r>
            <a:r>
              <a:rPr lang="ru-RU" sz="1600" dirty="0" err="1" smtClean="0"/>
              <a:t>стічні</a:t>
            </a:r>
            <a:r>
              <a:rPr lang="ru-RU" sz="1600" dirty="0" smtClean="0"/>
              <a:t> води, </a:t>
            </a:r>
            <a:r>
              <a:rPr lang="ru-RU" sz="1600" dirty="0" err="1" smtClean="0"/>
              <a:t>насичені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забруднювальними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потрапляють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об'єкти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3490" name="Picture 2" descr="http://uecr.gov.ua/upload/news/thumb_news_20121031_101927_1351671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57699"/>
            <a:ext cx="3810000" cy="24003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govuadocs.com.ua/tw_files2/urls_2/15/d-14370/14370_html_mfaeec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781925" cy="37909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260648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Спалювання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12776"/>
            <a:ext cx="6390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використанні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спалювання</a:t>
            </a:r>
            <a:r>
              <a:rPr lang="ru-RU" dirty="0" smtClean="0"/>
              <a:t> ТПВ </a:t>
            </a:r>
            <a:r>
              <a:rPr lang="ru-RU" dirty="0" err="1" smtClean="0"/>
              <a:t>утворюються</a:t>
            </a:r>
            <a:r>
              <a:rPr lang="ru-RU" dirty="0" smtClean="0"/>
              <a:t> шлак 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летюча</a:t>
            </a:r>
            <a:r>
              <a:rPr lang="ru-RU" dirty="0" smtClean="0"/>
              <a:t> зола,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/>
              <a:t>димові</a:t>
            </a:r>
            <a:r>
              <a:rPr lang="ru-RU" dirty="0" smtClean="0"/>
              <a:t> гази. Через </a:t>
            </a:r>
            <a:r>
              <a:rPr lang="ru-RU" dirty="0" err="1" smtClean="0"/>
              <a:t>підвищений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у шлаку 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 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 </a:t>
            </a:r>
            <a:r>
              <a:rPr lang="ru-RU" dirty="0" err="1" smtClean="0"/>
              <a:t>утилізувати</a:t>
            </a:r>
            <a:r>
              <a:rPr lang="ru-RU" dirty="0" smtClean="0"/>
              <a:t>. </a:t>
            </a:r>
            <a:r>
              <a:rPr lang="ru-RU" dirty="0" err="1" smtClean="0"/>
              <a:t>Попереднє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шлаку та золи.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сміттєспалювальних</a:t>
            </a:r>
            <a:r>
              <a:rPr lang="ru-RU" dirty="0" smtClean="0"/>
              <a:t> </a:t>
            </a:r>
            <a:r>
              <a:rPr lang="ru-RU" dirty="0" err="1" smtClean="0"/>
              <a:t>заводів</a:t>
            </a:r>
            <a:r>
              <a:rPr lang="ru-RU" dirty="0" smtClean="0"/>
              <a:t> (</a:t>
            </a:r>
            <a:r>
              <a:rPr lang="ru-RU" dirty="0" err="1" smtClean="0"/>
              <a:t>Київ</a:t>
            </a:r>
            <a:r>
              <a:rPr lang="ru-RU" dirty="0" smtClean="0"/>
              <a:t>, </a:t>
            </a:r>
            <a:r>
              <a:rPr lang="ru-RU" dirty="0" err="1" smtClean="0"/>
              <a:t>Харків</a:t>
            </a:r>
            <a:r>
              <a:rPr lang="ru-RU" dirty="0" smtClean="0"/>
              <a:t>, Севастополь та 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)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Дніпропетровський</a:t>
            </a:r>
            <a:r>
              <a:rPr lang="ru-RU" dirty="0" smtClean="0"/>
              <a:t>,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застаріле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відповідає</a:t>
            </a:r>
            <a:r>
              <a:rPr lang="ru-RU" dirty="0" smtClean="0"/>
              <a:t> </a:t>
            </a:r>
            <a:r>
              <a:rPr lang="ru-RU" dirty="0" err="1" smtClean="0"/>
              <a:t>сучасним</a:t>
            </a:r>
            <a:r>
              <a:rPr lang="ru-RU" dirty="0" smtClean="0"/>
              <a:t> </a:t>
            </a:r>
            <a:r>
              <a:rPr lang="ru-RU" dirty="0" err="1" smtClean="0"/>
              <a:t>екологічним</a:t>
            </a:r>
            <a:r>
              <a:rPr lang="ru-RU" dirty="0" smtClean="0"/>
              <a:t> </a:t>
            </a:r>
            <a:r>
              <a:rPr lang="ru-RU" dirty="0" err="1" smtClean="0"/>
              <a:t>вимогам</a:t>
            </a:r>
            <a:r>
              <a:rPr lang="ru-RU" dirty="0" smtClean="0"/>
              <a:t>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вони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токсичними</a:t>
            </a:r>
            <a:r>
              <a:rPr lang="ru-RU" dirty="0" smtClean="0"/>
              <a:t> газами.</a:t>
            </a:r>
            <a:endParaRPr lang="ru-RU" dirty="0"/>
          </a:p>
        </p:txBody>
      </p:sp>
      <p:pic>
        <p:nvPicPr>
          <p:cNvPr id="66562" name="Picture 2" descr="http://news.vashmagazin.ua/uploads/pub_136672366254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42184"/>
            <a:ext cx="2915816" cy="2915816"/>
          </a:xfrm>
          <a:prstGeom prst="rect">
            <a:avLst/>
          </a:prstGeom>
          <a:noFill/>
        </p:spPr>
      </p:pic>
      <p:pic>
        <p:nvPicPr>
          <p:cNvPr id="66564" name="Picture 4" descr="медики рекомендують не спалювати листя та відходи в кишинев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3619500" cy="2492896"/>
          </a:xfrm>
          <a:prstGeom prst="rect">
            <a:avLst/>
          </a:prstGeom>
          <a:noFill/>
        </p:spPr>
      </p:pic>
      <p:pic>
        <p:nvPicPr>
          <p:cNvPr id="66566" name="Picture 6" descr="http://novynar.img.com.ua/img/forall/a/849/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0" y="1556792"/>
            <a:ext cx="2762250" cy="20764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31640" y="2636912"/>
            <a:ext cx="7123113" cy="1673225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недоліком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ферментації</a:t>
            </a:r>
            <a:r>
              <a:rPr lang="ru-RU" dirty="0" smtClean="0"/>
              <a:t> </a:t>
            </a:r>
            <a:r>
              <a:rPr lang="ru-RU" dirty="0" err="1" smtClean="0"/>
              <a:t>вихідних</a:t>
            </a:r>
            <a:r>
              <a:rPr lang="ru-RU" dirty="0" smtClean="0"/>
              <a:t> ТПВ без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та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підлягають</a:t>
            </a:r>
            <a:r>
              <a:rPr lang="ru-RU" dirty="0" smtClean="0"/>
              <a:t> </a:t>
            </a:r>
            <a:r>
              <a:rPr lang="ru-RU" dirty="0" err="1" smtClean="0"/>
              <a:t>складуванню</a:t>
            </a:r>
            <a:r>
              <a:rPr lang="ru-RU" dirty="0" smtClean="0"/>
              <a:t> на </a:t>
            </a:r>
            <a:r>
              <a:rPr lang="ru-RU" dirty="0" err="1" smtClean="0"/>
              <a:t>полігоні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доволі</a:t>
            </a:r>
            <a:r>
              <a:rPr lang="ru-RU" dirty="0" smtClean="0"/>
              <a:t> </a:t>
            </a:r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готового продукту.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поганий</a:t>
            </a:r>
            <a:r>
              <a:rPr lang="ru-RU" dirty="0" smtClean="0"/>
              <a:t> </a:t>
            </a:r>
            <a:r>
              <a:rPr lang="ru-RU" dirty="0" err="1" smtClean="0"/>
              <a:t>товарний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, </a:t>
            </a:r>
            <a:r>
              <a:rPr lang="ru-RU" dirty="0" err="1" smtClean="0"/>
              <a:t>підвищений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. </a:t>
            </a:r>
            <a:r>
              <a:rPr lang="ru-RU" dirty="0" err="1" smtClean="0"/>
              <a:t>Підвищити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сортування</a:t>
            </a:r>
            <a:r>
              <a:rPr lang="ru-RU" dirty="0" smtClean="0"/>
              <a:t> ТПВ перед </a:t>
            </a:r>
            <a:r>
              <a:rPr lang="ru-RU" dirty="0" err="1" smtClean="0"/>
              <a:t>ферментацією</a:t>
            </a:r>
            <a:r>
              <a:rPr lang="ru-RU" baseline="30000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4528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Ферментація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7586" name="Picture 2" descr="http://www.cee-environmental.com/public/data/companyProduct1235076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6700"/>
            <a:ext cx="4286250" cy="2781300"/>
          </a:xfrm>
          <a:prstGeom prst="rect">
            <a:avLst/>
          </a:prstGeom>
          <a:noFill/>
        </p:spPr>
      </p:pic>
      <p:pic>
        <p:nvPicPr>
          <p:cNvPr id="67588" name="Picture 4" descr="http://www.cee-environmental.com/public/data/companyProduct12350768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3131840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764704"/>
            <a:ext cx="4176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S Mincho" pitchFamily="49" charset="-128"/>
                <a:ea typeface="MS Mincho" pitchFamily="49" charset="-128"/>
                <a:cs typeface="MV Boli" pitchFamily="2" charset="0"/>
              </a:rPr>
              <a:t>Зміст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S Mincho" pitchFamily="49" charset="-128"/>
              <a:ea typeface="MS Mincho" pitchFamily="49" charset="-128"/>
              <a:cs typeface="MV Boli" pitchFamily="2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2204864"/>
            <a:ext cx="7123113" cy="360040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endParaRPr lang="uk-UA" dirty="0" smtClean="0"/>
          </a:p>
          <a:p>
            <a:pPr marL="514350" indent="-514350">
              <a:buAutoNum type="arabicPeriod"/>
            </a:pPr>
            <a:r>
              <a:rPr lang="uk-UA" dirty="0" smtClean="0"/>
              <a:t>Що таке відходи?</a:t>
            </a:r>
          </a:p>
          <a:p>
            <a:pPr marL="514350" indent="-514350">
              <a:buAutoNum type="arabicPeriod"/>
            </a:pPr>
            <a:r>
              <a:rPr lang="uk-UA" dirty="0" smtClean="0"/>
              <a:t>Карта забруднення області</a:t>
            </a:r>
          </a:p>
          <a:p>
            <a:pPr marL="514350" indent="-514350">
              <a:buAutoNum type="arabicPeriod"/>
            </a:pPr>
            <a:r>
              <a:rPr lang="uk-UA" dirty="0" smtClean="0"/>
              <a:t>Показники поводження з промисловими токсичними відходами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</a:t>
            </a:r>
            <a:r>
              <a:rPr lang="uk-UA" dirty="0" err="1" smtClean="0"/>
              <a:t>ласи</a:t>
            </a:r>
            <a:r>
              <a:rPr lang="uk-UA" dirty="0" smtClean="0"/>
              <a:t> небезпеки відходів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Промислові відходи</a:t>
            </a:r>
          </a:p>
          <a:p>
            <a:pPr marL="514350" indent="-514350">
              <a:buAutoNum type="arabicPeriod"/>
            </a:pPr>
            <a:r>
              <a:rPr lang="uk-UA" dirty="0" smtClean="0"/>
              <a:t>Відходи населених пунктів</a:t>
            </a:r>
          </a:p>
          <a:p>
            <a:pPr marL="514350" indent="-514350">
              <a:buAutoNum type="arabicPeriod"/>
            </a:pPr>
            <a:r>
              <a:rPr lang="uk-UA" dirty="0" smtClean="0"/>
              <a:t>Побутові відходи та їх види</a:t>
            </a:r>
          </a:p>
          <a:p>
            <a:pPr marL="514350" indent="-514350">
              <a:buAutoNum type="arabicPeriod"/>
            </a:pPr>
            <a:r>
              <a:rPr lang="uk-UA" dirty="0" smtClean="0"/>
              <a:t>Переробка</a:t>
            </a:r>
          </a:p>
          <a:p>
            <a:pPr marL="514350" indent="-514350">
              <a:buAutoNum type="arabicPeriod"/>
            </a:pPr>
            <a:r>
              <a:rPr lang="uk-UA" dirty="0" smtClean="0"/>
              <a:t>Символи переробки</a:t>
            </a:r>
          </a:p>
          <a:p>
            <a:pPr marL="514350" indent="-514350">
              <a:buAutoNum type="arabicPeriod"/>
            </a:pPr>
            <a:r>
              <a:rPr lang="uk-UA" dirty="0" smtClean="0"/>
              <a:t>Збирання</a:t>
            </a:r>
          </a:p>
          <a:p>
            <a:pPr marL="514350" indent="-514350">
              <a:buAutoNum type="arabicPeriod"/>
            </a:pPr>
            <a:r>
              <a:rPr lang="uk-UA" dirty="0" smtClean="0"/>
              <a:t>Спалювання</a:t>
            </a:r>
          </a:p>
          <a:p>
            <a:pPr marL="514350" indent="-514350">
              <a:buAutoNum type="arabicPeriod"/>
            </a:pPr>
            <a:r>
              <a:rPr lang="uk-UA" dirty="0" smtClean="0"/>
              <a:t>Ферментація</a:t>
            </a:r>
          </a:p>
          <a:p>
            <a:pPr marL="514350" indent="-514350">
              <a:buAutoNum type="arabicPeriod"/>
            </a:pPr>
            <a:r>
              <a:rPr lang="uk-UA" dirty="0" smtClean="0"/>
              <a:t>Полігони(</a:t>
            </a:r>
            <a:r>
              <a:rPr lang="uk-UA" dirty="0" err="1" smtClean="0"/>
              <a:t>сміттєзвалища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31640" y="1628801"/>
            <a:ext cx="7123113" cy="93610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полігони</a:t>
            </a:r>
            <a:r>
              <a:rPr lang="ru-RU" dirty="0" smtClean="0"/>
              <a:t> </a:t>
            </a:r>
            <a:r>
              <a:rPr lang="ru-RU" dirty="0" err="1" smtClean="0"/>
              <a:t>зайняті</a:t>
            </a:r>
            <a:r>
              <a:rPr lang="ru-RU" dirty="0" smtClean="0"/>
              <a:t> в </a:t>
            </a:r>
            <a:r>
              <a:rPr lang="ru-RU" dirty="0" err="1" smtClean="0"/>
              <a:t>Дніпропетровській</a:t>
            </a:r>
            <a:r>
              <a:rPr lang="ru-RU" dirty="0" smtClean="0"/>
              <a:t> — 140 </a:t>
            </a:r>
            <a:r>
              <a:rPr lang="ru-RU" dirty="0" err="1" smtClean="0"/>
              <a:t>гектарів</a:t>
            </a:r>
            <a:r>
              <a:rPr lang="ru-RU" dirty="0" smtClean="0"/>
              <a:t>, </a:t>
            </a:r>
            <a:r>
              <a:rPr lang="ru-RU" dirty="0" err="1" smtClean="0"/>
              <a:t>Донецькій</a:t>
            </a:r>
            <a:r>
              <a:rPr lang="ru-RU" dirty="0" smtClean="0"/>
              <a:t> — 330, </a:t>
            </a:r>
            <a:r>
              <a:rPr lang="ru-RU" dirty="0" err="1" smtClean="0"/>
              <a:t>Одеській</a:t>
            </a:r>
            <a:r>
              <a:rPr lang="ru-RU" dirty="0" smtClean="0"/>
              <a:t> — 195, </a:t>
            </a:r>
            <a:r>
              <a:rPr lang="ru-RU" dirty="0" err="1" smtClean="0"/>
              <a:t>Запорізькій</a:t>
            </a:r>
            <a:r>
              <a:rPr lang="ru-RU" dirty="0" smtClean="0"/>
              <a:t> — 153,Луганські </a:t>
            </a:r>
            <a:r>
              <a:rPr lang="ru-RU" dirty="0" err="1" smtClean="0"/>
              <a:t>області</a:t>
            </a:r>
            <a:r>
              <a:rPr lang="ru-RU" dirty="0" smtClean="0"/>
              <a:t> — 129 </a:t>
            </a:r>
            <a:r>
              <a:rPr lang="ru-RU" dirty="0" err="1" smtClean="0"/>
              <a:t>гектарів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76672"/>
            <a:ext cx="7728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Полігони(</a:t>
            </a:r>
            <a:r>
              <a:rPr lang="uk-UA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сміттєзвалища</a:t>
            </a:r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</a:t>
            </a:r>
            <a:endParaRPr lang="ru-RU" sz="5400" dirty="0"/>
          </a:p>
        </p:txBody>
      </p:sp>
      <p:pic>
        <p:nvPicPr>
          <p:cNvPr id="65538" name="Picture 2" descr="http://www.volynnews.com/files/news/2010/03-25/13990-1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847861" cy="3635896"/>
          </a:xfrm>
          <a:prstGeom prst="rect">
            <a:avLst/>
          </a:prstGeom>
          <a:noFill/>
        </p:spPr>
      </p:pic>
      <p:pic>
        <p:nvPicPr>
          <p:cNvPr id="65540" name="Picture 4" descr="http://ridna.ua/wp-content/uploads/2011/04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96952"/>
            <a:ext cx="3810000" cy="277177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8760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Відхо́ди</a:t>
            </a:r>
            <a:r>
              <a:rPr lang="vi-VN" dirty="0" smtClean="0"/>
              <a:t> — будь-які речовини, матеріали і предмети, що утворюються у процесі людської діяльності і не мають подальшого використання за місцем утворення чи виявлення та яких їх власник позбувається, має намір або повинен позбутися шляхом</a:t>
            </a:r>
            <a:r>
              <a:rPr lang="uk-UA" dirty="0" smtClean="0"/>
              <a:t> </a:t>
            </a:r>
            <a:r>
              <a:rPr lang="vi-VN" dirty="0" smtClean="0"/>
              <a:t>утилізації чи видалення (ст. 1 Закону про Відходи). Відходи також є об'єктом права власності (Ст.8 Закону про Відходи). Право власності на відходи може переходити від однієї особи до іншої.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04664"/>
            <a:ext cx="5587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таке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відходи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02" name="Picture 2" descr="http://image.tsn.ua/media/images2/original/Jun2009/7e4a86c858_135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619499"/>
            <a:ext cx="4857750" cy="32385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mail.menr.gov.ua/publ/regobl02/dpsir/Lvov_2003/maps/vidh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724400" cy="4829176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084168" y="2204864"/>
            <a:ext cx="30598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важкими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відходами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(т/кв. км)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 200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200 до 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від1000 до 5000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5000 до 60000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60000</a:t>
            </a:r>
          </a:p>
        </p:txBody>
      </p:sp>
      <p:pic>
        <p:nvPicPr>
          <p:cNvPr id="48132" name="Picture 4" descr="http://mail.menr.gov.ua/publ/regobl02/dpsir/Lvov_2003/grunti/images/lgd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852936"/>
            <a:ext cx="666750" cy="190500"/>
          </a:xfrm>
          <a:prstGeom prst="rect">
            <a:avLst/>
          </a:prstGeom>
          <a:noFill/>
        </p:spPr>
      </p:pic>
      <p:pic>
        <p:nvPicPr>
          <p:cNvPr id="48133" name="Picture 5" descr="http://mail.menr.gov.ua/publ/regobl02/dpsir/Lvov_2003/grunti/images/lgd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40968"/>
            <a:ext cx="666750" cy="190501"/>
          </a:xfrm>
          <a:prstGeom prst="rect">
            <a:avLst/>
          </a:prstGeom>
          <a:noFill/>
        </p:spPr>
      </p:pic>
      <p:pic>
        <p:nvPicPr>
          <p:cNvPr id="48134" name="Picture 6" descr="http://mail.menr.gov.ua/publ/regobl02/dpsir/Lvov_2003/grunti/images/lgd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429000"/>
            <a:ext cx="666750" cy="190500"/>
          </a:xfrm>
          <a:prstGeom prst="rect">
            <a:avLst/>
          </a:prstGeom>
          <a:noFill/>
        </p:spPr>
      </p:pic>
      <p:pic>
        <p:nvPicPr>
          <p:cNvPr id="48135" name="Picture 7" descr="http://mail.menr.gov.ua/publ/regobl02/dpsir/Lvov_2003/grunti/images/lgd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17032"/>
            <a:ext cx="666750" cy="190500"/>
          </a:xfrm>
          <a:prstGeom prst="rect">
            <a:avLst/>
          </a:prstGeom>
          <a:noFill/>
        </p:spPr>
      </p:pic>
      <p:pic>
        <p:nvPicPr>
          <p:cNvPr id="48136" name="Picture 8" descr="http://mail.menr.gov.ua/publ/regobl02/dpsir/Lvov_2003/grunti/images/lgd_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005064"/>
            <a:ext cx="666750" cy="1905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83568" y="332656"/>
            <a:ext cx="76169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Карта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забруднення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області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 </a:t>
            </a:r>
            <a:r>
              <a:rPr lang="ru-RU" dirty="0" err="1" smtClean="0"/>
              <a:t>відносяться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сфер </a:t>
            </a:r>
            <a:r>
              <a:rPr lang="ru-RU" dirty="0" err="1" smtClean="0"/>
              <a:t>виробництва</a:t>
            </a:r>
            <a:r>
              <a:rPr lang="ru-RU" dirty="0" smtClean="0"/>
              <a:t> та сфер </a:t>
            </a:r>
            <a:r>
              <a:rPr lang="ru-RU" dirty="0" err="1" smtClean="0"/>
              <a:t>споживання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найбільшу</a:t>
            </a:r>
            <a:r>
              <a:rPr lang="ru-RU" dirty="0" smtClean="0"/>
              <a:t> </a:t>
            </a:r>
            <a:r>
              <a:rPr lang="ru-RU" dirty="0" err="1" smtClean="0"/>
              <a:t>небезпеку</a:t>
            </a:r>
            <a:r>
              <a:rPr lang="ru-RU" dirty="0" smtClean="0"/>
              <a:t> для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здоров</a:t>
            </a:r>
            <a:r>
              <a:rPr lang="en-US" dirty="0" smtClean="0"/>
              <a:t>’</a:t>
            </a:r>
            <a:r>
              <a:rPr lang="ru-RU" dirty="0" smtClean="0"/>
              <a:t>я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неутилізовані</a:t>
            </a:r>
            <a:r>
              <a:rPr lang="ru-RU" dirty="0" smtClean="0"/>
              <a:t> </a:t>
            </a:r>
            <a:r>
              <a:rPr lang="ru-RU" dirty="0" err="1" smtClean="0"/>
              <a:t>токсичні</a:t>
            </a:r>
            <a:r>
              <a:rPr lang="ru-RU" dirty="0" smtClean="0"/>
              <a:t> </a:t>
            </a:r>
            <a:r>
              <a:rPr lang="ru-RU" dirty="0" err="1" smtClean="0"/>
              <a:t>промислові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7106" name="Picture 2" descr="http://ukrhealth.net/wp-content/uploads/2013/05/tox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6"/>
            <a:ext cx="5940152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910658" cy="49560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 часом вертеп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лялькового</a:t>
            </a:r>
            <a:r>
              <a:rPr lang="ru-RU" sz="1600" dirty="0" smtClean="0"/>
              <a:t> театру </a:t>
            </a:r>
            <a:r>
              <a:rPr lang="ru-RU" sz="1600" dirty="0" err="1" smtClean="0"/>
              <a:t>перетворився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справжній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вуличний</a:t>
            </a:r>
            <a:r>
              <a:rPr lang="ru-RU" sz="1600" dirty="0" smtClean="0"/>
              <a:t> театр, де </a:t>
            </a:r>
            <a:r>
              <a:rPr lang="ru-RU" sz="1600" dirty="0" err="1" smtClean="0"/>
              <a:t>лялькову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вертепну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виставу</a:t>
            </a:r>
            <a:r>
              <a:rPr lang="ru-RU" sz="1600" dirty="0" smtClean="0"/>
              <a:t> </a:t>
            </a:r>
            <a:r>
              <a:rPr lang="ru-RU" sz="1600" dirty="0" err="1" smtClean="0"/>
              <a:t>сполучають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грою</a:t>
            </a:r>
            <a:r>
              <a:rPr lang="ru-RU" sz="1600" dirty="0" smtClean="0"/>
              <a:t> </a:t>
            </a:r>
            <a:r>
              <a:rPr lang="ru-RU" sz="1600" dirty="0" err="1" smtClean="0"/>
              <a:t>живих</a:t>
            </a:r>
            <a:r>
              <a:rPr lang="ru-RU" sz="1600" dirty="0" smtClean="0"/>
              <a:t> людей, а </a:t>
            </a:r>
            <a:r>
              <a:rPr lang="ru-RU" sz="1600" dirty="0" err="1" smtClean="0"/>
              <a:t>подекуди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цілковито</a:t>
            </a:r>
            <a:r>
              <a:rPr lang="ru-RU" sz="1600" dirty="0" smtClean="0"/>
              <a:t> вся </a:t>
            </a:r>
            <a:r>
              <a:rPr lang="ru-RU" sz="1600" dirty="0" err="1" smtClean="0"/>
              <a:t>вертепна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вистава</a:t>
            </a:r>
            <a:r>
              <a:rPr lang="ru-RU" sz="1600" dirty="0" smtClean="0"/>
              <a:t> </a:t>
            </a:r>
            <a:r>
              <a:rPr lang="ru-RU" sz="1600" dirty="0" err="1" smtClean="0"/>
              <a:t>зводиться</a:t>
            </a:r>
            <a:r>
              <a:rPr lang="ru-RU" sz="1600" dirty="0" smtClean="0"/>
              <a:t> до </a:t>
            </a:r>
            <a:r>
              <a:rPr lang="ru-RU" sz="1600" dirty="0" err="1" smtClean="0"/>
              <a:t>гри</a:t>
            </a:r>
            <a:r>
              <a:rPr lang="ru-RU" sz="1600" dirty="0" smtClean="0"/>
              <a:t> </a:t>
            </a:r>
            <a:r>
              <a:rPr lang="ru-RU" sz="1600" dirty="0" err="1" smtClean="0"/>
              <a:t>живих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Показники поводження з промисловими токсичними відходами</a:t>
            </a:r>
            <a:endParaRPr lang="ru-RU" dirty="0"/>
          </a:p>
        </p:txBody>
      </p:sp>
      <p:pic>
        <p:nvPicPr>
          <p:cNvPr id="45058" name="Picture 2" descr="http://only-maps.ru/wp-content/uploads/161-162-1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337" r="3337"/>
          <a:stretch>
            <a:fillRect/>
          </a:stretch>
        </p:blipFill>
        <p:spPr bwMode="auto">
          <a:xfrm>
            <a:off x="2411760" y="332656"/>
            <a:ext cx="6588224" cy="39693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51520" y="2204864"/>
            <a:ext cx="8640960" cy="640080"/>
          </a:xfrm>
        </p:spPr>
        <p:txBody>
          <a:bodyPr>
            <a:normAutofit/>
          </a:bodyPr>
          <a:lstStyle/>
          <a:p>
            <a:r>
              <a:rPr lang="ru-RU" b="0" dirty="0" err="1" smtClean="0"/>
              <a:t>Класифікувати</a:t>
            </a:r>
            <a:r>
              <a:rPr lang="ru-RU" b="0" dirty="0" smtClean="0"/>
              <a:t> </a:t>
            </a:r>
            <a:r>
              <a:rPr lang="ru-RU" b="0" dirty="0" err="1" smtClean="0"/>
              <a:t>тверді</a:t>
            </a:r>
            <a:r>
              <a:rPr lang="ru-RU" b="0" dirty="0" smtClean="0"/>
              <a:t> </a:t>
            </a:r>
            <a:r>
              <a:rPr lang="ru-RU" b="0" dirty="0" err="1" smtClean="0"/>
              <a:t>промислові</a:t>
            </a:r>
            <a:r>
              <a:rPr lang="ru-RU" b="0" dirty="0" smtClean="0"/>
              <a:t> </a:t>
            </a:r>
            <a:r>
              <a:rPr lang="ru-RU" b="0" dirty="0" err="1" smtClean="0"/>
              <a:t>відходи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за такими </a:t>
            </a:r>
            <a:r>
              <a:rPr lang="ru-RU" b="0" dirty="0" err="1" smtClean="0"/>
              <a:t>ознаками</a:t>
            </a:r>
            <a:r>
              <a:rPr lang="ru-RU" b="0" dirty="0" smtClean="0"/>
              <a:t>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1763688" y="332656"/>
            <a:ext cx="5832648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836712"/>
            <a:ext cx="55937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/>
                <a:solidFill>
                  <a:schemeClr val="accent3"/>
                </a:solidFill>
                <a:effectLst/>
              </a:rPr>
              <a:t>Класифікація</a:t>
            </a:r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400" b="1" cap="none" spc="0" dirty="0" err="1" smtClean="0">
                <a:ln/>
                <a:solidFill>
                  <a:schemeClr val="accent3"/>
                </a:solidFill>
                <a:effectLst/>
              </a:rPr>
              <a:t>відходів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924944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-за </a:t>
            </a:r>
            <a:r>
              <a:rPr lang="ru-RU" sz="1600" dirty="0" err="1" smtClean="0"/>
              <a:t>галузями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промисловості</a:t>
            </a:r>
            <a:r>
              <a:rPr lang="ru-RU" sz="1600" dirty="0" smtClean="0"/>
              <a:t> (</a:t>
            </a:r>
            <a:r>
              <a:rPr lang="ru-RU" sz="1600" dirty="0" err="1" smtClean="0"/>
              <a:t>відходи</a:t>
            </a:r>
            <a:r>
              <a:rPr lang="ru-RU" sz="1600" dirty="0" smtClean="0"/>
              <a:t> </a:t>
            </a:r>
            <a:r>
              <a:rPr lang="ru-RU" sz="1600" dirty="0" err="1" smtClean="0"/>
              <a:t>паливної</a:t>
            </a:r>
            <a:r>
              <a:rPr lang="ru-RU" sz="1600" dirty="0" smtClean="0"/>
              <a:t>, </a:t>
            </a:r>
            <a:r>
              <a:rPr lang="ru-RU" sz="1600" dirty="0" err="1" smtClean="0"/>
              <a:t>металургійної</a:t>
            </a:r>
            <a:r>
              <a:rPr lang="ru-RU" sz="1600" dirty="0" smtClean="0"/>
              <a:t>, </a:t>
            </a:r>
            <a:r>
              <a:rPr lang="ru-RU" sz="1600" dirty="0" err="1" smtClean="0"/>
              <a:t>хімічної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галузей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-за </a:t>
            </a:r>
            <a:r>
              <a:rPr lang="ru-RU" sz="1600" dirty="0" err="1" smtClean="0"/>
              <a:t>конкретними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виробництвами</a:t>
            </a:r>
            <a:r>
              <a:rPr lang="ru-RU" sz="1600" dirty="0" smtClean="0"/>
              <a:t> (</a:t>
            </a:r>
            <a:r>
              <a:rPr lang="ru-RU" sz="1600" dirty="0" err="1" smtClean="0"/>
              <a:t>відходи</a:t>
            </a:r>
            <a:r>
              <a:rPr lang="ru-RU" sz="1600" dirty="0" smtClean="0"/>
              <a:t> </a:t>
            </a:r>
            <a:r>
              <a:rPr lang="ru-RU" sz="1600" dirty="0" err="1" smtClean="0"/>
              <a:t>сіркокислотного</a:t>
            </a:r>
            <a:r>
              <a:rPr lang="ru-RU" sz="1600" dirty="0" smtClean="0"/>
              <a:t>, содового, </a:t>
            </a:r>
            <a:r>
              <a:rPr lang="ru-RU" sz="1600" dirty="0" err="1" smtClean="0"/>
              <a:t>фосфорокислотного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виробництв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-за </a:t>
            </a:r>
            <a:r>
              <a:rPr lang="ru-RU" sz="1600" dirty="0" err="1" smtClean="0"/>
              <a:t>агрегатним</a:t>
            </a:r>
            <a:r>
              <a:rPr lang="ru-RU" sz="1600" dirty="0" smtClean="0"/>
              <a:t> станом (</a:t>
            </a:r>
            <a:r>
              <a:rPr lang="ru-RU" sz="1600" dirty="0" err="1" smtClean="0"/>
              <a:t>тверді</a:t>
            </a:r>
            <a:r>
              <a:rPr lang="ru-RU" sz="1600" dirty="0" smtClean="0"/>
              <a:t>, </a:t>
            </a:r>
            <a:r>
              <a:rPr lang="ru-RU" sz="1600" dirty="0" err="1" smtClean="0"/>
              <a:t>рідкі</a:t>
            </a:r>
            <a:r>
              <a:rPr lang="ru-RU" sz="1600" dirty="0" smtClean="0"/>
              <a:t>, </a:t>
            </a:r>
            <a:r>
              <a:rPr lang="ru-RU" sz="1600" dirty="0" err="1" smtClean="0"/>
              <a:t>газоподібні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-за </a:t>
            </a:r>
            <a:r>
              <a:rPr lang="ru-RU" sz="1600" dirty="0" err="1" smtClean="0"/>
              <a:t>горінням</a:t>
            </a:r>
            <a:r>
              <a:rPr lang="ru-RU" sz="1600" dirty="0" smtClean="0"/>
              <a:t> (</a:t>
            </a:r>
            <a:r>
              <a:rPr lang="ru-RU" sz="1600" dirty="0" err="1" smtClean="0"/>
              <a:t>горючі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негорючі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-за методами </a:t>
            </a:r>
            <a:r>
              <a:rPr lang="ru-RU" sz="1600" dirty="0" err="1" smtClean="0"/>
              <a:t>переробки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-за </a:t>
            </a:r>
            <a:r>
              <a:rPr lang="ru-RU" sz="1600" dirty="0" err="1" smtClean="0"/>
              <a:t>можливостями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переробки</a:t>
            </a:r>
            <a:r>
              <a:rPr lang="ru-RU" sz="1600" dirty="0" smtClean="0"/>
              <a:t> (</a:t>
            </a:r>
            <a:r>
              <a:rPr lang="ru-RU" sz="1600" dirty="0" err="1" smtClean="0"/>
              <a:t>вторинні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матеріальні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ресурси</a:t>
            </a:r>
            <a:r>
              <a:rPr lang="ru-RU" sz="1600" dirty="0" smtClean="0"/>
              <a:t> (ВМР),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переробляються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надалі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перероблятися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даному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етапі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економіки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переробляти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недоцільно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-за </a:t>
            </a:r>
            <a:r>
              <a:rPr lang="ru-RU" sz="1600" dirty="0" err="1" smtClean="0"/>
              <a:t>рівнем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небезпеки</a:t>
            </a:r>
            <a:r>
              <a:rPr lang="ru-RU" sz="1600" dirty="0" smtClean="0"/>
              <a:t> (</a:t>
            </a:r>
            <a:r>
              <a:rPr lang="ru-RU" sz="1600" dirty="0" err="1" smtClean="0"/>
              <a:t>промислові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поділяються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чотири</a:t>
            </a:r>
            <a:r>
              <a:rPr lang="ru-RU" sz="1600" dirty="0" smtClean="0"/>
              <a:t> </a:t>
            </a:r>
            <a:r>
              <a:rPr lang="ru-RU" sz="1600" dirty="0" err="1" smtClean="0"/>
              <a:t>класи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небезпеки</a:t>
            </a:r>
            <a:r>
              <a:rPr lang="ru-RU" sz="1600" dirty="0" smtClean="0"/>
              <a:t>).</a:t>
            </a:r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4767" y="0"/>
            <a:ext cx="79459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Класи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небезпеки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відходів</a:t>
            </a:r>
            <a:endParaRPr lang="ru-RU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5567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властивостей</a:t>
            </a:r>
            <a:r>
              <a:rPr lang="ru-RU" dirty="0" smtClean="0"/>
              <a:t> </a:t>
            </a:r>
            <a:r>
              <a:rPr lang="ru-RU" dirty="0" err="1" smtClean="0"/>
              <a:t>поділяються</a:t>
            </a:r>
            <a:r>
              <a:rPr lang="ru-RU" dirty="0" smtClean="0"/>
              <a:t> на 4 </a:t>
            </a:r>
            <a:r>
              <a:rPr lang="ru-RU" dirty="0" err="1" smtClean="0"/>
              <a:t>класи</a:t>
            </a:r>
            <a:r>
              <a:rPr lang="ru-RU" dirty="0" smtClean="0"/>
              <a:t> </a:t>
            </a:r>
            <a:r>
              <a:rPr lang="ru-RU" dirty="0" err="1" smtClean="0"/>
              <a:t>небезпеки</a:t>
            </a:r>
            <a:r>
              <a:rPr lang="ru-RU" dirty="0" smtClean="0"/>
              <a:t>: </a:t>
            </a:r>
            <a:r>
              <a:rPr lang="en-US" dirty="0" smtClean="0"/>
              <a:t>I</a:t>
            </a:r>
            <a:r>
              <a:rPr lang="ru-RU" dirty="0" smtClean="0"/>
              <a:t>-</a:t>
            </a:r>
            <a:r>
              <a:rPr lang="ru-RU" dirty="0" err="1" smtClean="0"/>
              <a:t>й</a:t>
            </a:r>
            <a:r>
              <a:rPr lang="ru-RU" dirty="0" smtClean="0"/>
              <a:t> -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; </a:t>
            </a:r>
            <a:r>
              <a:rPr lang="en-US" dirty="0" smtClean="0"/>
              <a:t>II</a:t>
            </a:r>
            <a:r>
              <a:rPr lang="ru-RU" dirty="0" smtClean="0"/>
              <a:t>-</a:t>
            </a:r>
            <a:r>
              <a:rPr lang="ru-RU" dirty="0" err="1" smtClean="0"/>
              <a:t>й</a:t>
            </a:r>
            <a:r>
              <a:rPr lang="ru-RU" dirty="0" smtClean="0"/>
              <a:t> - </a:t>
            </a:r>
            <a:r>
              <a:rPr lang="ru-RU" dirty="0" err="1" smtClean="0"/>
              <a:t>високо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; </a:t>
            </a:r>
            <a:r>
              <a:rPr lang="en-US" dirty="0" smtClean="0"/>
              <a:t>III</a:t>
            </a:r>
            <a:r>
              <a:rPr lang="ru-RU" dirty="0" smtClean="0"/>
              <a:t>-</a:t>
            </a:r>
            <a:r>
              <a:rPr lang="ru-RU" dirty="0" err="1" smtClean="0"/>
              <a:t>й</a:t>
            </a:r>
            <a:r>
              <a:rPr lang="ru-RU" dirty="0" smtClean="0"/>
              <a:t> - </a:t>
            </a:r>
            <a:r>
              <a:rPr lang="ru-RU" dirty="0" err="1" smtClean="0"/>
              <a:t>помірнонебезпечні</a:t>
            </a:r>
            <a:r>
              <a:rPr lang="ru-RU" dirty="0" smtClean="0"/>
              <a:t>; </a:t>
            </a:r>
            <a:r>
              <a:rPr lang="en-US" dirty="0" smtClean="0"/>
              <a:t>IV</a:t>
            </a:r>
            <a:r>
              <a:rPr lang="ru-RU" dirty="0" smtClean="0"/>
              <a:t>-</a:t>
            </a:r>
            <a:r>
              <a:rPr lang="ru-RU" dirty="0" err="1" smtClean="0"/>
              <a:t>й</a:t>
            </a:r>
            <a:r>
              <a:rPr lang="ru-RU" dirty="0" smtClean="0"/>
              <a:t> - </a:t>
            </a:r>
            <a:r>
              <a:rPr lang="ru-RU" dirty="0" err="1" smtClean="0"/>
              <a:t>малонебезпечні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3010" name="Picture 2" descr="http://mail.menr.gov.ua/publ/kiev2003/obl03_u/ris7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5848350" cy="35528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06206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 шлаки, та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 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, </a:t>
            </a:r>
            <a:r>
              <a:rPr lang="ru-RU" dirty="0" err="1" smtClean="0"/>
              <a:t>комунально-побутові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сировиною</a:t>
            </a:r>
            <a:r>
              <a:rPr lang="ru-RU" dirty="0" smtClean="0"/>
              <a:t> для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альтернативних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Відходи</a:t>
            </a:r>
            <a:r>
              <a:rPr lang="ru-RU" dirty="0" smtClean="0"/>
              <a:t> — </a:t>
            </a:r>
            <a:r>
              <a:rPr lang="ru-RU" dirty="0" err="1" smtClean="0"/>
              <a:t>непридатні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залишки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вживаються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підлягають</a:t>
            </a:r>
            <a:r>
              <a:rPr lang="ru-RU" dirty="0" smtClean="0"/>
              <a:t> </a:t>
            </a:r>
            <a:r>
              <a:rPr lang="ru-RU" dirty="0" err="1" smtClean="0"/>
              <a:t>утилізації</a:t>
            </a:r>
            <a:r>
              <a:rPr lang="ru-RU" dirty="0" smtClean="0"/>
              <a:t> у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. </a:t>
            </a:r>
            <a:r>
              <a:rPr lang="ru-RU" dirty="0" err="1" smtClean="0"/>
              <a:t>Відходи</a:t>
            </a:r>
            <a:r>
              <a:rPr lang="ru-RU" dirty="0" smtClean="0"/>
              <a:t> одного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як </a:t>
            </a:r>
            <a:r>
              <a:rPr lang="ru-RU" dirty="0" err="1" smtClean="0"/>
              <a:t>сировина</a:t>
            </a:r>
            <a:r>
              <a:rPr lang="ru-RU" dirty="0" smtClean="0"/>
              <a:t> для </a:t>
            </a:r>
            <a:r>
              <a:rPr lang="ru-RU" dirty="0" err="1" smtClean="0"/>
              <a:t>іншого</a:t>
            </a:r>
            <a:r>
              <a:rPr lang="ru-RU" dirty="0" smtClean="0"/>
              <a:t>. </a:t>
            </a:r>
            <a:r>
              <a:rPr lang="ru-RU" dirty="0" err="1" smtClean="0"/>
              <a:t>Бажано</a:t>
            </a:r>
            <a:r>
              <a:rPr lang="ru-RU" dirty="0" smtClean="0"/>
              <a:t>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нейтралізовувалися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. </a:t>
            </a:r>
            <a:r>
              <a:rPr lang="ru-RU" dirty="0" err="1" smtClean="0"/>
              <a:t>Відходи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видаляються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газовими</a:t>
            </a:r>
            <a:r>
              <a:rPr lang="ru-RU" dirty="0" smtClean="0"/>
              <a:t> потоками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викидами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30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Промислові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відходи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441</TotalTime>
  <Words>436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Слайд 1</vt:lpstr>
      <vt:lpstr>Слайд 2</vt:lpstr>
      <vt:lpstr>Слайд 3</vt:lpstr>
      <vt:lpstr>Слайд 4</vt:lpstr>
      <vt:lpstr>Слайд 5</vt:lpstr>
      <vt:lpstr>Показники поводження з промисловими токсичними відходами</vt:lpstr>
      <vt:lpstr>Слайд 7</vt:lpstr>
      <vt:lpstr>Слайд 8</vt:lpstr>
      <vt:lpstr>Слайд 9</vt:lpstr>
      <vt:lpstr>Слайд 10</vt:lpstr>
      <vt:lpstr>Слайд 11</vt:lpstr>
      <vt:lpstr>Слайд 12</vt:lpstr>
      <vt:lpstr>Відходи населених пунктів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54</cp:revision>
  <dcterms:created xsi:type="dcterms:W3CDTF">2013-05-10T11:28:15Z</dcterms:created>
  <dcterms:modified xsi:type="dcterms:W3CDTF">2013-11-10T18:23:56Z</dcterms:modified>
</cp:coreProperties>
</file>