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59" r:id="rId5"/>
    <p:sldId id="260" r:id="rId6"/>
    <p:sldId id="262" r:id="rId7"/>
    <p:sldId id="263" r:id="rId8"/>
    <p:sldId id="264" r:id="rId9"/>
    <p:sldId id="265" r:id="rId10"/>
    <p:sldId id="266" r:id="rId11"/>
    <p:sldId id="269" r:id="rId12"/>
    <p:sldId id="267" r:id="rId13"/>
    <p:sldId id="26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5050"/>
    <a:srgbClr val="C60614"/>
    <a:srgbClr val="D60093"/>
    <a:srgbClr val="FF66CC"/>
    <a:srgbClr val="003366"/>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5"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91E32F8-1156-4466-9A64-CB7781920F5D}" type="slidenum">
              <a:rPr lang="ru-RU" altLang="ru-RU"/>
              <a:pPr/>
              <a:t>‹#›</a:t>
            </a:fld>
            <a:endParaRPr lang="ru-RU" altLang="ru-RU"/>
          </a:p>
        </p:txBody>
      </p:sp>
    </p:spTree>
    <p:extLst>
      <p:ext uri="{BB962C8B-B14F-4D97-AF65-F5344CB8AC3E}">
        <p14:creationId xmlns:p14="http://schemas.microsoft.com/office/powerpoint/2010/main" val="612701577"/>
      </p:ext>
    </p:extLst>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06C9A028-D04C-4FD0-8934-87DD88D7D1CA}" type="slidenum">
              <a:rPr lang="ru-RU" altLang="ru-RU"/>
              <a:pPr/>
              <a:t>‹#›</a:t>
            </a:fld>
            <a:endParaRPr lang="ru-RU" altLang="ru-RU"/>
          </a:p>
        </p:txBody>
      </p:sp>
    </p:spTree>
    <p:extLst>
      <p:ext uri="{BB962C8B-B14F-4D97-AF65-F5344CB8AC3E}">
        <p14:creationId xmlns:p14="http://schemas.microsoft.com/office/powerpoint/2010/main" val="2953354219"/>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6B9717E-1A4C-4B8E-A1C3-578ACEA0EED4}" type="slidenum">
              <a:rPr lang="ru-RU" altLang="ru-RU"/>
              <a:pPr/>
              <a:t>‹#›</a:t>
            </a:fld>
            <a:endParaRPr lang="ru-RU" altLang="ru-RU"/>
          </a:p>
        </p:txBody>
      </p:sp>
    </p:spTree>
    <p:extLst>
      <p:ext uri="{BB962C8B-B14F-4D97-AF65-F5344CB8AC3E}">
        <p14:creationId xmlns:p14="http://schemas.microsoft.com/office/powerpoint/2010/main" val="2131925987"/>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2E6F3B4A-C911-4810-953C-FE62310E1F64}" type="slidenum">
              <a:rPr lang="ru-RU" altLang="ru-RU"/>
              <a:pPr/>
              <a:t>‹#›</a:t>
            </a:fld>
            <a:endParaRPr lang="ru-RU" altLang="ru-RU"/>
          </a:p>
        </p:txBody>
      </p:sp>
    </p:spTree>
    <p:extLst>
      <p:ext uri="{BB962C8B-B14F-4D97-AF65-F5344CB8AC3E}">
        <p14:creationId xmlns:p14="http://schemas.microsoft.com/office/powerpoint/2010/main" val="3899245891"/>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C639BC7-4A0B-4906-A7CB-4504AB5C8ED8}" type="slidenum">
              <a:rPr lang="ru-RU" altLang="ru-RU"/>
              <a:pPr/>
              <a:t>‹#›</a:t>
            </a:fld>
            <a:endParaRPr lang="ru-RU" altLang="ru-RU"/>
          </a:p>
        </p:txBody>
      </p:sp>
    </p:spTree>
    <p:extLst>
      <p:ext uri="{BB962C8B-B14F-4D97-AF65-F5344CB8AC3E}">
        <p14:creationId xmlns:p14="http://schemas.microsoft.com/office/powerpoint/2010/main" val="2955045279"/>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C3C7C65-E495-4B71-9DE0-DD97A562B53C}" type="slidenum">
              <a:rPr lang="ru-RU" altLang="ru-RU"/>
              <a:pPr/>
              <a:t>‹#›</a:t>
            </a:fld>
            <a:endParaRPr lang="ru-RU" altLang="ru-RU"/>
          </a:p>
        </p:txBody>
      </p:sp>
    </p:spTree>
    <p:extLst>
      <p:ext uri="{BB962C8B-B14F-4D97-AF65-F5344CB8AC3E}">
        <p14:creationId xmlns:p14="http://schemas.microsoft.com/office/powerpoint/2010/main" val="3721181792"/>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BF14F49A-2183-4D5B-BD55-98CDDC31563B}" type="slidenum">
              <a:rPr lang="ru-RU" altLang="ru-RU"/>
              <a:pPr/>
              <a:t>‹#›</a:t>
            </a:fld>
            <a:endParaRPr lang="ru-RU" altLang="ru-RU"/>
          </a:p>
        </p:txBody>
      </p:sp>
    </p:spTree>
    <p:extLst>
      <p:ext uri="{BB962C8B-B14F-4D97-AF65-F5344CB8AC3E}">
        <p14:creationId xmlns:p14="http://schemas.microsoft.com/office/powerpoint/2010/main" val="2553200674"/>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BCED4FD6-3E99-4619-8226-8AA1C2A6B06C}" type="slidenum">
              <a:rPr lang="ru-RU" altLang="ru-RU"/>
              <a:pPr/>
              <a:t>‹#›</a:t>
            </a:fld>
            <a:endParaRPr lang="ru-RU" altLang="ru-RU"/>
          </a:p>
        </p:txBody>
      </p:sp>
    </p:spTree>
    <p:extLst>
      <p:ext uri="{BB962C8B-B14F-4D97-AF65-F5344CB8AC3E}">
        <p14:creationId xmlns:p14="http://schemas.microsoft.com/office/powerpoint/2010/main" val="2391150599"/>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91B147CD-7C71-4072-B2E8-210A6BF8684C}" type="slidenum">
              <a:rPr lang="ru-RU" altLang="ru-RU"/>
              <a:pPr/>
              <a:t>‹#›</a:t>
            </a:fld>
            <a:endParaRPr lang="ru-RU" altLang="ru-RU"/>
          </a:p>
        </p:txBody>
      </p:sp>
    </p:spTree>
    <p:extLst>
      <p:ext uri="{BB962C8B-B14F-4D97-AF65-F5344CB8AC3E}">
        <p14:creationId xmlns:p14="http://schemas.microsoft.com/office/powerpoint/2010/main" val="1904178848"/>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D275654-5ACF-4CFB-BAA2-3D2433374FB7}" type="slidenum">
              <a:rPr lang="ru-RU" altLang="ru-RU"/>
              <a:pPr/>
              <a:t>‹#›</a:t>
            </a:fld>
            <a:endParaRPr lang="ru-RU" altLang="ru-RU"/>
          </a:p>
        </p:txBody>
      </p:sp>
    </p:spTree>
    <p:extLst>
      <p:ext uri="{BB962C8B-B14F-4D97-AF65-F5344CB8AC3E}">
        <p14:creationId xmlns:p14="http://schemas.microsoft.com/office/powerpoint/2010/main" val="106168885"/>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2083364-EF30-48B9-9BA2-913AC149B4F2}" type="slidenum">
              <a:rPr lang="ru-RU" altLang="ru-RU"/>
              <a:pPr/>
              <a:t>‹#›</a:t>
            </a:fld>
            <a:endParaRPr lang="ru-RU" altLang="ru-RU"/>
          </a:p>
        </p:txBody>
      </p:sp>
    </p:spTree>
    <p:extLst>
      <p:ext uri="{BB962C8B-B14F-4D97-AF65-F5344CB8AC3E}">
        <p14:creationId xmlns:p14="http://schemas.microsoft.com/office/powerpoint/2010/main" val="4088333940"/>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761D2A5-1EA7-4458-A7E3-C777E4208F9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2000" fill="hold"/>
                                        <p:tgtEl>
                                          <p:spTgt spid="29698"/>
                                        </p:tgtEl>
                                        <p:attrNameLst>
                                          <p:attrName>ppt_w</p:attrName>
                                        </p:attrNameLst>
                                      </p:cBhvr>
                                      <p:tavLst>
                                        <p:tav tm="0">
                                          <p:val>
                                            <p:strVal val="#ppt_w"/>
                                          </p:val>
                                        </p:tav>
                                        <p:tav tm="100000">
                                          <p:val>
                                            <p:strVal val="#ppt_w"/>
                                          </p:val>
                                        </p:tav>
                                      </p:tavLst>
                                    </p:anim>
                                    <p:anim calcmode="lin" valueType="num">
                                      <p:cBhvr>
                                        <p:cTn id="8" dur="2000" fill="hold"/>
                                        <p:tgtEl>
                                          <p:spTgt spid="2969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9698"/>
                                        </p:tgtEl>
                                        <p:attrNameLst>
                                          <p:attrName>ppt_x</p:attrName>
                                        </p:attrNameLst>
                                      </p:cBhvr>
                                      <p:tavLst>
                                        <p:tav tm="0">
                                          <p:val>
                                            <p:strVal val="#ppt_x-.4"/>
                                          </p:val>
                                        </p:tav>
                                        <p:tav tm="100000">
                                          <p:val>
                                            <p:strVal val="#ppt_x"/>
                                          </p:val>
                                        </p:tav>
                                      </p:tavLst>
                                    </p:anim>
                                    <p:anim calcmode="lin" valueType="num">
                                      <p:cBhvr>
                                        <p:cTn id="10" dur="2000" fill="hold"/>
                                        <p:tgtEl>
                                          <p:spTgt spid="2969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500">
                                          <p:stCondLst>
                                            <p:cond delay="0"/>
                                          </p:stCondLst>
                                        </p:cTn>
                                        <p:tgtEl>
                                          <p:spTgt spid="29699">
                                            <p:txEl>
                                              <p:pRg st="0" end="0"/>
                                            </p:txEl>
                                          </p:spTgt>
                                        </p:tgtEl>
                                      </p:cBhvr>
                                    </p:animEffect>
                                    <p:anim calcmode="lin" valueType="num">
                                      <p:cBhvr>
                                        <p:cTn id="16" dur="500" fill="hold">
                                          <p:stCondLst>
                                            <p:cond delay="0"/>
                                          </p:stCondLst>
                                        </p:cTn>
                                        <p:tgtEl>
                                          <p:spTgt spid="2969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9699">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29699">
                                            <p:txEl>
                                              <p:pRg st="1" end="1"/>
                                            </p:txEl>
                                          </p:spTgt>
                                        </p:tgtEl>
                                        <p:attrNameLst>
                                          <p:attrName>style.visibility</p:attrName>
                                        </p:attrNameLst>
                                      </p:cBhvr>
                                      <p:to>
                                        <p:strVal val="visible"/>
                                      </p:to>
                                    </p:set>
                                    <p:animEffect transition="in" filter="fade">
                                      <p:cBhvr>
                                        <p:cTn id="20" dur="500">
                                          <p:stCondLst>
                                            <p:cond delay="0"/>
                                          </p:stCondLst>
                                        </p:cTn>
                                        <p:tgtEl>
                                          <p:spTgt spid="29699">
                                            <p:txEl>
                                              <p:pRg st="1" end="1"/>
                                            </p:txEl>
                                          </p:spTgt>
                                        </p:tgtEl>
                                      </p:cBhvr>
                                    </p:animEffect>
                                    <p:anim calcmode="lin" valueType="num">
                                      <p:cBhvr>
                                        <p:cTn id="21" dur="500" fill="hold">
                                          <p:stCondLst>
                                            <p:cond delay="0"/>
                                          </p:stCondLst>
                                        </p:cTn>
                                        <p:tgtEl>
                                          <p:spTgt spid="29699">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29699">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29699">
                                            <p:txEl>
                                              <p:pRg st="2" end="2"/>
                                            </p:txEl>
                                          </p:spTgt>
                                        </p:tgtEl>
                                        <p:attrNameLst>
                                          <p:attrName>style.visibility</p:attrName>
                                        </p:attrNameLst>
                                      </p:cBhvr>
                                      <p:to>
                                        <p:strVal val="visible"/>
                                      </p:to>
                                    </p:set>
                                    <p:animEffect transition="in" filter="fade">
                                      <p:cBhvr>
                                        <p:cTn id="25" dur="500">
                                          <p:stCondLst>
                                            <p:cond delay="0"/>
                                          </p:stCondLst>
                                        </p:cTn>
                                        <p:tgtEl>
                                          <p:spTgt spid="29699">
                                            <p:txEl>
                                              <p:pRg st="2" end="2"/>
                                            </p:txEl>
                                          </p:spTgt>
                                        </p:tgtEl>
                                      </p:cBhvr>
                                    </p:animEffect>
                                    <p:anim calcmode="lin" valueType="num">
                                      <p:cBhvr>
                                        <p:cTn id="26" dur="500" fill="hold">
                                          <p:stCondLst>
                                            <p:cond delay="0"/>
                                          </p:stCondLst>
                                        </p:cTn>
                                        <p:tgtEl>
                                          <p:spTgt spid="29699">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29699">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29699">
                                            <p:txEl>
                                              <p:pRg st="3" end="3"/>
                                            </p:txEl>
                                          </p:spTgt>
                                        </p:tgtEl>
                                        <p:attrNameLst>
                                          <p:attrName>style.visibility</p:attrName>
                                        </p:attrNameLst>
                                      </p:cBhvr>
                                      <p:to>
                                        <p:strVal val="visible"/>
                                      </p:to>
                                    </p:set>
                                    <p:animEffect transition="in" filter="fade">
                                      <p:cBhvr>
                                        <p:cTn id="30" dur="500">
                                          <p:stCondLst>
                                            <p:cond delay="0"/>
                                          </p:stCondLst>
                                        </p:cTn>
                                        <p:tgtEl>
                                          <p:spTgt spid="29699">
                                            <p:txEl>
                                              <p:pRg st="3" end="3"/>
                                            </p:txEl>
                                          </p:spTgt>
                                        </p:tgtEl>
                                      </p:cBhvr>
                                    </p:animEffect>
                                    <p:anim calcmode="lin" valueType="num">
                                      <p:cBhvr>
                                        <p:cTn id="31" dur="500" fill="hold">
                                          <p:stCondLst>
                                            <p:cond delay="0"/>
                                          </p:stCondLst>
                                        </p:cTn>
                                        <p:tgtEl>
                                          <p:spTgt spid="29699">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29699">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29699">
                                            <p:txEl>
                                              <p:pRg st="4" end="4"/>
                                            </p:txEl>
                                          </p:spTgt>
                                        </p:tgtEl>
                                        <p:attrNameLst>
                                          <p:attrName>style.visibility</p:attrName>
                                        </p:attrNameLst>
                                      </p:cBhvr>
                                      <p:to>
                                        <p:strVal val="visible"/>
                                      </p:to>
                                    </p:set>
                                    <p:animEffect transition="in" filter="fade">
                                      <p:cBhvr>
                                        <p:cTn id="35" dur="500">
                                          <p:stCondLst>
                                            <p:cond delay="0"/>
                                          </p:stCondLst>
                                        </p:cTn>
                                        <p:tgtEl>
                                          <p:spTgt spid="29699">
                                            <p:txEl>
                                              <p:pRg st="4" end="4"/>
                                            </p:txEl>
                                          </p:spTgt>
                                        </p:tgtEl>
                                      </p:cBhvr>
                                    </p:animEffect>
                                    <p:anim calcmode="lin" valueType="num">
                                      <p:cBhvr>
                                        <p:cTn id="36" dur="500" fill="hold">
                                          <p:stCondLst>
                                            <p:cond delay="0"/>
                                          </p:stCondLst>
                                        </p:cTn>
                                        <p:tgtEl>
                                          <p:spTgt spid="29699">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29699"/>
                        </p:tgtEl>
                        <p:attrNameLst>
                          <p:attrName>style.visibility</p:attrName>
                        </p:attrNameLst>
                      </p:cBhvr>
                      <p:to>
                        <p:strVal val="visible"/>
                      </p:to>
                    </p:set>
                    <p:animEffect transition="in" filter="fade">
                      <p:cBhvr>
                        <p:cTn dur="500">
                          <p:stCondLst>
                            <p:cond delay="0"/>
                          </p:stCondLst>
                        </p:cTn>
                        <p:tgtEl>
                          <p:spTgt spid="29699"/>
                        </p:tgtEl>
                      </p:cBhvr>
                    </p:animEffect>
                    <p:anim calcmode="lin" valueType="num">
                      <p:cBhvr>
                        <p:cTn dur="500" fill="hold">
                          <p:stCondLst>
                            <p:cond delay="0"/>
                          </p:stCondLst>
                        </p:cTn>
                        <p:tgtEl>
                          <p:spTgt spid="2969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29699"/>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29699"/>
                        </p:tgtEl>
                        <p:attrNameLst>
                          <p:attrName>style.visibility</p:attrName>
                        </p:attrNameLst>
                      </p:cBhvr>
                      <p:to>
                        <p:strVal val="visible"/>
                      </p:to>
                    </p:set>
                    <p:animEffect transition="in" filter="fade">
                      <p:cBhvr>
                        <p:cTn dur="500">
                          <p:stCondLst>
                            <p:cond delay="0"/>
                          </p:stCondLst>
                        </p:cTn>
                        <p:tgtEl>
                          <p:spTgt spid="29699"/>
                        </p:tgtEl>
                      </p:cBhvr>
                    </p:animEffect>
                    <p:anim calcmode="lin" valueType="num">
                      <p:cBhvr>
                        <p:cTn dur="500" fill="hold">
                          <p:stCondLst>
                            <p:cond delay="0"/>
                          </p:stCondLst>
                        </p:cTn>
                        <p:tgtEl>
                          <p:spTgt spid="2969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29699"/>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29699"/>
                        </p:tgtEl>
                        <p:attrNameLst>
                          <p:attrName>style.visibility</p:attrName>
                        </p:attrNameLst>
                      </p:cBhvr>
                      <p:to>
                        <p:strVal val="visible"/>
                      </p:to>
                    </p:set>
                    <p:animEffect transition="in" filter="fade">
                      <p:cBhvr>
                        <p:cTn dur="500">
                          <p:stCondLst>
                            <p:cond delay="0"/>
                          </p:stCondLst>
                        </p:cTn>
                        <p:tgtEl>
                          <p:spTgt spid="29699"/>
                        </p:tgtEl>
                      </p:cBhvr>
                    </p:animEffect>
                    <p:anim calcmode="lin" valueType="num">
                      <p:cBhvr>
                        <p:cTn dur="500" fill="hold">
                          <p:stCondLst>
                            <p:cond delay="0"/>
                          </p:stCondLst>
                        </p:cTn>
                        <p:tgtEl>
                          <p:spTgt spid="2969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29699"/>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29699"/>
                        </p:tgtEl>
                        <p:attrNameLst>
                          <p:attrName>style.visibility</p:attrName>
                        </p:attrNameLst>
                      </p:cBhvr>
                      <p:to>
                        <p:strVal val="visible"/>
                      </p:to>
                    </p:set>
                    <p:animEffect transition="in" filter="fade">
                      <p:cBhvr>
                        <p:cTn dur="500">
                          <p:stCondLst>
                            <p:cond delay="0"/>
                          </p:stCondLst>
                        </p:cTn>
                        <p:tgtEl>
                          <p:spTgt spid="29699"/>
                        </p:tgtEl>
                      </p:cBhvr>
                    </p:animEffect>
                    <p:anim calcmode="lin" valueType="num">
                      <p:cBhvr>
                        <p:cTn dur="500" fill="hold">
                          <p:stCondLst>
                            <p:cond delay="0"/>
                          </p:stCondLst>
                        </p:cTn>
                        <p:tgtEl>
                          <p:spTgt spid="2969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29699"/>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29699"/>
                        </p:tgtEl>
                        <p:attrNameLst>
                          <p:attrName>style.visibility</p:attrName>
                        </p:attrNameLst>
                      </p:cBhvr>
                      <p:to>
                        <p:strVal val="visible"/>
                      </p:to>
                    </p:set>
                    <p:animEffect transition="in" filter="fade">
                      <p:cBhvr>
                        <p:cTn dur="500">
                          <p:stCondLst>
                            <p:cond delay="0"/>
                          </p:stCondLst>
                        </p:cTn>
                        <p:tgtEl>
                          <p:spTgt spid="29699"/>
                        </p:tgtEl>
                      </p:cBhvr>
                    </p:animEffect>
                    <p:anim calcmode="lin" valueType="num">
                      <p:cBhvr>
                        <p:cTn dur="500" fill="hold">
                          <p:stCondLst>
                            <p:cond delay="0"/>
                          </p:stCondLst>
                        </p:cTn>
                        <p:tgtEl>
                          <p:spTgt spid="2969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29699"/>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1.wikia.nocookie.net/__cb20100218093916/science/ru/images/6/65/Zvetovoe_srenie.jp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ru.science.wikia.com/index.php?title=%D0%A2%D0%B5%D0%BE%D1%80%D0%B8%D0%B8_%D1%86%D0%B2%D0%B5%D1%82%D0%BE%D0%B2%D0%BE%D0%B3%D0%BE_%D0%B7%D1%80%D0%B5%D0%BD%D0%B8%D1%8F&amp;action=edit&amp;section=4" TargetMode="External"/><Relationship Id="rId2" Type="http://schemas.openxmlformats.org/officeDocument/2006/relationships/image" Target="http://ru.science.wikia.com/wiki/%D0%A2%D0%B5%D0%BE%D1%80%D0%B8%D0%B8_%D1%86%D0%B2%D0%B5%D1%82%D0%BE%D0%B2%D0%BE%D0%B3%D0%BE_%D0%B7%D1%80%D0%B5%D0%BD%D0%B8%D1%8F" TargetMode="External"/><Relationship Id="rId1" Type="http://schemas.openxmlformats.org/officeDocument/2006/relationships/slideLayout" Target="../slideLayouts/slideLayout7.xml"/><Relationship Id="rId6" Type="http://schemas.openxmlformats.org/officeDocument/2006/relationships/hyperlink" Target="http://ru.science.wikia.com/index.php?title=%D0%A2%D0%B5%D0%BE%D1%80%D0%B8%D0%B8_%D1%86%D0%B2%D0%B5%D1%82%D0%BE%D0%B2%D0%BE%D0%B3%D0%BE_%D0%B7%D1%80%D0%B5%D0%BD%D0%B8%D1%8F&amp;action=edit&amp;section=9" TargetMode="External"/><Relationship Id="rId5" Type="http://schemas.openxmlformats.org/officeDocument/2006/relationships/hyperlink" Target="http://ru.science.wikia.com/index.php?title=%D0%A2%D0%B5%D0%BE%D1%80%D0%B8%D0%B8_%D1%86%D0%B2%D0%B5%D1%82%D0%BE%D0%B2%D0%BE%D0%B3%D0%BE_%D0%B7%D1%80%D0%B5%D0%BD%D0%B8%D1%8F&amp;action=edit&amp;section=8"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ru.science.wikia.com/index.php?title=%D0%A2%D0%B5%D0%BE%D1%80%D0%B8%D0%B8_%D1%86%D0%B2%D0%B5%D1%82%D0%BE%D0%B2%D0%BE%D0%B3%D0%BE_%D0%B7%D1%80%D0%B5%D0%BD%D0%B8%D1%8F&amp;action=edit&amp;section=11" TargetMode="External"/><Relationship Id="rId2" Type="http://schemas.openxmlformats.org/officeDocument/2006/relationships/image" Target="http://ru.science.wikia.com/wiki/%D0%A2%D0%B5%D0%BE%D1%80%D0%B8%D0%B8_%D1%86%D0%B2%D0%B5%D1%82%D0%BE%D0%B2%D0%BE%D0%B3%D0%BE_%D0%B7%D1%80%D0%B5%D0%BD%D0%B8%D1%8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videomax.ru/forum/uploads/18176/%C1%E5%E7%FB%EC%FF%ED%ED%FB%E9.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http://ru.science.wikia.com/wiki/%D0%A6%D0%B2%D0%B5%D1%82%D0%BD%D0%BE%D0%B5_%D0%B7%D1%80%D0%B5%D0%BD%D0%B8%D0%B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7ucoz.com/_fr/0/4026995.pn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Файл:Zvetovoe sreni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p:cNvSpPr>
            <a:spLocks noGrp="1" noChangeArrowheads="1"/>
          </p:cNvSpPr>
          <p:nvPr>
            <p:ph type="title"/>
          </p:nvPr>
        </p:nvSpPr>
        <p:spPr>
          <a:xfrm>
            <a:off x="395288" y="274638"/>
            <a:ext cx="8291512" cy="5675312"/>
          </a:xfrm>
        </p:spPr>
        <p:txBody>
          <a:bodyPr/>
          <a:lstStyle/>
          <a:p>
            <a:r>
              <a:rPr lang="ru-RU" altLang="ru-RU" sz="11700" i="1">
                <a:solidFill>
                  <a:srgbClr val="FF3300"/>
                </a:solidFill>
                <a:latin typeface="Script MT Bold" pitchFamily="66" charset="0"/>
              </a:rPr>
              <a:t>Теория цветного зрения</a:t>
            </a:r>
          </a:p>
        </p:txBody>
      </p:sp>
    </p:spTree>
  </p:cSld>
  <p:clrMapOvr>
    <a:masterClrMapping/>
  </p:clrMapOvr>
  <p:transition spd="med" advTm="4000">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250825" y="260350"/>
            <a:ext cx="3328988"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53958" bIns="44436" anchor="ctr">
            <a:spAutoFit/>
          </a:bodyPr>
          <a:lstStyle/>
          <a:p>
            <a:r>
              <a:rPr lang="ru-RU" altLang="ru-RU" sz="2400" b="1" i="1">
                <a:solidFill>
                  <a:srgbClr val="66FF99"/>
                </a:solidFill>
                <a:latin typeface="Agency FB" pitchFamily="34" charset="0"/>
              </a:rPr>
              <a:t>Гипотеза Т. Юнга  </a:t>
            </a:r>
          </a:p>
          <a:p>
            <a:endParaRPr lang="ru-RU" altLang="ru-RU" sz="2400" b="1" i="1">
              <a:solidFill>
                <a:srgbClr val="66FF99"/>
              </a:solidFill>
              <a:latin typeface="Agency FB" pitchFamily="34" charset="0"/>
            </a:endParaRPr>
          </a:p>
          <a:p>
            <a:r>
              <a:rPr lang="ru-RU" altLang="ru-RU" sz="2000" b="1">
                <a:solidFill>
                  <a:srgbClr val="990033"/>
                </a:solidFill>
              </a:rPr>
              <a:t>В 1802 году, спустя пол столетия после Ломоносова, Томас Юнг предположил, что глаз анализирует каждый цвет в отдельности и передаёт сигналы о нём в мозг по трём различным типам нервных волокон: один тип передаёт сигнал о наличии красного цвета, второй - зелёного, а третий - фиолетового. </a:t>
            </a:r>
          </a:p>
        </p:txBody>
      </p:sp>
      <p:pic>
        <p:nvPicPr>
          <p:cNvPr id="25605" name="Picture 5" descr="Править раздел Гипотеза Т. Юнга">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75" y="31781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Править раздел Гипотеза Г. Хартриджа">
            <a:hlinkClick r:id="rId5"/>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488" y="30940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5608" name="Rectangle 8"/>
          <p:cNvSpPr>
            <a:spLocks noChangeArrowheads="1"/>
          </p:cNvSpPr>
          <p:nvPr/>
        </p:nvSpPr>
        <p:spPr bwMode="auto">
          <a:xfrm>
            <a:off x="3924300" y="273050"/>
            <a:ext cx="453707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53958" bIns="44436" anchor="ctr">
            <a:spAutoFit/>
          </a:bodyPr>
          <a:lstStyle/>
          <a:p>
            <a:r>
              <a:rPr lang="ru-RU" altLang="ru-RU" sz="2400" b="1" i="1">
                <a:solidFill>
                  <a:srgbClr val="00FFCC"/>
                </a:solidFill>
                <a:latin typeface="Agency FB" pitchFamily="34" charset="0"/>
              </a:rPr>
              <a:t>Концепция М.Смирнова</a:t>
            </a:r>
          </a:p>
          <a:p>
            <a:endParaRPr lang="ru-RU" altLang="ru-RU" sz="2400" b="1" i="1">
              <a:solidFill>
                <a:srgbClr val="00FFCC"/>
              </a:solidFill>
              <a:latin typeface="Agency FB" pitchFamily="34" charset="0"/>
            </a:endParaRPr>
          </a:p>
          <a:p>
            <a:pPr eaLnBrk="0" hangingPunct="0"/>
            <a:r>
              <a:rPr lang="ru-RU" altLang="ru-RU" sz="2000" b="1">
                <a:solidFill>
                  <a:srgbClr val="990033"/>
                </a:solidFill>
              </a:rPr>
              <a:t>В 1955 году известный исследователь цветового зрения, советский ученый М. С. Смирнов выдвинул новое предположение: все три типа приёмников находятся в одной колбочке. Это уже соответствовало всем требованиям физики к глазу как физическому прибору. Учитывая нелинейность анализа сигналов, это видимо была первая физически обоснованная модель зрения. </a:t>
            </a:r>
          </a:p>
        </p:txBody>
      </p:sp>
      <p:pic>
        <p:nvPicPr>
          <p:cNvPr id="25609" name="Picture 9" descr="Править раздел Концепция М.Смирнова">
            <a:hlinkClick r:id="rId6"/>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150" y="3200400"/>
            <a:ext cx="9525" cy="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000">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116013" y="620713"/>
            <a:ext cx="7127875" cy="512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ru-RU" altLang="ru-RU" sz="1600" b="1">
                <a:solidFill>
                  <a:srgbClr val="BAC6DA"/>
                </a:solidFill>
              </a:rPr>
              <a:t> </a:t>
            </a:r>
            <a:r>
              <a:rPr lang="ru-RU" altLang="ru-RU" sz="2800" b="1" i="1">
                <a:solidFill>
                  <a:srgbClr val="FF6600"/>
                </a:solidFill>
                <a:latin typeface="Agency FB" pitchFamily="34" charset="0"/>
              </a:rPr>
              <a:t>Теория С. Ременко</a:t>
            </a:r>
          </a:p>
          <a:p>
            <a:r>
              <a:rPr lang="ru-RU" altLang="ru-RU" sz="1600" b="1">
                <a:solidFill>
                  <a:srgbClr val="BAC6DA"/>
                </a:solidFill>
              </a:rPr>
              <a:t>  </a:t>
            </a:r>
          </a:p>
          <a:p>
            <a:endParaRPr lang="ru-RU" altLang="ru-RU" sz="1600" b="1">
              <a:solidFill>
                <a:srgbClr val="BAC6DA"/>
              </a:solidFill>
            </a:endParaRPr>
          </a:p>
          <a:p>
            <a:endParaRPr lang="ru-RU" altLang="ru-RU" sz="1600" b="1">
              <a:solidFill>
                <a:srgbClr val="BAC6DA"/>
              </a:solidFill>
            </a:endParaRPr>
          </a:p>
          <a:p>
            <a:pPr eaLnBrk="0" hangingPunct="0"/>
            <a:r>
              <a:rPr lang="ru-RU" altLang="ru-RU" sz="2000" b="1">
                <a:solidFill>
                  <a:srgbClr val="003366"/>
                </a:solidFill>
              </a:rPr>
              <a:t>В 1975 году появилась нелинейная теория зрения советского ученого С. Ременко, предполагающая наличие в глазе человека только двух типов светочувствительных элементов — одного типа палочек и всего одного типа колбочек, содержащих в себе пигменты светочувствительные сразу к нескольким областям спектра, а также нелинейность процессов формирования сигналов цветности. В отличии от предыдущих теорий она объясняет механизмы обработки сигналов рецепторами, поддержание баланса белого цвета и моделирует работу глаза в целом. Однако она пока не получила широкого распространения.</a:t>
            </a:r>
          </a:p>
        </p:txBody>
      </p:sp>
      <p:pic>
        <p:nvPicPr>
          <p:cNvPr id="31749" name="Picture 5" descr="Править раздел Теория С. Ременко">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688" y="3162300"/>
            <a:ext cx="9525" cy="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1692275" y="469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ru-RU" altLang="ru-RU"/>
          </a:p>
        </p:txBody>
      </p:sp>
      <p:sp>
        <p:nvSpPr>
          <p:cNvPr id="26630" name="Rectangle 6"/>
          <p:cNvSpPr>
            <a:spLocks noChangeArrowheads="1"/>
          </p:cNvSpPr>
          <p:nvPr/>
        </p:nvSpPr>
        <p:spPr bwMode="auto">
          <a:xfrm>
            <a:off x="1692275" y="3524250"/>
            <a:ext cx="5078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ltLang="ru-RU"/>
          </a:p>
        </p:txBody>
      </p:sp>
      <p:sp>
        <p:nvSpPr>
          <p:cNvPr id="26631" name="Rectangle 7"/>
          <p:cNvSpPr>
            <a:spLocks noChangeArrowheads="1"/>
          </p:cNvSpPr>
          <p:nvPr/>
        </p:nvSpPr>
        <p:spPr bwMode="auto">
          <a:xfrm>
            <a:off x="323850" y="260350"/>
            <a:ext cx="86233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3200" i="1">
                <a:solidFill>
                  <a:srgbClr val="FF0000"/>
                </a:solidFill>
                <a:latin typeface="Agency FB" pitchFamily="34" charset="0"/>
              </a:rPr>
              <a:t>Современная теория восприятия света и цвета</a:t>
            </a:r>
          </a:p>
          <a:p>
            <a:pPr algn="ctr" eaLnBrk="0" hangingPunct="0"/>
            <a:endParaRPr lang="ru-RU" altLang="ru-RU" sz="3200" i="1">
              <a:solidFill>
                <a:srgbClr val="FF0000"/>
              </a:solidFill>
              <a:latin typeface="Agency FB" pitchFamily="34" charset="0"/>
            </a:endParaRPr>
          </a:p>
        </p:txBody>
      </p:sp>
      <p:sp>
        <p:nvSpPr>
          <p:cNvPr id="26632" name="Rectangle 8"/>
          <p:cNvSpPr>
            <a:spLocks noChangeArrowheads="1"/>
          </p:cNvSpPr>
          <p:nvPr/>
        </p:nvSpPr>
        <p:spPr bwMode="auto">
          <a:xfrm>
            <a:off x="1116013" y="1773238"/>
            <a:ext cx="73025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sz="2400" b="1">
                <a:solidFill>
                  <a:schemeClr val="bg2"/>
                </a:solidFill>
                <a:latin typeface="Agency FB" pitchFamily="34" charset="0"/>
              </a:rPr>
              <a:t>Теория восприятия света и цвета — непротиворечивое описание наблюдаемых эффектов, соответствующие современным научным воззрениям. В идеале теория обладает предсказательной силой, позволяет отразить определённые скрытые, новые особенности естественных явлений; кроме того хорошая новая теория иногда полезна даже, если она объясняет известные эффекты более старой теории, но более ясно, компактно, или с меньшим числом предположений. </a:t>
            </a:r>
          </a:p>
        </p:txBody>
      </p:sp>
    </p:spTree>
  </p:cSld>
  <p:clrMapOvr>
    <a:masterClrMapping/>
  </p:clrMapOvr>
  <p:transition advTm="5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5" name="Picture 7" descr="3ee5041cb743"/>
          <p:cNvPicPr>
            <a:picLocks noChangeAspect="1" noChangeArrowheads="1"/>
          </p:cNvPicPr>
          <p:nvPr/>
        </p:nvPicPr>
        <p:blipFill>
          <a:blip r:embed="rId2">
            <a:extLst>
              <a:ext uri="{28A0092B-C50C-407E-A947-70E740481C1C}">
                <a14:useLocalDpi xmlns:a14="http://schemas.microsoft.com/office/drawing/2010/main" val="0"/>
              </a:ext>
            </a:extLst>
          </a:blip>
          <a:srcRect b="7465"/>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2" name="Rectangle 4"/>
          <p:cNvSpPr>
            <a:spLocks noChangeArrowheads="1"/>
          </p:cNvSpPr>
          <p:nvPr/>
        </p:nvSpPr>
        <p:spPr bwMode="auto">
          <a:xfrm>
            <a:off x="2771775" y="0"/>
            <a:ext cx="457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3200" b="1" i="1">
                <a:solidFill>
                  <a:srgbClr val="003366"/>
                </a:solidFill>
                <a:latin typeface="Agency FB" pitchFamily="34" charset="0"/>
              </a:rPr>
              <a:t>Трёхкомпонентная теория цветного зрения</a:t>
            </a:r>
          </a:p>
          <a:p>
            <a:pPr algn="ctr" eaLnBrk="0" hangingPunct="0">
              <a:spcBef>
                <a:spcPct val="50000"/>
              </a:spcBef>
            </a:pPr>
            <a:endParaRPr lang="ru-RU" altLang="ru-RU" sz="3200" b="1" i="1">
              <a:solidFill>
                <a:srgbClr val="003366"/>
              </a:solidFill>
              <a:latin typeface="Agency FB" pitchFamily="34" charset="0"/>
            </a:endParaRPr>
          </a:p>
        </p:txBody>
      </p:sp>
      <p:sp>
        <p:nvSpPr>
          <p:cNvPr id="27653" name="Rectangle 5"/>
          <p:cNvSpPr>
            <a:spLocks noChangeArrowheads="1"/>
          </p:cNvSpPr>
          <p:nvPr/>
        </p:nvSpPr>
        <p:spPr bwMode="auto">
          <a:xfrm>
            <a:off x="827088" y="1916113"/>
            <a:ext cx="736282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2000" b="1">
                <a:solidFill>
                  <a:schemeClr val="bg1"/>
                </a:solidFill>
              </a:rPr>
              <a:t>Трёхкомпонентная теория цветного зрения</a:t>
            </a:r>
            <a:r>
              <a:rPr lang="ru-RU" altLang="ru-RU" sz="2000">
                <a:solidFill>
                  <a:schemeClr val="bg1"/>
                </a:solidFill>
              </a:rPr>
              <a:t> основана на базе физиологических, колориметрических и гистологических исследований выражает принцип многокомпонентности восприятия света и цвета, правомерность наличия трёх, четырёх и более типов колбочек, равномерно расположенных в сетчатке в виде мозаики блоков, содержащих не менее трёх, воспринимающих фотоны транcдукцирующих биосигналы монолучей спектра света. В зависимости от содержания в мембранных клетках фоторецепторов (колбочек) разновидностей фотопигмента опсина они фототрандукцируют оппонентно отобранные сигналы спектральных лучей света предметных точек в зрительные отделы головного мозга. </a:t>
            </a:r>
          </a:p>
        </p:txBody>
      </p:sp>
    </p:spTree>
  </p:cSld>
  <p:clrMapOvr>
    <a:masterClrMapping/>
  </p:clrMapOvr>
  <p:transition advTm="5000">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Картинка 22 из 960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0" y="0"/>
            <a:ext cx="59055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sz="4400" b="1" i="1">
                <a:solidFill>
                  <a:srgbClr val="FF3300"/>
                </a:solidFill>
                <a:latin typeface="Script MT Bold" pitchFamily="66" charset="0"/>
              </a:rPr>
              <a:t>Цветное зрение</a:t>
            </a:r>
            <a:r>
              <a:rPr lang="ru-RU" altLang="ru-RU" sz="3000">
                <a:solidFill>
                  <a:srgbClr val="FF3300"/>
                </a:solidFill>
              </a:rPr>
              <a:t> — </a:t>
            </a:r>
            <a:r>
              <a:rPr lang="ru-RU" altLang="ru-RU" sz="3000">
                <a:solidFill>
                  <a:srgbClr val="66FF66"/>
                </a:solidFill>
              </a:rPr>
              <a:t>вид зрительного ощущения, сенсорное восприятие живыми организмами светового излучения, испускаемого источниками света, или отражённого материальными объектами, с использованием эффекта дифференциации ощущений в зависимости от длины волны света, попадающего в глаз. </a:t>
            </a:r>
          </a:p>
        </p:txBody>
      </p:sp>
    </p:spTree>
  </p:cSld>
  <p:clrMapOvr>
    <a:masterClrMapping/>
  </p:clrMapOvr>
  <p:transition spd="med" advTm="9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92b1aff7c1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742112"/>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auto">
          <a:xfrm>
            <a:off x="0" y="0"/>
            <a:ext cx="5953125" cy="570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sz="3200">
                <a:solidFill>
                  <a:srgbClr val="000066"/>
                </a:solidFill>
                <a:latin typeface="Script MT Bold" pitchFamily="66" charset="0"/>
              </a:rPr>
              <a:t>Цветовое зрение человека</a:t>
            </a:r>
            <a:r>
              <a:rPr lang="ru-RU" altLang="ru-RU" sz="2800">
                <a:solidFill>
                  <a:srgbClr val="CC0000"/>
                </a:solidFill>
                <a:latin typeface="Script MT Bold" pitchFamily="66" charset="0"/>
              </a:rPr>
              <a:t>: При освещении предметов светом с определёнными спектральными характеристиками часть света отражается. Рецепторы глаза воспринимают это излучение, формируют нервные сигналы, которые обрабатываются в нервных клетках размещённых в слоях сетчатки глаза и отправляют его в мозг, где формируется ощущение, которое ассоциируется у человека с понятием, цвет. </a:t>
            </a:r>
          </a:p>
        </p:txBody>
      </p:sp>
    </p:spTree>
  </p:cSld>
  <p:clrMapOvr>
    <a:masterClrMapping/>
  </p:clrMapOvr>
  <p:transition spd="med" advTm="11000">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827088" y="260350"/>
            <a:ext cx="701675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sz="2400">
                <a:solidFill>
                  <a:srgbClr val="990033"/>
                </a:solidFill>
              </a:rPr>
              <a:t>В основе зрительной системы лежат ощущения, сенсорное восприятие живыми организмами светового излучения, испускаемого источниками света, или отражённого материальными объектами, с дифференциацией ощущений в зависимости от длины волны света, попадающего в глаз, где нервная система получает, сравнивает преобразованные цветовые сигналы — ответы, которые формируются вначале в экстерорецепторах (фоторецепторах) —в фокальной поверхности сетчатки с передачей трансдукцируемых сигналов в головной мозг и окончательным его формированием в (зрительных отделах головного мозга), сознании. </a:t>
            </a:r>
          </a:p>
        </p:txBody>
      </p:sp>
    </p:spTree>
  </p:cSld>
  <p:clrMapOvr>
    <a:masterClrMapping/>
  </p:clrMapOvr>
  <p:transition advTm="18000">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pic>
        <p:nvPicPr>
          <p:cNvPr id="19470" name="Picture 14" descr="Картинка 53 из 959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p:cNvSpPr>
            <a:spLocks noChangeArrowheads="1"/>
          </p:cNvSpPr>
          <p:nvPr/>
        </p:nvSpPr>
        <p:spPr bwMode="auto">
          <a:xfrm>
            <a:off x="1331913" y="476250"/>
            <a:ext cx="56165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ru-RU" altLang="ru-RU" sz="3200" b="1" i="1">
                <a:solidFill>
                  <a:srgbClr val="FFFFFF"/>
                </a:solidFill>
                <a:latin typeface="Palace Script MT" pitchFamily="66" charset="0"/>
              </a:rPr>
              <a:t>Восприятие  спектра  цветов </a:t>
            </a:r>
          </a:p>
        </p:txBody>
      </p:sp>
      <p:sp>
        <p:nvSpPr>
          <p:cNvPr id="19465" name="Rectangle 9"/>
          <p:cNvSpPr>
            <a:spLocks noChangeArrowheads="1"/>
          </p:cNvSpPr>
          <p:nvPr/>
        </p:nvSpPr>
        <p:spPr bwMode="auto">
          <a:xfrm>
            <a:off x="1042988" y="1346200"/>
            <a:ext cx="7035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sz="2400">
                <a:solidFill>
                  <a:srgbClr val="FFFFFF"/>
                </a:solidFill>
                <a:latin typeface="Bodoni MT" pitchFamily="18" charset="0"/>
              </a:rPr>
              <a:t>Впервые непрерывный спектр цветов был открыт великим учёным Исааком Ньютоном. Именно Исаак Ньютон впервые обнаружил, что белый свет, пройдя через призму распадается на непрерывный спектр. Он также заметил, если все цвета полученного спектра опять смешать, то они в итоге образуют «белый» свет. Ньютон, находясь под действием европейской нумерологии и основываясь на аналогии с семью нотами в октаве разделил непрерывный спектр на составляющие его 7 основных цветов. Это разбиение во многом случайно и условно. </a:t>
            </a:r>
          </a:p>
        </p:txBody>
      </p:sp>
    </p:spTree>
  </p:cSld>
  <p:clrMapOvr>
    <a:masterClrMapping/>
  </p:clrMapOvr>
  <p:transition advTm="10000">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4" name="Picture 10" descr="Картинка 27 из 1715">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ChangeArrowheads="1"/>
          </p:cNvSpPr>
          <p:nvPr/>
        </p:nvSpPr>
        <p:spPr bwMode="auto">
          <a:xfrm>
            <a:off x="2555875" y="1306513"/>
            <a:ext cx="6016625"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400">
                <a:solidFill>
                  <a:srgbClr val="CC0000"/>
                </a:solidFill>
              </a:rPr>
              <a:t>красный, </a:t>
            </a:r>
          </a:p>
          <a:p>
            <a:pPr algn="ctr"/>
            <a:r>
              <a:rPr lang="ru-RU" altLang="ru-RU" sz="2400">
                <a:solidFill>
                  <a:srgbClr val="FF6600"/>
                </a:solidFill>
              </a:rPr>
              <a:t>оранжевый, </a:t>
            </a:r>
          </a:p>
          <a:p>
            <a:pPr algn="ctr"/>
            <a:r>
              <a:rPr lang="ru-RU" altLang="ru-RU" sz="2400">
                <a:solidFill>
                  <a:srgbClr val="FFFF00"/>
                </a:solidFill>
              </a:rPr>
              <a:t>жёлтый, </a:t>
            </a:r>
          </a:p>
          <a:p>
            <a:pPr algn="ctr"/>
            <a:r>
              <a:rPr lang="ru-RU" altLang="ru-RU" sz="2400">
                <a:solidFill>
                  <a:srgbClr val="008000"/>
                </a:solidFill>
              </a:rPr>
              <a:t>зеленый,</a:t>
            </a:r>
            <a:r>
              <a:rPr lang="ru-RU" altLang="ru-RU" sz="2400">
                <a:solidFill>
                  <a:srgbClr val="FF33CC"/>
                </a:solidFill>
              </a:rPr>
              <a:t> </a:t>
            </a:r>
          </a:p>
          <a:p>
            <a:pPr algn="ctr"/>
            <a:r>
              <a:rPr lang="ru-RU" altLang="ru-RU" sz="2400">
                <a:solidFill>
                  <a:srgbClr val="0099FF"/>
                </a:solidFill>
              </a:rPr>
              <a:t>голубой,</a:t>
            </a:r>
            <a:r>
              <a:rPr lang="ru-RU" altLang="ru-RU" sz="2400">
                <a:solidFill>
                  <a:srgbClr val="FF33CC"/>
                </a:solidFill>
              </a:rPr>
              <a:t> </a:t>
            </a:r>
          </a:p>
          <a:p>
            <a:pPr algn="ctr"/>
            <a:r>
              <a:rPr lang="ru-RU" altLang="ru-RU" sz="2400">
                <a:solidFill>
                  <a:srgbClr val="0033CC"/>
                </a:solidFill>
              </a:rPr>
              <a:t>синий,</a:t>
            </a:r>
            <a:r>
              <a:rPr lang="ru-RU" altLang="ru-RU" sz="2400">
                <a:solidFill>
                  <a:srgbClr val="FF33CC"/>
                </a:solidFill>
              </a:rPr>
              <a:t> </a:t>
            </a:r>
          </a:p>
          <a:p>
            <a:pPr algn="ctr"/>
            <a:r>
              <a:rPr lang="ru-RU" altLang="ru-RU" sz="2400">
                <a:solidFill>
                  <a:srgbClr val="9933FF"/>
                </a:solidFill>
              </a:rPr>
              <a:t>фиолетовый.</a:t>
            </a:r>
            <a:r>
              <a:rPr lang="ru-RU" altLang="ru-RU" sz="2400">
                <a:solidFill>
                  <a:srgbClr val="FF33CC"/>
                </a:solidFill>
              </a:rPr>
              <a:t> </a:t>
            </a:r>
            <a:endParaRPr lang="en-US" altLang="ru-RU" sz="2400">
              <a:solidFill>
                <a:srgbClr val="FF33CC"/>
              </a:solidFill>
            </a:endParaRPr>
          </a:p>
          <a:p>
            <a:pPr algn="ctr"/>
            <a:endParaRPr lang="ru-RU" altLang="ru-RU" sz="2400">
              <a:solidFill>
                <a:srgbClr val="FF33CC"/>
              </a:solidFill>
            </a:endParaRPr>
          </a:p>
          <a:p>
            <a:r>
              <a:rPr lang="ru-RU" altLang="ru-RU" sz="2000">
                <a:solidFill>
                  <a:srgbClr val="FF33CC"/>
                </a:solidFill>
              </a:rPr>
              <a:t>Эти основные 7 цветов спектра достаточно хорошо различимы. Глаз может отличить до нескольких сотен оттенков, когда «смешаны» различные чистые спектральные цвета, или «разбавлены» белым светом. Тренированный глаз может различать значительно больше оттенков. </a:t>
            </a:r>
          </a:p>
        </p:txBody>
      </p:sp>
      <p:sp>
        <p:nvSpPr>
          <p:cNvPr id="21515" name="Rectangle 11"/>
          <p:cNvSpPr>
            <a:spLocks noChangeArrowheads="1"/>
          </p:cNvSpPr>
          <p:nvPr/>
        </p:nvSpPr>
        <p:spPr bwMode="auto">
          <a:xfrm>
            <a:off x="3995738" y="0"/>
            <a:ext cx="4897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3200">
                <a:solidFill>
                  <a:srgbClr val="FF0066"/>
                </a:solidFill>
              </a:rPr>
              <a:t>Сейчас эти цвета называются:</a:t>
            </a:r>
            <a:r>
              <a:rPr lang="ru-RU" altLang="ru-RU" sz="3200"/>
              <a:t> </a:t>
            </a:r>
          </a:p>
        </p:txBody>
      </p:sp>
    </p:spTree>
  </p:cSld>
  <p:clrMapOvr>
    <a:masterClrMapping/>
  </p:clrMapOvr>
  <p:transition advTm="5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3" name="Picture 5" descr="1276265174_f"/>
          <p:cNvPicPr>
            <a:picLocks noChangeAspect="1" noChangeArrowheads="1"/>
          </p:cNvPicPr>
          <p:nvPr/>
        </p:nvPicPr>
        <p:blipFill>
          <a:blip r:embed="rId2">
            <a:clrChange>
              <a:clrFrom>
                <a:srgbClr val="F9F8FD"/>
              </a:clrFrom>
              <a:clrTo>
                <a:srgbClr val="F9F8FD">
                  <a:alpha val="0"/>
                </a:srgbClr>
              </a:clrTo>
            </a:clrChange>
            <a:lum bright="12000"/>
            <a:extLst>
              <a:ext uri="{28A0092B-C50C-407E-A947-70E740481C1C}">
                <a14:useLocalDpi xmlns:a14="http://schemas.microsoft.com/office/drawing/2010/main" val="0"/>
              </a:ext>
            </a:extLst>
          </a:blip>
          <a:srcRect t="20602"/>
          <a:stretch>
            <a:fillRect/>
          </a:stretch>
        </p:blipFill>
        <p:spPr bwMode="auto">
          <a:xfrm>
            <a:off x="0" y="0"/>
            <a:ext cx="9144000" cy="5445125"/>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ChangeArrowheads="1"/>
          </p:cNvSpPr>
          <p:nvPr/>
        </p:nvSpPr>
        <p:spPr bwMode="auto">
          <a:xfrm>
            <a:off x="0" y="2565400"/>
            <a:ext cx="6192838"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sz="3600" i="1">
                <a:solidFill>
                  <a:srgbClr val="FF0066"/>
                </a:solidFill>
              </a:rPr>
              <a:t>Теории цветового зрения -</a:t>
            </a:r>
            <a:r>
              <a:rPr lang="ru-RU" altLang="ru-RU"/>
              <a:t> </a:t>
            </a:r>
            <a:r>
              <a:rPr lang="ru-RU" altLang="ru-RU" sz="2400">
                <a:solidFill>
                  <a:srgbClr val="99CCFF"/>
                </a:solidFill>
              </a:rPr>
              <a:t>концепции, объясняющие способность человека различать цвета, основанные на наблюдаемых фактах, предположениях, их экспериментальной проверке. Теории нередко имеют предсказательную силу, помогая предсказать дотоле не наблюдаемые эффекты. На сегодняшний день существует несколько предположений (теорий) системы цветового восприятия. </a:t>
            </a:r>
          </a:p>
        </p:txBody>
      </p:sp>
    </p:spTree>
  </p:cSld>
  <p:clrMapOvr>
    <a:masterClrMapping/>
  </p:clrMapOvr>
  <p:transition advTm="5000">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395288" y="307975"/>
            <a:ext cx="7488237"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3200" b="1" i="1">
                <a:solidFill>
                  <a:srgbClr val="6600CC"/>
                </a:solidFill>
                <a:latin typeface="Edwardian Script ITC" pitchFamily="66" charset="0"/>
              </a:rPr>
              <a:t>Механизм цветового зрения Эмпедокла</a:t>
            </a:r>
            <a:r>
              <a:rPr lang="ru-RU" altLang="ru-RU"/>
              <a:t> </a:t>
            </a:r>
            <a:endParaRPr lang="en-US" altLang="ru-RU"/>
          </a:p>
          <a:p>
            <a:pPr algn="ctr"/>
            <a:endParaRPr lang="ru-RU" altLang="ru-RU"/>
          </a:p>
          <a:p>
            <a:pPr algn="ctr"/>
            <a:r>
              <a:rPr lang="ru-RU" altLang="ru-RU" sz="2400" i="1">
                <a:solidFill>
                  <a:srgbClr val="990033"/>
                </a:solidFill>
              </a:rPr>
              <a:t>В V столетии до нашей эры сицилианец Эмпедокл высказал первую гипотезу о механизме цветового зрения. Она заключается в следующем: любой предмет, в том числе и глаз человека, излучает некую «субстанцию»; истекая из глаза, эта субстанция встречается с истекающей из предмета, в результате чего появляется ощущение цвета. Белый цвет возникает в результате определённого соотношения «внутреннего» и «внешнего». По Эмпедоклу, основными цветами являются белый, чёрный, жёлтый и красный. </a:t>
            </a:r>
          </a:p>
        </p:txBody>
      </p:sp>
    </p:spTree>
  </p:cSld>
  <p:clrMapOvr>
    <a:masterClrMapping/>
  </p:clrMapOvr>
  <p:transition advTm="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0" y="693738"/>
            <a:ext cx="91440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3200" b="1" i="1">
                <a:solidFill>
                  <a:srgbClr val="FF0066"/>
                </a:solidFill>
                <a:latin typeface="Agency FB" pitchFamily="34" charset="0"/>
              </a:rPr>
              <a:t>Гипотеза ощущения цвета Демкрита</a:t>
            </a:r>
            <a:r>
              <a:rPr lang="ru-RU" altLang="ru-RU" sz="3200" i="1">
                <a:solidFill>
                  <a:srgbClr val="FF0066"/>
                </a:solidFill>
                <a:latin typeface="Agency FB" pitchFamily="34" charset="0"/>
              </a:rPr>
              <a:t> </a:t>
            </a:r>
            <a:endParaRPr lang="en-US" altLang="ru-RU" sz="3200" i="1">
              <a:solidFill>
                <a:srgbClr val="FF0066"/>
              </a:solidFill>
              <a:latin typeface="Agency FB" pitchFamily="34" charset="0"/>
            </a:endParaRPr>
          </a:p>
          <a:p>
            <a:pPr algn="ctr"/>
            <a:endParaRPr lang="en-US" altLang="ru-RU" sz="3200" i="1">
              <a:solidFill>
                <a:srgbClr val="FF0066"/>
              </a:solidFill>
              <a:latin typeface="Agency FB" pitchFamily="34" charset="0"/>
            </a:endParaRPr>
          </a:p>
          <a:p>
            <a:pPr algn="ctr"/>
            <a:endParaRPr lang="en-US" altLang="ru-RU" sz="2800" i="1">
              <a:solidFill>
                <a:srgbClr val="99CCFF"/>
              </a:solidFill>
              <a:latin typeface="Agency FB" pitchFamily="34" charset="0"/>
            </a:endParaRPr>
          </a:p>
          <a:p>
            <a:pPr algn="ctr"/>
            <a:r>
              <a:rPr lang="ru-RU" altLang="ru-RU" sz="2800"/>
              <a:t>В том же V веке до нашей эры появилась и первая материалистическая гипотеза. Автором её был известный философ Демокрит. Он считал, что ощущение цвета порождается явлениями окружающего мира: это результат «вхождения» в нас образов, отражения вещей; цвет определяется порядком, формой и положением бесцветных атомов. Демокрит считал основными цветами чёрный, белый, красный и темно-зелёный. </a:t>
            </a:r>
          </a:p>
        </p:txBody>
      </p:sp>
    </p:spTree>
  </p:cSld>
  <p:clrMapOvr>
    <a:masterClrMapping/>
  </p:clrMapOvr>
  <p:transition advTm="5000">
    <p:wipe dir="d"/>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211</TotalTime>
  <Words>891</Words>
  <Application>Microsoft Office PowerPoint</Application>
  <PresentationFormat>Экран (4:3)</PresentationFormat>
  <Paragraphs>39</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Script MT Bold</vt:lpstr>
      <vt:lpstr>Palace Script MT</vt:lpstr>
      <vt:lpstr>Bodoni MT</vt:lpstr>
      <vt:lpstr>Times New Roman</vt:lpstr>
      <vt:lpstr>Edwardian Script ITC</vt:lpstr>
      <vt:lpstr>Agency FB</vt:lpstr>
      <vt:lpstr>Оформление по умолчанию</vt:lpstr>
      <vt:lpstr>Теория цветного зрения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bpp&amp;C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Теорія кольорового зору</dc:title>
  <dc:creator>bpp</dc:creator>
  <cp:lastModifiedBy>User</cp:lastModifiedBy>
  <cp:revision>28</cp:revision>
  <dcterms:created xsi:type="dcterms:W3CDTF">2011-04-20T08:12:54Z</dcterms:created>
  <dcterms:modified xsi:type="dcterms:W3CDTF">2014-06-02T13:17:29Z</dcterms:modified>
</cp:coreProperties>
</file>