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AC58B-65FF-4998-B10E-E2935B857555}" type="datetimeFigureOut">
              <a:rPr lang="ru-RU" smtClean="0"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C6F25-6A16-43AE-806E-C4F92D63640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hiny3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85786" y="0"/>
            <a:ext cx="772933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Обязательные медицинские осмотры работников</a:t>
            </a:r>
            <a:endParaRPr lang="ru-RU" sz="5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Рисунок 5" descr="me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9047" y="2643182"/>
            <a:ext cx="5212561" cy="392906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hiny3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3" name="Горизонтальный свиток 2"/>
          <p:cNvSpPr/>
          <p:nvPr/>
        </p:nvSpPr>
        <p:spPr>
          <a:xfrm>
            <a:off x="0" y="-428652"/>
            <a:ext cx="7215238" cy="5000660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/>
              <a:t>Забота о здоровье своих работников тесно связана с прохождением ими обязательных медосмотров. Разумеется, обязательными они являются не для всех работников. 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b="1" dirty="0" smtClean="0"/>
              <a:t>Кто </a:t>
            </a:r>
            <a:r>
              <a:rPr lang="ru-RU" b="1" dirty="0"/>
              <a:t>должен проходить медосмотр</a:t>
            </a:r>
            <a:endParaRPr lang="ru-RU" dirty="0"/>
          </a:p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dirty="0"/>
              <a:t>Известно, что медицинский осмотр обязателен для работников, занятых на таких </a:t>
            </a:r>
            <a:r>
              <a:rPr lang="ru-RU" dirty="0" smtClean="0"/>
              <a:t>работах:</a:t>
            </a:r>
            <a:endParaRPr lang="ru-RU" dirty="0"/>
          </a:p>
          <a:p>
            <a:pPr algn="just"/>
            <a:r>
              <a:rPr lang="ru-RU" dirty="0"/>
              <a:t>— тяжелых;</a:t>
            </a:r>
          </a:p>
          <a:p>
            <a:pPr algn="just"/>
            <a:r>
              <a:rPr lang="ru-RU" dirty="0"/>
              <a:t>— с вредными или опасными условиями труда;</a:t>
            </a:r>
          </a:p>
          <a:p>
            <a:pPr algn="just"/>
            <a:r>
              <a:rPr lang="ru-RU" dirty="0"/>
              <a:t>— тех, где нужен профессиональный отбор.</a:t>
            </a:r>
          </a:p>
          <a:p>
            <a:pPr algn="just"/>
            <a:r>
              <a:rPr lang="ru-RU" dirty="0"/>
              <a:t>Кроме того, ежегодному медосмотру подлежат все лица до 21 года — независимо от профессии и вида </a:t>
            </a:r>
            <a:r>
              <a:rPr lang="ru-RU" dirty="0" smtClean="0"/>
              <a:t>работ</a:t>
            </a:r>
            <a:endParaRPr lang="ru-RU" dirty="0"/>
          </a:p>
          <a:p>
            <a:pPr algn="just"/>
            <a:r>
              <a:rPr lang="ru-RU" dirty="0"/>
              <a:t> </a:t>
            </a:r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3598921"/>
            <a:ext cx="4953008" cy="325907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hiny3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4" name="Горизонтальный свиток 3"/>
          <p:cNvSpPr/>
          <p:nvPr/>
        </p:nvSpPr>
        <p:spPr>
          <a:xfrm>
            <a:off x="0" y="3786190"/>
            <a:ext cx="6858048" cy="3357586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42910" y="4357694"/>
            <a:ext cx="56436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Такие осмотры предусмотрены еще и в ст. 17 Закона об охране труда.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Сами же медосмотры делят на:</a:t>
            </a:r>
          </a:p>
          <a:p>
            <a:r>
              <a:rPr lang="ru-RU" dirty="0" smtClean="0"/>
              <a:t>— предварительные — их проходят во время приема на работу;</a:t>
            </a:r>
          </a:p>
          <a:p>
            <a:r>
              <a:rPr lang="ru-RU" dirty="0" smtClean="0"/>
              <a:t>— периодические — в течение трудовой деятельности (пребывания на соответствующей должности, работе)</a:t>
            </a:r>
          </a:p>
          <a:p>
            <a:pPr algn="ctr"/>
            <a:endParaRPr lang="ru-RU" dirty="0"/>
          </a:p>
        </p:txBody>
      </p:sp>
      <p:pic>
        <p:nvPicPr>
          <p:cNvPr id="5" name="Рисунок 4" descr="Poliklinikos-dirbs-savaitgaliais-ir-svenciu-dienomis_img_newsarticle5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8992" y="214290"/>
            <a:ext cx="5338770" cy="401361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hiny3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4" name="Горизонтальный свиток 3"/>
          <p:cNvSpPr/>
          <p:nvPr/>
        </p:nvSpPr>
        <p:spPr>
          <a:xfrm>
            <a:off x="1000100" y="0"/>
            <a:ext cx="7143800" cy="6072230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85918" y="1142984"/>
            <a:ext cx="621509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Предварительный медицинский осмотр проводится во время принятия на работу делается с целью</a:t>
            </a:r>
            <a:r>
              <a:rPr lang="ru-RU" b="1" dirty="0" smtClean="0"/>
              <a:t>:</a:t>
            </a:r>
          </a:p>
          <a:p>
            <a:pPr algn="just"/>
            <a:endParaRPr lang="ru-RU" dirty="0"/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определение состояния здоровья работника и регистрации выходных объективных показателей здоровья и возможности выполнения без ухудшения состояния здоровья профессиональных обязанностей в условиях действия конкретных вредных и опасных факторов производственной среды и трудового процесса;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выявление профессиональных заболеваний (отравлений), возникших ранее во время работы на предыдущих производствах, и предотвращению производственно обусловленным и профессиональным заболеванием (отравлением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hiny3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4" name="Горизонтальный свиток 3"/>
          <p:cNvSpPr/>
          <p:nvPr/>
        </p:nvSpPr>
        <p:spPr>
          <a:xfrm>
            <a:off x="571472" y="0"/>
            <a:ext cx="7643866" cy="6357958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428728" y="928670"/>
            <a:ext cx="67151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Периодические медицинские осмотры проводятся с целью:</a:t>
            </a:r>
            <a:endParaRPr lang="ru-RU" dirty="0"/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своевременного выявления ранних признаков острых и хронических профессиональных заболеваний (отравлений), общих и производственно обусловленных заболеваний у работников;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обеспечение динамического наблюдения за состоянием здоровья работников в условиях воздействия вредных и опасных производственных факторов трудового процесса;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решение вопроса о возможности работника продолжать работу в условиях действия конкретных вредных и опасных рабочих факторов и трудового процесса;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разработка индивидуальных и групповых лечебно-профилактических и реабилитационных мероприятий для работников, которые отнесены по результатам медицинского осмотра в группу риска;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проведение соответствующих оздоровительных </a:t>
            </a:r>
            <a:r>
              <a:rPr lang="ru-RU" dirty="0" smtClean="0"/>
              <a:t>мероприятий</a:t>
            </a:r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hiny3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3" name="Горизонтальный свиток 2"/>
          <p:cNvSpPr/>
          <p:nvPr/>
        </p:nvSpPr>
        <p:spPr>
          <a:xfrm>
            <a:off x="-357222" y="-571528"/>
            <a:ext cx="6858048" cy="5357850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/>
              <a:t>Обратите внимание: в ст. 5 Закона об охране труда сказано, что к выполнению работ повышенной опасности и требующих профессионального отбора допускаются лица при наличии заключения психофизиологической экспертизы.</a:t>
            </a:r>
          </a:p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dirty="0"/>
              <a:t>Особенно </a:t>
            </a:r>
            <a:r>
              <a:rPr lang="ru-RU" dirty="0" smtClean="0"/>
              <a:t>выделяют  работников </a:t>
            </a:r>
            <a:r>
              <a:rPr lang="ru-RU" dirty="0"/>
              <a:t>профессий, производств и организаций, деятельность которых связана с обслуживанием населения и может привести к распространению инфекционных болезней</a:t>
            </a:r>
            <a:r>
              <a:rPr lang="ru-RU" dirty="0" smtClean="0"/>
              <a:t>. </a:t>
            </a:r>
            <a:r>
              <a:rPr lang="ru-RU" dirty="0"/>
              <a:t>К тому же руководствуются несколько иными документами: профилактические медосмотры проводят на основании Закона о защите от </a:t>
            </a:r>
            <a:r>
              <a:rPr lang="ru-RU" dirty="0" smtClean="0"/>
              <a:t>инфекций. Отметим</a:t>
            </a:r>
            <a:r>
              <a:rPr lang="ru-RU" dirty="0"/>
              <a:t>: эти медосмотры тоже бывают предварительными и </a:t>
            </a:r>
            <a:r>
              <a:rPr lang="ru-RU" dirty="0" smtClean="0"/>
              <a:t>периодическими</a:t>
            </a:r>
            <a:endParaRPr lang="ru-RU" dirty="0"/>
          </a:p>
        </p:txBody>
      </p:sp>
      <p:pic>
        <p:nvPicPr>
          <p:cNvPr id="5" name="Рисунок 4" descr="viata-sexuala-medi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4635" y="3786190"/>
            <a:ext cx="3279365" cy="307181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hiny3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4" name="Горизонтальный свиток 3"/>
          <p:cNvSpPr/>
          <p:nvPr/>
        </p:nvSpPr>
        <p:spPr>
          <a:xfrm>
            <a:off x="0" y="-428652"/>
            <a:ext cx="7286644" cy="4572032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42910" y="214290"/>
            <a:ext cx="62865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Таким образом, можно констатировать, что сегодня существуют два основных и не зависимых один от другого вида медосмотров, которые отличаются между собой масштабом и целями:</a:t>
            </a:r>
          </a:p>
          <a:p>
            <a:pPr algn="just"/>
            <a:r>
              <a:rPr lang="ru-RU" b="1" dirty="0"/>
              <a:t>— медосмотр по трудовому законодательству (будем называть его трудовым)—</a:t>
            </a:r>
            <a:r>
              <a:rPr lang="ru-RU" dirty="0"/>
              <a:t>направлен в первую очередь на конкретное лицо, защиту, охрану и сохранение его здоровья в процессе трудовой деятельности;</a:t>
            </a:r>
          </a:p>
          <a:p>
            <a:pPr algn="just"/>
            <a:r>
              <a:rPr lang="ru-RU" b="1" dirty="0"/>
              <a:t> — профилактический медосмотр </a:t>
            </a:r>
            <a:r>
              <a:rPr lang="ru-RU" dirty="0"/>
              <a:t>— призван гарантировать инфекционную безопасность всего населения Украины, а не проверяемого </a:t>
            </a:r>
            <a:r>
              <a:rPr lang="ru-RU" dirty="0" smtClean="0"/>
              <a:t>лица</a:t>
            </a:r>
            <a:endParaRPr lang="ru-RU" dirty="0"/>
          </a:p>
          <a:p>
            <a:pPr algn="just"/>
            <a:r>
              <a:rPr lang="ru-RU" dirty="0"/>
              <a:t> </a:t>
            </a:r>
          </a:p>
        </p:txBody>
      </p:sp>
      <p:pic>
        <p:nvPicPr>
          <p:cNvPr id="7" name="Рисунок 6" descr="image5299255_thumb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0430" y="3381372"/>
            <a:ext cx="5214942" cy="347662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hiny3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4" name="Горизонтальный свиток 3"/>
          <p:cNvSpPr/>
          <p:nvPr/>
        </p:nvSpPr>
        <p:spPr>
          <a:xfrm>
            <a:off x="2786018" y="3214686"/>
            <a:ext cx="6357982" cy="3857652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14678" y="3714752"/>
            <a:ext cx="56435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Можно ли обойтись без </a:t>
            </a:r>
            <a:r>
              <a:rPr lang="ru-RU" b="1" dirty="0" smtClean="0"/>
              <a:t>медосмотра-  НЕТ</a:t>
            </a:r>
            <a:endParaRPr lang="ru-RU" dirty="0"/>
          </a:p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dirty="0"/>
              <a:t>1) собственник или уполномоченный им орган обязан за свои средства организовать предварительный (при приеме на работу) и периодические (в течение трудовой деятельности) медосмотры </a:t>
            </a:r>
            <a:r>
              <a:rPr lang="ru-RU" dirty="0" smtClean="0"/>
              <a:t>работников;</a:t>
            </a:r>
            <a:endParaRPr lang="ru-RU" dirty="0"/>
          </a:p>
          <a:p>
            <a:pPr algn="just"/>
            <a:r>
              <a:rPr lang="ru-RU" dirty="0"/>
              <a:t>2) когда работник отказывается или уклоняется от предусмотренных законодательством обязательных медосмотров, собственник или уполномоченный им орган может отстранить его от </a:t>
            </a:r>
            <a:r>
              <a:rPr lang="ru-RU" dirty="0" smtClean="0"/>
              <a:t>работы</a:t>
            </a:r>
            <a:endParaRPr lang="ru-RU" dirty="0"/>
          </a:p>
        </p:txBody>
      </p:sp>
      <p:pic>
        <p:nvPicPr>
          <p:cNvPr id="5" name="Рисунок 4" descr="vseznauka.-ru-5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5429256" cy="362674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hiny3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1928802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dirty="0"/>
              <a:t> </a:t>
            </a:r>
          </a:p>
          <a:p>
            <a:pPr algn="just"/>
            <a:r>
              <a:rPr lang="ru-RU" sz="2400" dirty="0"/>
              <a:t> Оно дает:</a:t>
            </a:r>
          </a:p>
          <a:p>
            <a:pPr algn="just"/>
            <a:r>
              <a:rPr lang="ru-RU" sz="2400" b="1" dirty="0"/>
              <a:t>— работодателям </a:t>
            </a:r>
            <a:r>
              <a:rPr lang="ru-RU" sz="2400" dirty="0"/>
              <a:t>— право допустить вновь принятых лиц к исполнению их </a:t>
            </a:r>
            <a:r>
              <a:rPr lang="ru-RU" sz="2400" dirty="0" smtClean="0"/>
              <a:t>функциональных </a:t>
            </a:r>
            <a:r>
              <a:rPr lang="ru-RU" sz="2400" dirty="0"/>
              <a:t>обязанностей;</a:t>
            </a:r>
          </a:p>
          <a:p>
            <a:pPr algn="just"/>
            <a:r>
              <a:rPr lang="ru-RU" sz="2400" b="1" dirty="0"/>
              <a:t>— работникам </a:t>
            </a:r>
            <a:r>
              <a:rPr lang="ru-RU" sz="2400" dirty="0"/>
              <a:t>— возможность выполнять свою </a:t>
            </a:r>
            <a:r>
              <a:rPr lang="ru-RU" sz="2400" dirty="0" smtClean="0"/>
              <a:t>работу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428604"/>
            <a:ext cx="892971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Медосмотр отдельных работников - обязательное законодательное условие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8" name="Рисунок 7" descr="medperso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4876" y="1857364"/>
            <a:ext cx="4156724" cy="4700183"/>
          </a:xfrm>
          <a:prstGeom prst="rect">
            <a:avLst/>
          </a:prstGeom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338</Words>
  <Application>Microsoft Office PowerPoint</Application>
  <PresentationFormat>Экран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9</cp:revision>
  <dcterms:created xsi:type="dcterms:W3CDTF">2013-03-20T16:59:46Z</dcterms:created>
  <dcterms:modified xsi:type="dcterms:W3CDTF">2014-06-02T13:23:29Z</dcterms:modified>
</cp:coreProperties>
</file>