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832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09D896A-06D8-4A6E-830C-0110E7A1F9B5}" type="datetimeFigureOut">
              <a:rPr lang="uk-UA" smtClean="0"/>
              <a:pPr/>
              <a:t>28.02.2015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85BBFB-77DD-414D-B6D1-F389C16B4A2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heel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Збереження біологічного різноманіття</a:t>
            </a:r>
            <a:br>
              <a:rPr lang="uk-UA" b="1" dirty="0" smtClean="0"/>
            </a:br>
            <a:endParaRPr lang="uk-UA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img1.liveinternet.ru/images/foto/b/3/181/2100181/f_136485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5"/>
            <a:ext cx="9144000" cy="685190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71604" y="142852"/>
            <a:ext cx="585788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>
                <a:solidFill>
                  <a:schemeClr val="bg1"/>
                </a:solidFill>
              </a:rPr>
              <a:t>Червона книга, згідно із Законом України </a:t>
            </a:r>
            <a:r>
              <a:rPr lang="uk-UA" sz="2400" i="1" dirty="0" err="1">
                <a:solidFill>
                  <a:schemeClr val="bg1"/>
                </a:solidFill>
              </a:rPr>
              <a:t>“Про</a:t>
            </a:r>
            <a:r>
              <a:rPr lang="uk-UA" sz="2400" i="1" dirty="0">
                <a:solidFill>
                  <a:schemeClr val="bg1"/>
                </a:solidFill>
              </a:rPr>
              <a:t> Червону </a:t>
            </a:r>
            <a:r>
              <a:rPr lang="uk-UA" sz="2400" i="1" dirty="0" err="1">
                <a:solidFill>
                  <a:schemeClr val="bg1"/>
                </a:solidFill>
              </a:rPr>
              <a:t>книгу”</a:t>
            </a:r>
            <a:r>
              <a:rPr lang="uk-UA" sz="2400" i="1" dirty="0">
                <a:solidFill>
                  <a:schemeClr val="bg1"/>
                </a:solidFill>
              </a:rPr>
              <a:t>, є основним державним документом, який містить узагальнені відомості про сучасний стан видів тварин і рослин України, що перебувають під загрозою зникнення, та перелік конкретних заходів, необхідних для їх збереження та відновлення. Червона книга є основою розробки подальших дій, спрямованих на охорону занесених до неї видів тварин та рослин.</a:t>
            </a:r>
          </a:p>
          <a:p>
            <a:r>
              <a:rPr lang="uk-UA" sz="2400" i="1" dirty="0">
                <a:solidFill>
                  <a:schemeClr val="bg1"/>
                </a:solidFill>
              </a:rPr>
              <a:t>Червона книга 1994 року відносить до категорій вразливих, рідкісних чи тих видів, що знаходяться під загрозою зникнення 41 вид ссавців, 67 видів птахів та 227 видів безхребетних.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s://encrypted-tbn3.gstatic.com/images?q=tbn:ANd9GcTWoEvVwmQoZTIThMuxSvskk49l-YHxO20-z0cs71Nr7hWFtbD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993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4857760"/>
            <a:ext cx="6715140" cy="200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0" y="5357826"/>
            <a:ext cx="6715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Підготував: Голубюк Олег</a:t>
            </a:r>
            <a:endParaRPr lang="uk-UA" sz="36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cozakarpat.gov.ua/wp-content/uploads/2014/05/idbd-300x2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492919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Біологічне різноманіття України охороняється як національне надбання. Збереження та стале використання </a:t>
            </a:r>
            <a:r>
              <a:rPr lang="uk-UA" sz="32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біорізноманіття</a:t>
            </a:r>
            <a:r>
              <a:rPr lang="uk-UA" sz="32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є невід’ємною умовою сталого розвитку держави та визначено однією з пріоритетних складових екологічної політики.</a:t>
            </a:r>
            <a:r>
              <a:rPr lang="uk-UA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lis.ck.ua/scripts/image.php?img=../uploads/news/4539ac20755997c28639c4e99207e110.jpg&amp;w=220&amp;t=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9"/>
            <a:ext cx="9144000" cy="685801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85918" y="1714488"/>
            <a:ext cx="56435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/>
              <a:t>Розвиток заповідної справи є одним з пріоритетів державної політики України. Збереження природи для майбутніх поколінь здійснюється шляхом заповідання еталонних природних комплексів, які представляють усе багатство флори і фауни того чи іншого регіону.</a:t>
            </a:r>
            <a:endParaRPr lang="uk-UA" sz="28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3.bp.blogspot.com/-uQBVWUuGIGY/U319LbaCsCI/AAAAAAAAG-0/K3yjwHJDmvY/s320/imageshh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521497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/>
              <a:t>Що робить уряд</a:t>
            </a:r>
            <a:r>
              <a:rPr lang="uk-UA" i="1" dirty="0"/>
              <a:t/>
            </a:r>
            <a:br>
              <a:rPr lang="uk-UA" i="1" dirty="0"/>
            </a:br>
            <a:endParaRPr lang="uk-UA" sz="2400" i="1" dirty="0">
              <a:solidFill>
                <a:srgbClr val="00B050"/>
              </a:solidFill>
            </a:endParaRPr>
          </a:p>
          <a:p>
            <a:r>
              <a:rPr lang="uk-UA" sz="2400" i="1" dirty="0">
                <a:solidFill>
                  <a:srgbClr val="00B050"/>
                </a:solidFill>
              </a:rPr>
              <a:t>Державну політику в галузі раціонального використання і відтворення природних ресурсів реалізує </a:t>
            </a:r>
            <a:r>
              <a:rPr lang="uk-UA" sz="2400" i="1" dirty="0" err="1">
                <a:solidFill>
                  <a:srgbClr val="00B050"/>
                </a:solidFill>
              </a:rPr>
              <a:t>Мінприроди</a:t>
            </a:r>
            <a:r>
              <a:rPr lang="uk-UA" sz="2400" i="1" dirty="0">
                <a:solidFill>
                  <a:srgbClr val="00B050"/>
                </a:solidFill>
              </a:rPr>
              <a:t> України. В складі Міністерства за збереження </a:t>
            </a:r>
            <a:r>
              <a:rPr lang="uk-UA" sz="2400" i="1" dirty="0" err="1">
                <a:solidFill>
                  <a:srgbClr val="00B050"/>
                </a:solidFill>
              </a:rPr>
              <a:t>біорізноманіття</a:t>
            </a:r>
            <a:r>
              <a:rPr lang="uk-UA" sz="2400" i="1" dirty="0">
                <a:solidFill>
                  <a:srgbClr val="00B050"/>
                </a:solidFill>
              </a:rPr>
              <a:t> відповідають Державна екологічна інспекція, Головне управління національних природних парків і заповідної справи, Управління регулювання природокористування, Державні екологічні інспекції охорони Чорного та Азовського морів.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 descr="data:image/jpeg;base64,/9j/4AAQSkZJRgABAQAAAQABAAD/2wCEAAkGBxQSEhUUExQWFhUXGBsaGBgYGRoaGhweHR4aIBscHBwdHCggGRolHh4cITEhJikrLi4uHB8zODMsNygvLiwBCgoKDg0OGhAQGywmICQsLCwsLCwsLCwsLCwsLCwsLCwsLCwsLCwsLCwsLCwsLCwsLCwsLCwsLCwsLCwsLCwsLP/AABEIAKUA8AMBIgACEQEDEQH/xAAbAAACAgMBAAAAAAAAAAAAAAAEBQMGAAIHAf/EAD8QAAIBAgQDBgMFBgUFAQEAAAECEQMhAAQSMQVBUQYTImFxgTKRoQcUQrHwI1LB0eHxFTNicoIWQ5KiwlMk/8QAGQEAAwEBAQAAAAAAAAAAAAAAAQIDBAAF/8QAKxEAAgICAgICAQIGAwAAAAAAAAECEQMhEjEEQRNRIgUyFBVhcYHBIzOR/9oADAMBAAIRAxEAPwDh2MxmMGOOHvD+yWarZV81Tp6qSNBg+IxElV5gSBhxw/7N8zVp5eqr0tFcxJa6XAhhzbfwjoRjrvBeBfcaFHLhmZVbx1KIs02llksJk3EixNtsOIQV21gumlWWVHdUws2HJWj2tywrka4+OqTf0cgP2TMEzBOYGqnJogIf2oChiYLSN9Iib45s6EEgggixBsQeh6Y7HV7R5t2C5J0zp3FQp4qAdoVG8UG5HiO2mcVPjH2cZ770aaoapcazUkBZMlpO0zOOi7J5IRX7SkFfPFv+z+hrFca2S9OYVWkRUtcGMVTO5V6VR6dRSroxVlPIgwR88W77PKRZcxDul6XwrM/5nmAP64YgdHylFUHhbTHRRPzI3wuzHDtRJNXMMOYZwZ6XCg/r5xrXqMApIAURqA8W4vt4jE4a5NQxcKWKLfUSASvIwBJPKJF8TbUdsoly0jzJ5ZIjTUAO5Ya/chb+98QZggErATQDfUwLdIEDlzmLYJzXGqmvQkJTI8MgzafEYHnvtthFn8wwhvjWxbUupYOxWZDWHIyJE4Ecjl60M8aj12GDKU4DFu8cwbAsL7DUXiZmxjDD7jrUTaCZGnTGmNeqYOkW8XmMLcsquZ7u1oiB6X/W2GWc4aKSAtSY94QFcEkR+4QGJYmRv0NsUdE6A6WXkLolpJ/EfYxBgE/1wRmqwpMOQ8zF4+uM4Xn8tSWai1jUYt4V06QsiSCZJ99sC8brK0qgQtbSCwJExuu/S4ticwpWBcPzYasaR1DWpUKwgGLqQfUYISiGPieJiQP549oqqqlbSWfVYzyGD6L6eVyd+k4k0d2QV8pT0goTKwDeZ8jyxGmSETEgx7YMess92PFewj13x53QpqACZI3uB+vPHHVRHwmqKdQkMR5YJq8JeoTUJk+mFGaemGBUzO/t0PPDXJcXRlCgweU4amtMH9gfLZfL3XNBUVlhTPOeXnGEfF6qUkp0abrWTUwBW5YNGlSBzm2LYmSauQtKmjmLlzZR1iLnFh4LwShlzrqtTZ1E96QqokTJQnbf4j5RGDxUtDRlx2J+z32fUqT97XltitIwQDzDX8Z+nri15nhOXYQ1BSt7WAPnYD5YTVe3vDUMHM67RKKzAR6Df+WPcv8AaDw+oQprws/Eyssb9R6YekC2RcQ7IZNQCKRQE2Kk79IabHHN+Odm6iVT3KuEgMGgH5kc8Xaj27yuZoE1mFF1d1VBLEjYPYWMH88VXtJ2nSudFKoyIV+ISIbzXmuFl1oMOwPtJkaxoU3pmIsffAOT71UtPefCfPFur5zLtkCFZKpUJqUNDesbx54rzZnLf5Jc0yYIvMHEIzcVVF5RUndnLjgjhuY7utTqFSwR1YqDBOkgwDBiY3gxgfFm7Gdm6+ZY1aNMVBRZSyE6dUyYBNpgfUY2syxVsvfGftSoKzVMrTrDMFAqmqAKa3vK6iZF/LFFynafP1UOT+9HuqkqQ5AWIuCxEhT0xbu2nYh0yzVaYUaKjVGBALHUQAtthbbmekxijZ41MxU7wj9q50lQkAN+FQOcjb5YRPRfK5XUmF9nuA5rNP8A/wAisCqE6lYoLwD4ufoMdf4h2kqZaj97zVKsjqsaFIei3igDXpGkk3uJiN8S5bgrZajQqZQ1Wq0wCaJcDVqUag4MqhmbKNx5YoX2lcfy9XKrQWnWSutWXpVgw7qxLaTYMTYTexm047sql8UG72zm2bzDVHao5LM7FmJ3JJkk+c4f9kKlQCr3ZI+CY3/HitnFk7HsB3s7eG52Fn36YdmNFvoNW+JSag0ySBcdfDEmDIxZMmcz3NU5hdJlCp0lQyw0mJgxa088VepkqRJbv1VDF1RmJtB2IB+Zwdwk0u8KJVckKTqqoI0gSbB9WwPLEcvGUWimNuLsMyYJllrmSNMRIAF4ufpGCK9VtMMKDgXhhAB8tr4BQ0dWqjmEg/vEBWnmb+GfPB9ZKqFgaVNtSwwbUSIvIAJ07bxgqUX0xeTXaCEzCle7NNqZgENTbu5BiNQMiIPXBmZy48Kak1MTpXT4zAHigCGv1xjZRFVP21KmhDNUqKVZi1o0Owjb8UGwtgDN51aHi0EK2j9rUOo1FNwASdTSJttfa+M0s7bqJdY9bJs3k2KlwtpgmFKwNhEmBB5dfKcVbi9JoDPIUk92LCNJux8iMWajxKm1LUokhtjGpgd9TAjSLTNuQ54p2fqK9ZRUJ7tGYki4XmQOZI29sWe0T2noZZ6q9NR3DVEJ+NX8SbE6kJ2Mjbz8sCZDiOZYxUAYG+u0RHIg8ybW69Mb1OOuVAGl6Y1FZE2IIBJ574yghYKXqWI/B8Plc3PqAMCg8m+x5kM/VIPeE0ZHhgBjAtMi98a5vNB6ZTvHqGRIBJkTcMFn6xhbRy6quldDN8I5qvLc2w34eAECM+hyYpsAAoPnyg7XwU3ZPihJSyjByWRYv8TadMxpgiZG+GHDcqxfSoUhvhMEiT6R9cT1aQIqg/Eph1A6ixEbXn6YylVFMLUJuDad/pgSd9nLofcFilWUEXMgknnBtHthD9rdGsz0Z1nLBDYCQtQ2lx12ibbxfBhp99T89YJ6/Dv5X/PFh4TVepQYVD3jJAJbTsZ0jaDtBnpitapAUt2cKqUrC43OwsJuBjynqkz/AHxce1fBqVPS1Omyhm0kSAosxFiCZMHnFsKaGSDmxB9DI9sS6ey7qStIV/dykjqT+eNBTLRI9vfD3M5PVJ2i2NMplVeoogkExKkSLE3sZ29R6nAbs6KoWjLkliviaxED4QLkkz/Qc8FcWU1ENUQU31Rc6bEm2xx5Rz75bMmhmECrsygEAj94E3IIuDOPe0mWqUCaaVJotJSYuDy9cGqaQHJO2UTFu+z7tichUZXk0Kka1ABIIsGEm3n1gYCp5Gn+6Mbjh9P9wYd5kJGLTtFu+0PtNlBlvu+VcV+/c1KramhCChEC0kkH0gdcIOGdpstTVFdKjLpCsoiZnxFWLeEwLEXnAo4fS/cGNxw2l+4MI8kPoq5TcuReOM/azlkdqmUos1UqAGqCE3kyA4baPljlnGuNVs3VerWcsztJGyi0CBsABbD3/DKX7gx4OFU/3BgrNFehZ859sqeLF2PUnvBa5QRe58Z35WB6+hxrnuHouygY8ylIIDAiYn9e+KLIpEXFosz5hacB6LOSQAFEkdb9Y/jY7h3knDaoTQYb47wCIJiYB0k2+mKSKrREmNonl09MTnNOVK6jB3HLBasCnRehk8s6hSlNwRYQDy8sF5rh1Gq6u0q6ABaqsVqACwGr8XSGmfPHO6ebcbMRttbbbbEycVrKbVXHvibxv0x1lj7RdaPZmjOsqGPxEkaATufCog25/wAsG5qh32lFjYIGFwoGwFokSf47Y55V4lWb4qrm83Ym8R+RIxFTzlRRCuwAmACbTvHTE3gb7ZReTFdIv1MUu9qUqIWo6iNQIieu82ncRGKxxRXLR+ItISLAyBJjf9WwiWu6BihKki8c4uJx0jNZFHDKy2JvBINtri+NWDw5ZL4voz5fKSq0IjlDrU1QNDQdJjcWJF7Le84dZjKMphO7OkQwgt4TsfW2NxkklTpHhELvAERtiXL0QnwiMaP5dk/oR/i4C3KOWphlKqsbQPXpvhrkslTqpvOnfn9cQ0MoiWUQOkmMSABRoFlYwYtc7ekm3rgP9OyLdo7+Kg+kB1aBarVCPJOmYMGYMBosJAsT0wpzeZRWjxVXFwqxE+bdMO8vw6mk6VjVvcmY2mTiSnlUXYR+eO/l2X7Ry8uHuwTs1mdWqoE06WA0QZBiWmbncfPDnJtUFUd2PCdw3MbwbdeeK1x/vFfLii5SWcEA7yaX6nzxLW4hoUDv5fvqgZfxBBGkwb6d4bY9cZsqeJ8JdlYSUlyRb+OcKSrSOoACxi0g7iDG/wDCeuK5wbse1SrF1UTLBQDB5C/8BtiHLcdeoFppUqAfvKCAJmJ1e+Ha18wgjvqixzEQbbbX5R74i8kfaKKTCeO9iEqKO7bQQBKnxKY2PIg264h4R2Np5cCpUYO0kAAaVBknrJJ6np54Br8czLaP2zT3YNzBY+Ly8vzwNneLVXXxVCxLIqAwJJ1HeN7YDyR+gqT6LD2g7KU88gWoVWoh8NRRLJ1Bv8JgyPKRcY5txDLVMq9TKZxdYPipMLgrfSy8+W3qMXOtnGoZaVdlao/hJOyib7XMD5kYqHHS+YZWes7aFJQkCwMExa1wDBwXJSWzr4sr2iMbKMFZcSRznBoyCvsI9MQlJIrFWL6aepwRRok2AOGeS4PECTv16n09MMaPDFi43HP/AGz+eJua9FVBiijw0mxKr6so/M4tHAuEU+QDt5EEfTEI4LSv4Af7Ajn5n5YIy/BMsGaSUYAlY3MeY2/vhHvQyiNs72cWqINNbY532v4CMq9MLPjDE+xXb54vfAa2YWsq0mY05HeCoxqJEmYkAqQLDxGT8sQ/aTkRUek8gBUeeguvPlh8DrIlZLNuDZy4Usbinho2TNiqsQfhIBANgbT5EYkXJQFMjxmFBIEnyEycb3NIyKEmKVpY37nD+lT7vemR6ifywT90SoPM7RifzD/Drsqxo42pZMsYAJ9MWShwYgksBp643zLrTEwAPl88dLMl0QorC5GZDWx0ltzii1M94CTF5j9eeL2wucen+lTcnP8Ax/sy+R6PMYT1x7jxkB3APqJx65mBa3E6KmDVSd4DAkDqQCSo9YwTAZeRUj2IP8MJ+OpVoL3+VY02U+NVAhl52iJHpiNO1tN6iAqiBxMiwBkyCORxhfkTxzayrX9DSsUJxXDssJZn1ExIiY5jbV6zY+ZB541jHoYqQywSNp2II2PkRb+2N+7BXUh1Lzi5U81f91h5gTuLY0wmtK9PojKL7/8ARNxame+y7/hQuWAi4/Z8ue2KNxgV1Y6x4Hd2QqCF3M6d4N7jzx09MstQlTvoZheNon2j+GE3HuHirRq01JGmGWRBVl5xGzAkH0x4fmyryGel4/8A1IqvDeI1zH7Qhl21aYI/8cP8tnMzBioZkNochgQLeFgBpF9r8sK+y2RQkissuDzNv154uR4YgQ6Fg8sZZ45VaNcZQemKOJ51SiVTqRkXSUKljM+USL4OyiRSQKQ2vUQCCCDCIgHS7N54hXgkk69Y5+E743yXFzRYjx1NCt3WsRpe9yYGpbk+U4moOrYs4RUtMl41mQToAR1pyhB5FAO8IjoSogc56YAoUAyBgLSbFTJiCB5qPTnhrxPhldnRaVNyIOvSjGSxLbgGN7nyx5nuB5wkJToHTBkllUklpIuwjrtjn1onJNvRz4Z1CZBgjkcWniNJKdAVFlSRMzviicXpqlSQ6t/t5YP/AOotSLS0MxAAubYWePlTRaM6sNy/aWBc7eUz+oGGWR7UJpZnAUDaBc2iBffFZzOSBuw0HoDIjDjhHAabIrOTJuJ2j0/ngSxwoMZy6IK3bjMsfDTQLOwVi3z1RPtiXhudztespgqlpDCBHOLAk+mH2Ty9KnKId7mIhh1GDKdJ96WkWN29IMRhrj9HPl9hVHONSIibG4A3j8sWvhbU8xTOvSwPJgNjuIOKNXqeHVEHcYN4dxM0gSUkHnBMN5cjO/ticIfmmgzl+I07a5TLZbLagh1MQtOmltbbgQOgBJ9MUPsnleIVCalGjTABiasje5CzJAgjlHyxZaHEkNU94TKqdJbzNyBJgHTfbYYsHCuIJZdYhtjePY88aWRi6FOfGYp0u8zNGkQDB0/tQs8zZWUeYbpitZ7NJR1PTDhYBZRcge42jmQfffHSOIZlGotTeCDYgXJHPbef44p3Fsn90Q1KSd9TFmRp1KhvvN1+t98SjCpdlJT10Kcvx5atSGYkGNBXSFJ28UCT9I54F4vXSSoMyLk8j5eXriu8SzNJah7pTTpN/wBolmCTvp1XAmbYI7lqiju6qOsRGq4FrRuPli0sCauJnbs1rOpB8QEAwOR9cdMbc+uOY8R4c9JNbafFMCbzHMWg3x099z649L9JjXP/AB/sw+Uqo8x7jMe49kyGpGKFx7hKUqoRASGE+IAKsmwLsQpG/O0Xxf8AGEcsRzYVkVFMc+DKzk88coVp1aiNTjfWruGt4QFMuLwDA9TvhrlRXap3pdqC6YVFI1mf/wBDcf8AG+BuK9mqVaSBoYjl8J9V/iI98D9nuKFT92r+GqtlnZh5HmY+f0xlx43j/wCPJ+319F5z5/nHsO41nq1LTV1BwoqA+BFbTU0hgSoAIi42jzm0Wa4fU/BWUSoWppN4OwvtCzeOXlOI+1ZGhRMMwdVPmdH6/ngZKjUrAKdSDUVjUZGlmmCCd49Tjy/OjWZ0bPHleNWQ5IUqhCo8OJKhYY6d4J/F8/zxLQ47WAsAxUAkXXmB5xvN+WCafDURTV1SyBFB0wZaTJmQSoXV1AxFlqxDgkqSTYnwswG3QOLkabmDbnjL8j6Q7dDLKdozKEBGkElSSNuUxe1/bHi9r9FbvDRQaYDFAxMEExOqJ23X6RgR2WNiAmnQQSY3Bkwdo5ix3xLUzYIK6YeSw0XF4s295us3EnCuTfZylKhnW7YVSlMFqjF5kgaQsXi25II/ryBqdo3aIqVNiQl5IBE9DPPlbrjxWSRTu5RirctTG59re8euA+L52C7LvcFdiT1Hy+vlhewOUvs2fsVRcQz1Y8io/wDnEmV7B5VDM1T6sLenhxZ6BEY2OOUnRoaRXa3YrLMDL1Y/3IProwfleB0kUKrPpAjcE/MAYA7VcBz9de8oLqoqDIRhrB5kruZ8uQwp+z52alUdmYw+lbtBGlSTvBJJjyjlzo4vjYqa5UWQ9nKaeJXc+Vv4DEFOgAComPlhpQqnbliDNUuY98TvVjgZoLtJwO/DRUBQu4QFSVBEMRMarXxs9W8YKoG2BbW0FJPTJaC6RpBt5gfnGA/8HUMWDOoN9KmF9gNvbByDEunA+SX2N8cV6FOY4UGIPeVRH+oX+az8jhjRld/F1LXJ9cCZzMtqKUkZnAkxpHsC5AJ87gY0yWcqB9FZGW0hisexI8J9RbD1JqxfxujK3AqVWTUXvGMDU9zA2A5Ae2Iz2Zoi4kECAQFt/wCuG2qMb68D5JfYfjj9COp2eoldPj/3TcdTtBnzBxHX4u63ZVjmb/zw7iSMIuFcZR6CAKAIhiRJsOeEl5WbFuEmvsyeVjjrX2MUquzKoC+LYmQMZmzVVwq92Y+ImfpfAOX4lUqgkOuheYG3QYHyC1jVasF8FNSRqNi0WgH4jz6DCR/UfKbrm9GeHjxnJJLsM/xNyxUKEP8ArkfxE48Xi5GrWFtzU2+uDcvlmztApVHjuUeykHkOpH88JsnkfEtJ0tvJNvfzxy/U/IbdZGV8jwvhe12TJ2gXcxHLC3jGZSrURu7R2Uju7sGkGROlgDcTfFgqZWlSEPl1C9QQSca5zh1BKaNRpmZkueXpgP8AUc7/AHTZKOOK2kC5bJHOA/elNNqZ8IQwfFMmTPJY9z7HDs7SgCXgCI1DaZv4b4zhK6Xqtr16tEE+Wv5b4ZNVxT5cmT8pM2YYxUEC1uEoaZpy2kszGCJll09OQ29TiDL8EWnJRnB/e8BYf7SUthl3oxj1lUDUbnYAEsfQC5wVyGcULa/CVaoahZwT0II57DSdydseDh6hlZWaV2MjeR8Qi5BHMWxPxTNogQOkyylgT8Kg+KoY30rJCg3g9MA8E4uapCVKXd1G1FtJlQytpO5mG+IHnJ9cU4WrE4oIqUNUA8pvab9bXOBavBlYQXqGdzKyfXwXw3dca6xjqF4m1ARidasb4XZbNTvgqobTgUXK5xDO5xoo6zIF1Q6Qx5taJnoesYr2RztdKtGhSJhagmn+EBmHecrWFz5YsvaKlCd8DpKAlt9hF7frbCjsmqvU75efeLtsy6Dv5hj8sdBNbY8pJqi21K0DG1WtYEdLjHhSRO/5j26emNvuvhU/qMGhBTXuZGGPDG1A+UfxwDnKZQ6hscE8PzOlKjKjORpsu/4rx/KTgS6DF7J+HZsPVqICTpg3EQNvW5nfphlTIOxB9DOK01N/vT6JUZimqveylLsVI3Ol4HvgzgdI03empcqhhmYQpY3imOekRLGdwBiKVDRkyw5WAwne8eRxWu0alKhRmbQ11BnTyn0wbXpsgJpMbCRTPiU72E+JZ2sYHTC9c+1YGlWpWIGmTDAHfSfxwTBIuOYvJ1YXqhcip2C8H4iSTSYyR8Db6gNxPMi2HKscULO5qB4GJ0+JW0lSCvxfFt54vXDqhdPF8YgMPyPod/nhMsK2hoSvQSh2xWeFcNamCD8LLb1xaAuBMxkakKVlgOnL2xhzvoh5PorPB8lC1AJGogHmY5mMNeLcRA0oAT5AwPQmf6Y1J0B9Fixux2HkOp6/LC1+Hr3mpmJBETN5/rgY5Jbkdi4xW+w/s9nar1lVSIMav3QBuZPQTfGVMy7l2QCCx+LfTJggcjGJuDZ6lTZkpUn1EEMWwVksnSNU1Gp7C2mSD64XIo820hc+ZzSj6QmzB1Ougs7epM4airmKqqGVlRbQIGB2zQUuMqDq/ESvwziZ8pm+71F9Q35AnywlEAnKhtbArphU2/574MdTyB/XtiHJNUdQ9RdEgQtptMk+tsF6f1+hjfgX4I0w1EgWm3Q4kpLEnSATEmLmNr42Wn6nG3cN5/I4sos5sB4hlazSaenSQCdQMrpFyI3ECdxsdwcV/LcHqVHVUV6LoQWqLrY1FBFwDteR897YtvclfF/pMW6gge2IKdJmqSSfg0/C3Ikz8N7nljRGP2TbZLmEck+Bh/xOBXpnnI9jg6nw9ifiYeqsPrFvfGf4SwuWjb92D7wRg/ExeRX2aqakFYIEAWgAbX2254NSsQB0+h9MR1916wDyO07yIuT9MSKukaTBht/Wf5/TGWy/yQ+zM2KdU91UB0OhUxP4mHT0GBKfB6OSRRS1nVVhgTMEqY8thf1XDPvYTVBUatMggEgbweV4+QxmZz11OgSTYHkAZEdTIBvO2DyBzj9ntGfEJAtMQSfSBckjlv63gn7xopywJJvKxtHToQBceeF9LM6WYKLwLz63xDnXaABbUBqA89+dufzwNBWSLPatYOBO5mB0E2nzxvwcadf/AB/+sRU8rBALCCJFvKcSLm0XcgTzOOe1QYzjYLxql3NPvVJbSWZwSfFIadj4d4Mco6DDGnSNMaEkgljqYydRMkn1ubWwsTiyV3NAdPEekECIja+FfBeIK1ItqqSo13b4jKgC9wAJt/qOJ/Gx73otxbAedyi100ljuCGVoII8x8sCZvOHulcixALC8bm0zvta++DEzMkiIgA72vfBUWh+SZ7w1pQoyKCh0MAIU2BkDkpBFvUYxclojQSCBAkyCvJW6gbA7i2BDmdFR3gwVXUJkSPhI6WMfLphoW8Knedx0tP8sNUjrRHQzIbbcGCOh/l54UHjFMI/d1SwZdwTN/S4wwZVDo5EO0gXi3h3GxubT0OOY5ftCF0lKQWI2b87YnPx5ZP2+iGZ3Rf+DZmjXqUqLNpLkKtoAPmLWxbe0vZRUpNoUMQo5DcHxEwCzCIOmfw23OOM/wDUgat3z0pYDw6W0x5yB0w+y32q5lRDKG3E6oMHr4enPDQ8Vx9CY3FdlxNJ6DaHYFXHhqJRqM+xMQFCAAWHjGAKOTfU6o9ZVBUzUUKzAi/hBI6YUt9rTEKGywaI3e9uhCg/PG2d+1kVNM5OCOYrX+qmcdPxJtaWzp8HtDw0hSRgiwSZadzhYvfusmoyR8o88V2p28lmbuSdXVxI+Qxlft0rbUXA5DvBHv4b4hDw8qe0SSRe8jmlqCFk6QAWIgkmf5fXBSDFM4B2u1ip+yAIK/i3nV5eWGo7TBSf2e29/wCmNeLDKKplOSSHum/PEVUsDIaQd1PL0I/jhRU7UiCe6AgT8R/liL/qZSJCfXn0xWWN+gckNM1THNWbWVA33mFHkCefKWOFuUQ5gBPH3Hi8SjQT3bwCW3hr7bjHh7REFUCRqjZtt7HHp7ThW092TNxePQRGBGE7Gc41oeMCTMn5nGjjoT88LF7QyP8AJAbmC+0mNwMD1uOOGgUgRe+u1utrDDNS9E1QYyne/hHynYY0qVTJJmAOSlvoAT742DqtmBAJ+cxH0jG1ZzDKkBm2JPtP66Yi4kkMcnw1MwFXvyG0ggd05UCbgsYEzuN8KBV1mabpVFNmVmQyARvEgHDDjmYzFOjTFG4ZCKhRNb+KRIJMAexxTOBZf7rrRS2hiNQfwGR+8DsR19cJ4+HJLlKT16L5IxpV2WqiDNrk2j+XzxHXqFn6KFBH5/nibIUHFdGaRLoTb8IYSByPS3liClT7xyslQxAmLxy3NpiIw7jWiKtE0LrvYCmB6Fgowsz9OaiEDUFJke1icNOIkLTDgi6iRztYf3wMtbSoBBIqA6wOYGxnyk472UgvzRBl6BpLVqEaWWm5MANvHSxv54T5ikPCWJUuVvp0iFBtAJglnHyxZstQptlqi946MQBLXAhrSPbliocTLEUkLXCs5PMlSYj1sf8AiMMauhvmeI1F7vWJpAgyih28VxKkRcLynbrGGebK2dJIYQeQ9Y5W5emK/wAZzBTuwGkK1MPK2+CI84bn5jE+R7SOgbLuqmJHgEwwmGECTy9pwW0kVx4XNaY2zVPVUp0WYEPLvFiFEaRawEapJjlvGJMkR4Q5JdxO8GWvaBHS2AMgy5nS62eNHvEMLWAEiJ88Eo3eMXpkWBI/0xKiDG8R8sAk7QdxGjNakCbzuNv7c/bHFKew9Bjsz1CtSokeFX0MfKSvysNupxxmnsPTFsPsjlNsE5bh9WoSEpsxWxgbeuB1MEeox1Fc2q0WK0zJknStyeu1zG+KylQkY2c/zHAcwglqfrBDR6xhawjf646P95qVYRCF085ifK+9reWDeJ5OnmcsWCU9dOZMX9uotzwjyUP8dnKse4tPA8vTUswUBwCV1SQeUKDz39jgLjvA9H7Sjem0+HcoRuvmByPTFIyUlaElGtEfZw/5t4+CD5+OMOe+MRMibj9bYScAURVO8aLcvx4c12t5dP5nHWIbCismdW3I9MMsnRRlOgyRdgUOnVawYTfbkMC5XItUgKNzv18pxJmeH1KVV4IDUjp8i2kNc2kDbCBSbJc8q0wBpEzZyTr57LsB5G/pzHoaanimIO8R9cS5TMDNnviAsknRpAFrCwERY7DGjKxLBfFfpYenTDnGhqDUStwvyk8z1xurCCWYkQI/XTEtempWWFzyBg++IxlgfBpAA3IthWrAWB6ewm4tJ6zy35W98auAsmNQAI3i5tiKnlmVyxYkbAekbfrqbYMTL25a4uZkAmdjHv8A3xisX+x4j+EK0sDNgWW9ydjzOw8zjzM5ilTD91VOXbSDUZadMsAwlZJSYIm56YzMITaYadO+1reXniHOEVGbwQKqorLb4UWCLbzB+eBFNO0x+b6Z7kKJQopqsxkHW1O+re5BDCLc48sTiqA6hWJiqjQxKEAEki6hD/5T88eNLVG9Pmf7csa5nJMqlgJBLW6TH9fpinNtb2K5NkeaDNRUQbOVJ/0sLE+Xgb3Ixvnk5KsaQQBsLnmfMQOtsTVaoDOCAZ8Ww5TcdN/rgasupgRJB0g+W562Fz8sC1Wh8bqRFWLk1wgIX9mARsZ1nb254nemrVaSBBC7mLmQZJMbC2D8lTBWoTP+Yh8iIqD2EkY8ryGcm+lTAX3k/ryxyZqYg+6aqj6wvdsSdUhovcjpBI8/TCfO5NqWY1EjUpPoY33viwPm/G+lWJtIFlHhJgCb7c+o88DZSgKjA1NLkAtoEagdpqSfGxJIkE89t8Mvo5SaegnLgBu9UKqMDqkTD2AteNU2I5i+4x7lK3iVN5qqCSQPhkcv9xtgHiVOpl6jOHimPCUiJNoHRV87Ryw54d3VRdajSQNbCxZSWBjxEW2IM7e8c19HX9nuWy5d3YwoJkMxKjUfFMzsD4vQeeOSfcaqgTSqDldG+W2OyVsxllUtdacuitaGJmWI2IEEwRAkDmcb1skWM92dIJgXgSSdjimJ1ZLJHo47w/h1Wq4CKZF5IgDFq4P2vJGjxd4fDECOkiDvjofD+FBmPeqQov8ADP0JE/2wPQ7NUVqmomWpVGJksygkGd92g+cDFJSBCDFnCfFCkC4AB0kHnzgeK+/ljzjdNKFGoLh3AWBEAAbnFkLZTvFptWpq0iaSVAWJOw5lQduvQYC47k8oX101HeeIaGZiRAMHS21+c9MRpyey3RzjKUdBBg+EyAT9TFxOJnq1qrN3dH9kZIZNRB5Rty8pw94L2IrVX73OCn3Y+CmlVSr9SzA/DsI53nzu/d2HipoAAoAPLlYSALcvlil8dImo8ts5dl+CnLXMzUAJDCANO4/9/piXNUIUgAWFtr/zw/7cVlVqADA2qzEG/wCyiIxXGzIZioAHmVn2w0W32SyJKVIdUuICkKBQLLAlJMKrCxL2JA1GJvuMLu1dbXT0JWarUqVJqN3fdqJ20+Ik7X9vTHmdpGg5htSOiaQRst2Wd7yeWGvY/KGo1bWQpKMoLWGphsP1zwa2dyfQnyVI06QVdl5nmeZ9JxJw7LVqjaQCJMRBJ9ow+y3ZsLY1AdIFhcAztJ+L2GHOV/ZAKrKoOyDn5+fXfHWBIR5TsrUIUV2CIDJnc78v44tHB+AU6fiFzEFnAJPmBgxHi52tGzauuA8zxFhq0iP1vPT+uANRXzT0Uu9uWKAX5Ag7fLf06YKo5TTRUBvE7wW6bk2xmMxmSViewDNVGUhLEpAkjcktJibfD9TiTKNFVQOUkeUBeXPecZjMS9gl+4hUkLM3LAn3/tidqhWFGxEke5x7jMcIweu5KnrMT5Rf6gfLDJKY0m1gAI9yJx7jMNEfH+8K4UCyNf8A7tKdtvFaNottgDIVC9NqnNlHpB8RHzxmMwWa/QzzPDKXdAKsM34pO5WJgRNrY5/Uyys9Wo2rUKiLYwCWR2LQBvKdeZxmMx0XYzVFx4SqV8jrq01qFTUXxCQdgSZ5k+L1xGaK1HpyB4gqiwhQxUEAfu328hjzGYd+jvYv4nSQ0KjsoKUtQ7sWVgQSJ38Vrnn5c7enE2ILbEEgwWvYnrbGYzBiLZBS4tLAFbETYj/6U414hmbamBccld3ZR/xJ0f8ArjMZhJyaZbHFOOzThjQnhJUsfw6FAsOSqAffDnhcMzAqpKyZImeog2E49xmDi3PYcirHaNtKuUTu6arqNgsbk9CCB5DAdbiC020rRpyCfERJsQJkiRvjMZjXSMVlX7cZnv3p6lAK6hqG5nRM9eQ+fsgyfDg9TSTsIJ63xmMx3sn7LF/hqGnT1AHu1CCBBMHdj+I33xPlaWsrEKu8KI2P1xmMxzGQzrCGFO15uAB12G2A6JUvpKztJJuZNvljMZgBJK2fZpG148uV45b/AExmXoagdTE6QPIH5emMxmA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1988" name="AutoShape 4" descr="data:image/jpeg;base64,/9j/4AAQSkZJRgABAQAAAQABAAD/2wCEAAkGBxQSEhUUExQWFhUXGBsaGBgYGRoaGhweHR4aIBscHBwdHCggGRolHh4cITEhJikrLi4uHB8zODMsNygvLiwBCgoKDg0OGhAQGywmICQsLCwsLCwsLCwsLCwsLCwsLCwsLCwsLCwsLCwsLCwsLCwsLCwsLCwsLCwsLCwsLCwsLP/AABEIAKUA8AMBIgACEQEDEQH/xAAbAAACAgMBAAAAAAAAAAAAAAAEBQMGAAIHAf/EAD8QAAIBAgQDBgMFBgUFAQEAAAECEQMhAAQSMQVBUQYTImFxgTKRoQcUQrHwI1LB0eHxFTNicoIWQ5KiwlMk/8QAGQEAAwEBAQAAAAAAAAAAAAAAAQIDBAAF/8QAKxEAAgICAgICAQIGAwAAAAAAAAECEQMhEjEEQRNRIgUyFBVhcYHBIzOR/9oADAMBAAIRAxEAPwDh2MxmMGOOHvD+yWarZV81Tp6qSNBg+IxElV5gSBhxw/7N8zVp5eqr0tFcxJa6XAhhzbfwjoRjrvBeBfcaFHLhmZVbx1KIs02llksJk3EixNtsOIQV21gumlWWVHdUws2HJWj2tywrka4+OqTf0cgP2TMEzBOYGqnJogIf2oChiYLSN9Iib45s6EEgggixBsQeh6Y7HV7R5t2C5J0zp3FQp4qAdoVG8UG5HiO2mcVPjH2cZ770aaoapcazUkBZMlpO0zOOi7J5IRX7SkFfPFv+z+hrFca2S9OYVWkRUtcGMVTO5V6VR6dRSroxVlPIgwR88W77PKRZcxDul6XwrM/5nmAP64YgdHylFUHhbTHRRPzI3wuzHDtRJNXMMOYZwZ6XCg/r5xrXqMApIAURqA8W4vt4jE4a5NQxcKWKLfUSASvIwBJPKJF8TbUdsoly0jzJ5ZIjTUAO5Ya/chb+98QZggErATQDfUwLdIEDlzmLYJzXGqmvQkJTI8MgzafEYHnvtthFn8wwhvjWxbUupYOxWZDWHIyJE4Ecjl60M8aj12GDKU4DFu8cwbAsL7DUXiZmxjDD7jrUTaCZGnTGmNeqYOkW8XmMLcsquZ7u1oiB6X/W2GWc4aKSAtSY94QFcEkR+4QGJYmRv0NsUdE6A6WXkLolpJ/EfYxBgE/1wRmqwpMOQ8zF4+uM4Xn8tSWai1jUYt4V06QsiSCZJ99sC8brK0qgQtbSCwJExuu/S4ticwpWBcPzYasaR1DWpUKwgGLqQfUYISiGPieJiQP549oqqqlbSWfVYzyGD6L6eVyd+k4k0d2QV8pT0goTKwDeZ8jyxGmSETEgx7YMess92PFewj13x53QpqACZI3uB+vPHHVRHwmqKdQkMR5YJq8JeoTUJk+mFGaemGBUzO/t0PPDXJcXRlCgweU4amtMH9gfLZfL3XNBUVlhTPOeXnGEfF6qUkp0abrWTUwBW5YNGlSBzm2LYmSauQtKmjmLlzZR1iLnFh4LwShlzrqtTZ1E96QqokTJQnbf4j5RGDxUtDRlx2J+z32fUqT97XltitIwQDzDX8Z+nri15nhOXYQ1BSt7WAPnYD5YTVe3vDUMHM67RKKzAR6Df+WPcv8AaDw+oQprws/Eyssb9R6YekC2RcQ7IZNQCKRQE2Kk79IabHHN+Odm6iVT3KuEgMGgH5kc8Xaj27yuZoE1mFF1d1VBLEjYPYWMH88VXtJ2nSudFKoyIV+ISIbzXmuFl1oMOwPtJkaxoU3pmIsffAOT71UtPefCfPFur5zLtkCFZKpUJqUNDesbx54rzZnLf5Jc0yYIvMHEIzcVVF5RUndnLjgjhuY7utTqFSwR1YqDBOkgwDBiY3gxgfFm7Gdm6+ZY1aNMVBRZSyE6dUyYBNpgfUY2syxVsvfGftSoKzVMrTrDMFAqmqAKa3vK6iZF/LFFynafP1UOT+9HuqkqQ5AWIuCxEhT0xbu2nYh0yzVaYUaKjVGBALHUQAtthbbmekxijZ41MxU7wj9q50lQkAN+FQOcjb5YRPRfK5XUmF9nuA5rNP8A/wAisCqE6lYoLwD4ufoMdf4h2kqZaj97zVKsjqsaFIei3igDXpGkk3uJiN8S5bgrZajQqZQ1Wq0wCaJcDVqUag4MqhmbKNx5YoX2lcfy9XKrQWnWSutWXpVgw7qxLaTYMTYTexm047sql8UG72zm2bzDVHao5LM7FmJ3JJkk+c4f9kKlQCr3ZI+CY3/HitnFk7HsB3s7eG52Fn36YdmNFvoNW+JSag0ySBcdfDEmDIxZMmcz3NU5hdJlCp0lQyw0mJgxa088VepkqRJbv1VDF1RmJtB2IB+Zwdwk0u8KJVckKTqqoI0gSbB9WwPLEcvGUWimNuLsMyYJllrmSNMRIAF4ufpGCK9VtMMKDgXhhAB8tr4BQ0dWqjmEg/vEBWnmb+GfPB9ZKqFgaVNtSwwbUSIvIAJ07bxgqUX0xeTXaCEzCle7NNqZgENTbu5BiNQMiIPXBmZy48Kak1MTpXT4zAHigCGv1xjZRFVP21KmhDNUqKVZi1o0Owjb8UGwtgDN51aHi0EK2j9rUOo1FNwASdTSJttfa+M0s7bqJdY9bJs3k2KlwtpgmFKwNhEmBB5dfKcVbi9JoDPIUk92LCNJux8iMWajxKm1LUokhtjGpgd9TAjSLTNuQ54p2fqK9ZRUJ7tGYki4XmQOZI29sWe0T2noZZ6q9NR3DVEJ+NX8SbE6kJ2Mjbz8sCZDiOZYxUAYG+u0RHIg8ybW69Mb1OOuVAGl6Y1FZE2IIBJ574yghYKXqWI/B8Plc3PqAMCg8m+x5kM/VIPeE0ZHhgBjAtMi98a5vNB6ZTvHqGRIBJkTcMFn6xhbRy6quldDN8I5qvLc2w34eAECM+hyYpsAAoPnyg7XwU3ZPihJSyjByWRYv8TadMxpgiZG+GHDcqxfSoUhvhMEiT6R9cT1aQIqg/Eph1A6ixEbXn6YylVFMLUJuDad/pgSd9nLofcFilWUEXMgknnBtHthD9rdGsz0Z1nLBDYCQtQ2lx12ibbxfBhp99T89YJ6/Dv5X/PFh4TVepQYVD3jJAJbTsZ0jaDtBnpitapAUt2cKqUrC43OwsJuBjynqkz/AHxce1fBqVPS1Omyhm0kSAosxFiCZMHnFsKaGSDmxB9DI9sS6ey7qStIV/dykjqT+eNBTLRI9vfD3M5PVJ2i2NMplVeoogkExKkSLE3sZ29R6nAbs6KoWjLkliviaxED4QLkkz/Qc8FcWU1ENUQU31Rc6bEm2xx5Rz75bMmhmECrsygEAj94E3IIuDOPe0mWqUCaaVJotJSYuDy9cGqaQHJO2UTFu+z7tichUZXk0Kka1ABIIsGEm3n1gYCp5Gn+6Mbjh9P9wYd5kJGLTtFu+0PtNlBlvu+VcV+/c1KramhCChEC0kkH0gdcIOGdpstTVFdKjLpCsoiZnxFWLeEwLEXnAo4fS/cGNxw2l+4MI8kPoq5TcuReOM/azlkdqmUos1UqAGqCE3kyA4baPljlnGuNVs3VerWcsztJGyi0CBsABbD3/DKX7gx4OFU/3BgrNFehZ859sqeLF2PUnvBa5QRe58Z35WB6+hxrnuHouygY8ylIIDAiYn9e+KLIpEXFosz5hacB6LOSQAFEkdb9Y/jY7h3knDaoTQYb47wCIJiYB0k2+mKSKrREmNonl09MTnNOVK6jB3HLBasCnRehk8s6hSlNwRYQDy8sF5rh1Gq6u0q6ABaqsVqACwGr8XSGmfPHO6ebcbMRttbbbbEycVrKbVXHvibxv0x1lj7RdaPZmjOsqGPxEkaATufCog25/wAsG5qh32lFjYIGFwoGwFokSf47Y55V4lWb4qrm83Ym8R+RIxFTzlRRCuwAmACbTvHTE3gb7ZReTFdIv1MUu9qUqIWo6iNQIieu82ncRGKxxRXLR+ItISLAyBJjf9WwiWu6BihKki8c4uJx0jNZFHDKy2JvBINtri+NWDw5ZL4voz5fKSq0IjlDrU1QNDQdJjcWJF7Le84dZjKMphO7OkQwgt4TsfW2NxkklTpHhELvAERtiXL0QnwiMaP5dk/oR/i4C3KOWphlKqsbQPXpvhrkslTqpvOnfn9cQ0MoiWUQOkmMSABRoFlYwYtc7ekm3rgP9OyLdo7+Kg+kB1aBarVCPJOmYMGYMBosJAsT0wpzeZRWjxVXFwqxE+bdMO8vw6mk6VjVvcmY2mTiSnlUXYR+eO/l2X7Ry8uHuwTs1mdWqoE06WA0QZBiWmbncfPDnJtUFUd2PCdw3MbwbdeeK1x/vFfLii5SWcEA7yaX6nzxLW4hoUDv5fvqgZfxBBGkwb6d4bY9cZsqeJ8JdlYSUlyRb+OcKSrSOoACxi0g7iDG/wDCeuK5wbse1SrF1UTLBQDB5C/8BtiHLcdeoFppUqAfvKCAJmJ1e+Ha18wgjvqixzEQbbbX5R74i8kfaKKTCeO9iEqKO7bQQBKnxKY2PIg264h4R2Np5cCpUYO0kAAaVBknrJJ6np54Br8czLaP2zT3YNzBY+Ly8vzwNneLVXXxVCxLIqAwJJ1HeN7YDyR+gqT6LD2g7KU88gWoVWoh8NRRLJ1Bv8JgyPKRcY5txDLVMq9TKZxdYPipMLgrfSy8+W3qMXOtnGoZaVdlao/hJOyib7XMD5kYqHHS+YZWes7aFJQkCwMExa1wDBwXJSWzr4sr2iMbKMFZcSRznBoyCvsI9MQlJIrFWL6aepwRRok2AOGeS4PECTv16n09MMaPDFi43HP/AGz+eJua9FVBiijw0mxKr6so/M4tHAuEU+QDt5EEfTEI4LSv4Af7Ajn5n5YIy/BMsGaSUYAlY3MeY2/vhHvQyiNs72cWqINNbY532v4CMq9MLPjDE+xXb54vfAa2YWsq0mY05HeCoxqJEmYkAqQLDxGT8sQ/aTkRUek8gBUeeguvPlh8DrIlZLNuDZy4Usbinho2TNiqsQfhIBANgbT5EYkXJQFMjxmFBIEnyEycb3NIyKEmKVpY37nD+lT7vemR6ifywT90SoPM7RifzD/Drsqxo42pZMsYAJ9MWShwYgksBp643zLrTEwAPl88dLMl0QorC5GZDWx0ltzii1M94CTF5j9eeL2wucen+lTcnP8Ax/sy+R6PMYT1x7jxkB3APqJx65mBa3E6KmDVSd4DAkDqQCSo9YwTAZeRUj2IP8MJ+OpVoL3+VY02U+NVAhl52iJHpiNO1tN6iAqiBxMiwBkyCORxhfkTxzayrX9DSsUJxXDssJZn1ExIiY5jbV6zY+ZB541jHoYqQywSNp2II2PkRb+2N+7BXUh1Lzi5U81f91h5gTuLY0wmtK9PojKL7/8ARNxame+y7/hQuWAi4/Z8ue2KNxgV1Y6x4Hd2QqCF3M6d4N7jzx09MstQlTvoZheNon2j+GE3HuHirRq01JGmGWRBVl5xGzAkH0x4fmyryGel4/8A1IqvDeI1zH7Qhl21aYI/8cP8tnMzBioZkNochgQLeFgBpF9r8sK+y2RQkissuDzNv154uR4YgQ6Fg8sZZ45VaNcZQemKOJ51SiVTqRkXSUKljM+USL4OyiRSQKQ2vUQCCCDCIgHS7N54hXgkk69Y5+E743yXFzRYjx1NCt3WsRpe9yYGpbk+U4moOrYs4RUtMl41mQToAR1pyhB5FAO8IjoSogc56YAoUAyBgLSbFTJiCB5qPTnhrxPhldnRaVNyIOvSjGSxLbgGN7nyx5nuB5wkJToHTBkllUklpIuwjrtjn1onJNvRz4Z1CZBgjkcWniNJKdAVFlSRMzviicXpqlSQ6t/t5YP/AOotSLS0MxAAubYWePlTRaM6sNy/aWBc7eUz+oGGWR7UJpZnAUDaBc2iBffFZzOSBuw0HoDIjDjhHAabIrOTJuJ2j0/ngSxwoMZy6IK3bjMsfDTQLOwVi3z1RPtiXhudztespgqlpDCBHOLAk+mH2Ty9KnKId7mIhh1GDKdJ96WkWN29IMRhrj9HPl9hVHONSIibG4A3j8sWvhbU8xTOvSwPJgNjuIOKNXqeHVEHcYN4dxM0gSUkHnBMN5cjO/ticIfmmgzl+I07a5TLZbLagh1MQtOmltbbgQOgBJ9MUPsnleIVCalGjTABiasje5CzJAgjlHyxZaHEkNU94TKqdJbzNyBJgHTfbYYsHCuIJZdYhtjePY88aWRi6FOfGYp0u8zNGkQDB0/tQs8zZWUeYbpitZ7NJR1PTDhYBZRcge42jmQfffHSOIZlGotTeCDYgXJHPbef44p3Fsn90Q1KSd9TFmRp1KhvvN1+t98SjCpdlJT10Kcvx5atSGYkGNBXSFJ28UCT9I54F4vXSSoMyLk8j5eXriu8SzNJah7pTTpN/wBolmCTvp1XAmbYI7lqiju6qOsRGq4FrRuPli0sCauJnbs1rOpB8QEAwOR9cdMbc+uOY8R4c9JNbafFMCbzHMWg3x099z649L9JjXP/AB/sw+Uqo8x7jMe49kyGpGKFx7hKUqoRASGE+IAKsmwLsQpG/O0Xxf8AGEcsRzYVkVFMc+DKzk88coVp1aiNTjfWruGt4QFMuLwDA9TvhrlRXap3pdqC6YVFI1mf/wBDcf8AG+BuK9mqVaSBoYjl8J9V/iI98D9nuKFT92r+GqtlnZh5HmY+f0xlx43j/wCPJ+319F5z5/nHsO41nq1LTV1BwoqA+BFbTU0hgSoAIi42jzm0Wa4fU/BWUSoWppN4OwvtCzeOXlOI+1ZGhRMMwdVPmdH6/ngZKjUrAKdSDUVjUZGlmmCCd49Tjy/OjWZ0bPHleNWQ5IUqhCo8OJKhYY6d4J/F8/zxLQ47WAsAxUAkXXmB5xvN+WCafDURTV1SyBFB0wZaTJmQSoXV1AxFlqxDgkqSTYnwswG3QOLkabmDbnjL8j6Q7dDLKdozKEBGkElSSNuUxe1/bHi9r9FbvDRQaYDFAxMEExOqJ23X6RgR2WNiAmnQQSY3Bkwdo5ix3xLUzYIK6YeSw0XF4s295us3EnCuTfZylKhnW7YVSlMFqjF5kgaQsXi25II/ryBqdo3aIqVNiQl5IBE9DPPlbrjxWSRTu5RirctTG59re8euA+L52C7LvcFdiT1Hy+vlhewOUvs2fsVRcQz1Y8io/wDnEmV7B5VDM1T6sLenhxZ6BEY2OOUnRoaRXa3YrLMDL1Y/3IProwfleB0kUKrPpAjcE/MAYA7VcBz9de8oLqoqDIRhrB5kruZ8uQwp+z52alUdmYw+lbtBGlSTvBJJjyjlzo4vjYqa5UWQ9nKaeJXc+Vv4DEFOgAComPlhpQqnbliDNUuY98TvVjgZoLtJwO/DRUBQu4QFSVBEMRMarXxs9W8YKoG2BbW0FJPTJaC6RpBt5gfnGA/8HUMWDOoN9KmF9gNvbByDEunA+SX2N8cV6FOY4UGIPeVRH+oX+az8jhjRld/F1LXJ9cCZzMtqKUkZnAkxpHsC5AJ87gY0yWcqB9FZGW0hisexI8J9RbD1JqxfxujK3AqVWTUXvGMDU9zA2A5Ae2Iz2Zoi4kECAQFt/wCuG2qMb68D5JfYfjj9COp2eoldPj/3TcdTtBnzBxHX4u63ZVjmb/zw7iSMIuFcZR6CAKAIhiRJsOeEl5WbFuEmvsyeVjjrX2MUquzKoC+LYmQMZmzVVwq92Y+ImfpfAOX4lUqgkOuheYG3QYHyC1jVasF8FNSRqNi0WgH4jz6DCR/UfKbrm9GeHjxnJJLsM/xNyxUKEP8ArkfxE48Xi5GrWFtzU2+uDcvlmztApVHjuUeykHkOpH88JsnkfEtJ0tvJNvfzxy/U/IbdZGV8jwvhe12TJ2gXcxHLC3jGZSrURu7R2Uju7sGkGROlgDcTfFgqZWlSEPl1C9QQSca5zh1BKaNRpmZkueXpgP8AUc7/AHTZKOOK2kC5bJHOA/elNNqZ8IQwfFMmTPJY9z7HDs7SgCXgCI1DaZv4b4zhK6Xqtr16tEE+Wv5b4ZNVxT5cmT8pM2YYxUEC1uEoaZpy2kszGCJll09OQ29TiDL8EWnJRnB/e8BYf7SUthl3oxj1lUDUbnYAEsfQC5wVyGcULa/CVaoahZwT0II57DSdydseDh6hlZWaV2MjeR8Qi5BHMWxPxTNogQOkyylgT8Kg+KoY30rJCg3g9MA8E4uapCVKXd1G1FtJlQytpO5mG+IHnJ9cU4WrE4oIqUNUA8pvab9bXOBavBlYQXqGdzKyfXwXw3dca6xjqF4m1ARidasb4XZbNTvgqobTgUXK5xDO5xoo6zIF1Q6Qx5taJnoesYr2RztdKtGhSJhagmn+EBmHecrWFz5YsvaKlCd8DpKAlt9hF7frbCjsmqvU75efeLtsy6Dv5hj8sdBNbY8pJqi21K0DG1WtYEdLjHhSRO/5j26emNvuvhU/qMGhBTXuZGGPDG1A+UfxwDnKZQ6hscE8PzOlKjKjORpsu/4rx/KTgS6DF7J+HZsPVqICTpg3EQNvW5nfphlTIOxB9DOK01N/vT6JUZimqveylLsVI3Ol4HvgzgdI03empcqhhmYQpY3imOekRLGdwBiKVDRkyw5WAwne8eRxWu0alKhRmbQ11BnTyn0wbXpsgJpMbCRTPiU72E+JZ2sYHTC9c+1YGlWpWIGmTDAHfSfxwTBIuOYvJ1YXqhcip2C8H4iSTSYyR8Db6gNxPMi2HKscULO5qB4GJ0+JW0lSCvxfFt54vXDqhdPF8YgMPyPod/nhMsK2hoSvQSh2xWeFcNamCD8LLb1xaAuBMxkakKVlgOnL2xhzvoh5PorPB8lC1AJGogHmY5mMNeLcRA0oAT5AwPQmf6Y1J0B9Fixux2HkOp6/LC1+Hr3mpmJBETN5/rgY5Jbkdi4xW+w/s9nar1lVSIMav3QBuZPQTfGVMy7l2QCCx+LfTJggcjGJuDZ6lTZkpUn1EEMWwVksnSNU1Gp7C2mSD64XIo820hc+ZzSj6QmzB1Ougs7epM4airmKqqGVlRbQIGB2zQUuMqDq/ESvwziZ8pm+71F9Q35AnywlEAnKhtbArphU2/574MdTyB/XtiHJNUdQ9RdEgQtptMk+tsF6f1+hjfgX4I0w1EgWm3Q4kpLEnSATEmLmNr42Wn6nG3cN5/I4sos5sB4hlazSaenSQCdQMrpFyI3ECdxsdwcV/LcHqVHVUV6LoQWqLrY1FBFwDteR897YtvclfF/pMW6gge2IKdJmqSSfg0/C3Ikz8N7nljRGP2TbZLmEck+Bh/xOBXpnnI9jg6nw9ifiYeqsPrFvfGf4SwuWjb92D7wRg/ExeRX2aqakFYIEAWgAbX2254NSsQB0+h9MR1916wDyO07yIuT9MSKukaTBht/Wf5/TGWy/yQ+zM2KdU91UB0OhUxP4mHT0GBKfB6OSRRS1nVVhgTMEqY8thf1XDPvYTVBUatMggEgbweV4+QxmZz11OgSTYHkAZEdTIBvO2DyBzj9ntGfEJAtMQSfSBckjlv63gn7xopywJJvKxtHToQBceeF9LM6WYKLwLz63xDnXaABbUBqA89+dufzwNBWSLPatYOBO5mB0E2nzxvwcadf/AB/+sRU8rBALCCJFvKcSLm0XcgTzOOe1QYzjYLxql3NPvVJbSWZwSfFIadj4d4Mco6DDGnSNMaEkgljqYydRMkn1ubWwsTiyV3NAdPEekECIja+FfBeIK1ItqqSo13b4jKgC9wAJt/qOJ/Gx73otxbAedyi100ljuCGVoII8x8sCZvOHulcixALC8bm0zvta++DEzMkiIgA72vfBUWh+SZ7w1pQoyKCh0MAIU2BkDkpBFvUYxclojQSCBAkyCvJW6gbA7i2BDmdFR3gwVXUJkSPhI6WMfLphoW8Knedx0tP8sNUjrRHQzIbbcGCOh/l54UHjFMI/d1SwZdwTN/S4wwZVDo5EO0gXi3h3GxubT0OOY5ftCF0lKQWI2b87YnPx5ZP2+iGZ3Rf+DZmjXqUqLNpLkKtoAPmLWxbe0vZRUpNoUMQo5DcHxEwCzCIOmfw23OOM/wDUgat3z0pYDw6W0x5yB0w+y32q5lRDKG3E6oMHr4enPDQ8Vx9CY3FdlxNJ6DaHYFXHhqJRqM+xMQFCAAWHjGAKOTfU6o9ZVBUzUUKzAi/hBI6YUt9rTEKGywaI3e9uhCg/PG2d+1kVNM5OCOYrX+qmcdPxJtaWzp8HtDw0hSRgiwSZadzhYvfusmoyR8o88V2p28lmbuSdXVxI+Qxlft0rbUXA5DvBHv4b4hDw8qe0SSRe8jmlqCFk6QAWIgkmf5fXBSDFM4B2u1ip+yAIK/i3nV5eWGo7TBSf2e29/wCmNeLDKKplOSSHum/PEVUsDIaQd1PL0I/jhRU7UiCe6AgT8R/liL/qZSJCfXn0xWWN+gckNM1THNWbWVA33mFHkCefKWOFuUQ5gBPH3Hi8SjQT3bwCW3hr7bjHh7REFUCRqjZtt7HHp7ThW092TNxePQRGBGE7Gc41oeMCTMn5nGjjoT88LF7QyP8AJAbmC+0mNwMD1uOOGgUgRe+u1utrDDNS9E1QYyne/hHynYY0qVTJJmAOSlvoAT742DqtmBAJ+cxH0jG1ZzDKkBm2JPtP66Yi4kkMcnw1MwFXvyG0ggd05UCbgsYEzuN8KBV1mabpVFNmVmQyARvEgHDDjmYzFOjTFG4ZCKhRNb+KRIJMAexxTOBZf7rrRS2hiNQfwGR+8DsR19cJ4+HJLlKT16L5IxpV2WqiDNrk2j+XzxHXqFn6KFBH5/nibIUHFdGaRLoTb8IYSByPS3liClT7xyslQxAmLxy3NpiIw7jWiKtE0LrvYCmB6Fgowsz9OaiEDUFJke1icNOIkLTDgi6iRztYf3wMtbSoBBIqA6wOYGxnyk472UgvzRBl6BpLVqEaWWm5MANvHSxv54T5ikPCWJUuVvp0iFBtAJglnHyxZstQptlqi946MQBLXAhrSPbliocTLEUkLXCs5PMlSYj1sf8AiMMauhvmeI1F7vWJpAgyih28VxKkRcLynbrGGebK2dJIYQeQ9Y5W5emK/wAZzBTuwGkK1MPK2+CI84bn5jE+R7SOgbLuqmJHgEwwmGECTy9pwW0kVx4XNaY2zVPVUp0WYEPLvFiFEaRawEapJjlvGJMkR4Q5JdxO8GWvaBHS2AMgy5nS62eNHvEMLWAEiJ88Eo3eMXpkWBI/0xKiDG8R8sAk7QdxGjNakCbzuNv7c/bHFKew9Bjsz1CtSokeFX0MfKSvysNupxxmnsPTFsPsjlNsE5bh9WoSEpsxWxgbeuB1MEeox1Fc2q0WK0zJknStyeu1zG+KylQkY2c/zHAcwglqfrBDR6xhawjf646P95qVYRCF085ifK+9reWDeJ5OnmcsWCU9dOZMX9uotzwjyUP8dnKse4tPA8vTUswUBwCV1SQeUKDz39jgLjvA9H7Sjem0+HcoRuvmByPTFIyUlaElGtEfZw/5t4+CD5+OMOe+MRMibj9bYScAURVO8aLcvx4c12t5dP5nHWIbCismdW3I9MMsnRRlOgyRdgUOnVawYTfbkMC5XItUgKNzv18pxJmeH1KVV4IDUjp8i2kNc2kDbCBSbJc8q0wBpEzZyTr57LsB5G/pzHoaanimIO8R9cS5TMDNnviAsknRpAFrCwERY7DGjKxLBfFfpYenTDnGhqDUStwvyk8z1xurCCWYkQI/XTEtempWWFzyBg++IxlgfBpAA3IthWrAWB6ewm4tJ6zy35W98auAsmNQAI3i5tiKnlmVyxYkbAekbfrqbYMTL25a4uZkAmdjHv8A3xisX+x4j+EK0sDNgWW9ydjzOw8zjzM5ilTD91VOXbSDUZadMsAwlZJSYIm56YzMITaYadO+1reXniHOEVGbwQKqorLb4UWCLbzB+eBFNO0x+b6Z7kKJQopqsxkHW1O+re5BDCLc48sTiqA6hWJiqjQxKEAEki6hD/5T88eNLVG9Pmf7csa5nJMqlgJBLW6TH9fpinNtb2K5NkeaDNRUQbOVJ/0sLE+Xgb3Ixvnk5KsaQQBsLnmfMQOtsTVaoDOCAZ8Ww5TcdN/rgasupgRJB0g+W562Fz8sC1Wh8bqRFWLk1wgIX9mARsZ1nb254nemrVaSBBC7mLmQZJMbC2D8lTBWoTP+Yh8iIqD2EkY8ryGcm+lTAX3k/ryxyZqYg+6aqj6wvdsSdUhovcjpBI8/TCfO5NqWY1EjUpPoY33viwPm/G+lWJtIFlHhJgCb7c+o88DZSgKjA1NLkAtoEagdpqSfGxJIkE89t8Mvo5SaegnLgBu9UKqMDqkTD2AteNU2I5i+4x7lK3iVN5qqCSQPhkcv9xtgHiVOpl6jOHimPCUiJNoHRV87Ryw54d3VRdajSQNbCxZSWBjxEW2IM7e8c19HX9nuWy5d3YwoJkMxKjUfFMzsD4vQeeOSfcaqgTSqDldG+W2OyVsxllUtdacuitaGJmWI2IEEwRAkDmcb1skWM92dIJgXgSSdjimJ1ZLJHo47w/h1Wq4CKZF5IgDFq4P2vJGjxd4fDECOkiDvjofD+FBmPeqQov8ADP0JE/2wPQ7NUVqmomWpVGJksygkGd92g+cDFJSBCDFnCfFCkC4AB0kHnzgeK+/ljzjdNKFGoLh3AWBEAAbnFkLZTvFptWpq0iaSVAWJOw5lQduvQYC47k8oX101HeeIaGZiRAMHS21+c9MRpyey3RzjKUdBBg+EyAT9TFxOJnq1qrN3dH9kZIZNRB5Rty8pw94L2IrVX73OCn3Y+CmlVSr9SzA/DsI53nzu/d2HipoAAoAPLlYSALcvlil8dImo8ts5dl+CnLXMzUAJDCANO4/9/piXNUIUgAWFtr/zw/7cVlVqADA2qzEG/wCyiIxXGzIZioAHmVn2w0W32SyJKVIdUuICkKBQLLAlJMKrCxL2JA1GJvuMLu1dbXT0JWarUqVJqN3fdqJ20+Ik7X9vTHmdpGg5htSOiaQRst2Wd7yeWGvY/KGo1bWQpKMoLWGphsP1zwa2dyfQnyVI06QVdl5nmeZ9JxJw7LVqjaQCJMRBJ9ow+y3ZsLY1AdIFhcAztJ+L2GHOV/ZAKrKoOyDn5+fXfHWBIR5TsrUIUV2CIDJnc78v44tHB+AU6fiFzEFnAJPmBgxHi52tGzauuA8zxFhq0iP1vPT+uANRXzT0Uu9uWKAX5Ag7fLf06YKo5TTRUBvE7wW6bk2xmMxmSViewDNVGUhLEpAkjcktJibfD9TiTKNFVQOUkeUBeXPecZjMS9gl+4hUkLM3LAn3/tidqhWFGxEke5x7jMcIweu5KnrMT5Rf6gfLDJKY0m1gAI9yJx7jMNEfH+8K4UCyNf8A7tKdtvFaNottgDIVC9NqnNlHpB8RHzxmMwWa/QzzPDKXdAKsM34pO5WJgRNrY5/Uyys9Wo2rUKiLYwCWR2LQBvKdeZxmMx0XYzVFx4SqV8jrq01qFTUXxCQdgSZ5k+L1xGaK1HpyB4gqiwhQxUEAfu328hjzGYd+jvYv4nSQ0KjsoKUtQ7sWVgQSJ38Vrnn5c7enE2ILbEEgwWvYnrbGYzBiLZBS4tLAFbETYj/6U414hmbamBccld3ZR/xJ0f8ArjMZhJyaZbHFOOzThjQnhJUsfw6FAsOSqAffDnhcMzAqpKyZImeog2E49xmDi3PYcirHaNtKuUTu6arqNgsbk9CCB5DAdbiC020rRpyCfERJsQJkiRvjMZjXSMVlX7cZnv3p6lAK6hqG5nRM9eQ+fsgyfDg9TSTsIJ63xmMx3sn7LF/hqGnT1AHu1CCBBMHdj+I33xPlaWsrEKu8KI2P1xmMxzGQzrCGFO15uAB12G2A6JUvpKztJJuZNvljMZgBJK2fZpG148uV45b/AExmXoagdTE6QPIH5emMxmAc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1990" name="Picture 6" descr="http://organic.ua/images/stories/experience/2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442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1714488"/>
            <a:ext cx="4643470" cy="3429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2285984" y="0"/>
            <a:ext cx="464347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2285984" y="0"/>
            <a:ext cx="464347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/>
              <a:t>У цій сфері задіяні також Міністерство аграрної політики України, Державні комітети лісового та рибного господарства, Державні комітети по земельних ресурсах і водному господарству. Значну роль відіграють наукові інститути, заповідники та національні природні парки. </a:t>
            </a:r>
            <a:br>
              <a:rPr lang="uk-UA" sz="2000" i="1" dirty="0" smtClean="0"/>
            </a:br>
            <a:endParaRPr lang="uk-UA" sz="2000" i="1" dirty="0" smtClean="0"/>
          </a:p>
          <a:p>
            <a:r>
              <a:rPr lang="uk-UA" sz="2000" i="1" dirty="0" err="1" smtClean="0"/>
              <a:t>Мінприроди</a:t>
            </a:r>
            <a:r>
              <a:rPr lang="uk-UA" sz="2000" i="1" dirty="0" smtClean="0"/>
              <a:t> України приділяє значну увагу питанням адаптації національного законодавства України в галузі збереження та використання тваринного світу до законодавства ЄС. Україна є стороною більше 50 міжнародних угод, спрямованих на збереження біологічного та ландшафтного різноманіття.</a:t>
            </a:r>
            <a:endParaRPr lang="uk-UA" sz="2000" i="1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://rivnemarket.com/modules/goods/images/474_13053984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816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71934" y="0"/>
            <a:ext cx="5072066" cy="60007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В рамках проекту ЮНЕП-ГЕФ планується розвиток прозорої національної структури з </a:t>
            </a:r>
            <a:r>
              <a:rPr lang="uk-UA" sz="2400" i="1" dirty="0" err="1"/>
              <a:t>біобезпеки</a:t>
            </a:r>
            <a:r>
              <a:rPr lang="uk-UA" sz="2400" i="1" dirty="0"/>
              <a:t>. Роботу в цьому напрямку проводить Національний координаційний комітет, у складі якого представники уряду України, Національної Академії наук, Академії аграрних наук, а також промисловості та громадських організацій. Участь громадськості в підготовці цієї системи є одним з найважливіших компонентів проекту. </a:t>
            </a: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0"/>
            <a:ext cx="50720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/>
              <a:t>В рамках проекту ЮНЕП-ГЕФ планується розвиток прозорої національної структури з </a:t>
            </a:r>
            <a:r>
              <a:rPr lang="uk-UA" sz="2400" i="1" dirty="0" err="1"/>
              <a:t>біобезпеки</a:t>
            </a:r>
            <a:r>
              <a:rPr lang="uk-UA" sz="2400" i="1" dirty="0"/>
              <a:t>. Роботу в цьому напрямку проводить Національний координаційний комітет, у складі якого представники уряду України, Національної Академії наук, Академії аграрних наук, а також промисловості та громадських організацій. Участь громадськості в підготовці цієї системи є одним з найважливіших компонентів проекту.</a:t>
            </a:r>
            <a:r>
              <a:rPr lang="uk-UA" sz="2000" i="1" dirty="0"/>
              <a:t> </a:t>
            </a:r>
            <a:endParaRPr lang="uk-UA" sz="20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1.bp.blogspot.com/-Cus1o0zjOpQ/U3hr0UeHGKI/AAAAAAAAGvs/JVeohUHSWgQ/s1600/green-eco-symbols_18-79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52863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/>
              <a:t>Природно-заповідний фонд України</a:t>
            </a:r>
            <a:endParaRPr lang="uk-UA" sz="2400" i="1" dirty="0"/>
          </a:p>
          <a:p>
            <a:r>
              <a:rPr lang="uk-UA" sz="2400" i="1" dirty="0"/>
              <a:t>Збереження та розвиток ПЗФ, біотичного і ландшафтного різноманіття, формування національної </a:t>
            </a:r>
            <a:r>
              <a:rPr lang="uk-UA" sz="2400" i="1" dirty="0" err="1"/>
              <a:t>екомережі</a:t>
            </a:r>
            <a:r>
              <a:rPr lang="uk-UA" sz="2400" i="1" dirty="0"/>
              <a:t> та її інтеграція до Всеєвропейської </a:t>
            </a:r>
            <a:r>
              <a:rPr lang="uk-UA" sz="2400" i="1" dirty="0" err="1"/>
              <a:t>екомережі</a:t>
            </a:r>
            <a:r>
              <a:rPr lang="uk-UA" sz="2400" i="1" dirty="0"/>
              <a:t> - є вкрай актуальним завданням державної екологічної політики. На сьогодні показник заповідності України сягає 5 % від загальної площі країни, тоді як оптимальним вважається європейський показник заповідності 15 %. 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http://photographers.ua/thumbnails/pictures/2394/800xalx_5849_ffhd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0"/>
            <a:ext cx="664373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>
                <a:solidFill>
                  <a:schemeClr val="bg1"/>
                </a:solidFill>
              </a:rPr>
              <a:t>Дельта Дністра – одне з найбільших водно-болотних угідь північно-західної частини Чорного моря, яке має особливе значення для збереження багатьох видів птахів. Територія парку відноситься до водно-болотних угідь, що мають міжнародне значення та відіграють важливу роль у збереженні популяцій птахів у межах Європи .</a:t>
            </a:r>
          </a:p>
          <a:p>
            <a:r>
              <a:rPr lang="uk-UA" sz="2000" i="1" dirty="0">
                <a:solidFill>
                  <a:schemeClr val="bg1"/>
                </a:solidFill>
              </a:rPr>
              <a:t>Акваторія Чорного моря оголошена ботанічним заказником загальнодержавного значення у </a:t>
            </a:r>
            <a:r>
              <a:rPr lang="uk-UA" sz="2000" i="1" dirty="0" err="1">
                <a:solidFill>
                  <a:schemeClr val="bg1"/>
                </a:solidFill>
              </a:rPr>
              <a:t>листпаді</a:t>
            </a:r>
            <a:r>
              <a:rPr lang="uk-UA" sz="2000" i="1" dirty="0">
                <a:solidFill>
                  <a:schemeClr val="bg1"/>
                </a:solidFill>
              </a:rPr>
              <a:t> 2008 року. </a:t>
            </a:r>
            <a:br>
              <a:rPr lang="uk-UA" sz="2000" i="1" dirty="0">
                <a:solidFill>
                  <a:schemeClr val="bg1"/>
                </a:solidFill>
              </a:rPr>
            </a:br>
            <a:endParaRPr lang="uk-UA" sz="2000" i="1" dirty="0">
              <a:solidFill>
                <a:schemeClr val="bg1"/>
              </a:solidFill>
            </a:endParaRPr>
          </a:p>
          <a:p>
            <a:r>
              <a:rPr lang="uk-UA" sz="2000" i="1" dirty="0">
                <a:solidFill>
                  <a:schemeClr val="bg1"/>
                </a:solidFill>
              </a:rPr>
              <a:t>Філофорне поле Зернова - унікальне, найбільше в світі скупчення червоної </a:t>
            </a:r>
            <a:r>
              <a:rPr lang="uk-UA" sz="2000" i="1" dirty="0" err="1">
                <a:solidFill>
                  <a:schemeClr val="bg1"/>
                </a:solidFill>
              </a:rPr>
              <a:t>агороносної</a:t>
            </a:r>
            <a:r>
              <a:rPr lang="uk-UA" sz="2000" i="1" dirty="0">
                <a:solidFill>
                  <a:schemeClr val="bg1"/>
                </a:solidFill>
              </a:rPr>
              <a:t> водорості філофори (Р</a:t>
            </a:r>
            <a:r>
              <a:rPr lang="az-Latn-AZ" sz="2000" i="1" dirty="0">
                <a:solidFill>
                  <a:schemeClr val="bg1"/>
                </a:solidFill>
              </a:rPr>
              <a:t>hyll</a:t>
            </a:r>
            <a:r>
              <a:rPr lang="uk-UA" sz="2000" i="1" dirty="0" err="1">
                <a:solidFill>
                  <a:schemeClr val="bg1"/>
                </a:solidFill>
              </a:rPr>
              <a:t>ор</a:t>
            </a:r>
            <a:r>
              <a:rPr lang="az-Latn-AZ" sz="2000" i="1" dirty="0">
                <a:solidFill>
                  <a:schemeClr val="bg1"/>
                </a:solidFill>
              </a:rPr>
              <a:t>h</a:t>
            </a:r>
            <a:r>
              <a:rPr lang="uk-UA" sz="2000" i="1" dirty="0">
                <a:solidFill>
                  <a:schemeClr val="bg1"/>
                </a:solidFill>
              </a:rPr>
              <a:t>о</a:t>
            </a:r>
            <a:r>
              <a:rPr lang="az-Latn-AZ" sz="2000" i="1" dirty="0">
                <a:solidFill>
                  <a:schemeClr val="bg1"/>
                </a:solidFill>
              </a:rPr>
              <a:t>r</a:t>
            </a:r>
            <a:r>
              <a:rPr lang="uk-UA" sz="2000" i="1" dirty="0">
                <a:solidFill>
                  <a:schemeClr val="bg1"/>
                </a:solidFill>
              </a:rPr>
              <a:t>а </a:t>
            </a:r>
            <a:r>
              <a:rPr lang="az-Latn-AZ" sz="2000" i="1" dirty="0">
                <a:solidFill>
                  <a:schemeClr val="bg1"/>
                </a:solidFill>
              </a:rPr>
              <a:t>n</a:t>
            </a:r>
            <a:r>
              <a:rPr lang="uk-UA" sz="2000" i="1" dirty="0">
                <a:solidFill>
                  <a:schemeClr val="bg1"/>
                </a:solidFill>
              </a:rPr>
              <a:t>е</a:t>
            </a:r>
            <a:r>
              <a:rPr lang="az-Latn-AZ" sz="2000" i="1" dirty="0">
                <a:solidFill>
                  <a:schemeClr val="bg1"/>
                </a:solidFill>
              </a:rPr>
              <a:t>rv</a:t>
            </a:r>
            <a:r>
              <a:rPr lang="uk-UA" sz="2000" i="1" dirty="0">
                <a:solidFill>
                  <a:schemeClr val="bg1"/>
                </a:solidFill>
              </a:rPr>
              <a:t>о</a:t>
            </a:r>
            <a:r>
              <a:rPr lang="az-Latn-AZ" sz="2000" i="1" dirty="0">
                <a:solidFill>
                  <a:schemeClr val="bg1"/>
                </a:solidFill>
              </a:rPr>
              <a:t>s</a:t>
            </a:r>
            <a:r>
              <a:rPr lang="uk-UA" sz="2000" i="1" dirty="0">
                <a:solidFill>
                  <a:schemeClr val="bg1"/>
                </a:solidFill>
              </a:rPr>
              <a:t>а). </a:t>
            </a:r>
            <a:br>
              <a:rPr lang="uk-UA" sz="2000" i="1" dirty="0">
                <a:solidFill>
                  <a:schemeClr val="bg1"/>
                </a:solidFill>
              </a:rPr>
            </a:br>
            <a:endParaRPr lang="uk-UA" sz="2000" i="1" dirty="0">
              <a:solidFill>
                <a:schemeClr val="bg1"/>
              </a:solidFill>
            </a:endParaRPr>
          </a:p>
          <a:p>
            <a:r>
              <a:rPr lang="uk-UA" sz="2000" i="1" dirty="0">
                <a:solidFill>
                  <a:schemeClr val="bg1"/>
                </a:solidFill>
              </a:rPr>
              <a:t>Територія заказника має велике значення як середовище існування багатьох видів </a:t>
            </a:r>
            <a:r>
              <a:rPr lang="uk-UA" sz="2000" i="1" dirty="0" err="1">
                <a:solidFill>
                  <a:schemeClr val="bg1"/>
                </a:solidFill>
              </a:rPr>
              <a:t>гідробіонтів</a:t>
            </a:r>
            <a:r>
              <a:rPr lang="uk-UA" sz="2000" i="1" dirty="0">
                <a:solidFill>
                  <a:schemeClr val="bg1"/>
                </a:solidFill>
              </a:rPr>
              <a:t>. Тут розмножуються біля 40 видів риб, зареєстровано близько 110 видів водних безхребетних.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cs316522.vk.me/v316522237/59cb/AZzjsGzR1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</TotalTime>
  <Words>433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Збереження біологічного різноманіття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Збереження різноманітності</dc:title>
  <dc:creator>Admin</dc:creator>
  <cp:lastModifiedBy>Admin</cp:lastModifiedBy>
  <cp:revision>6</cp:revision>
  <dcterms:created xsi:type="dcterms:W3CDTF">2015-02-06T21:33:12Z</dcterms:created>
  <dcterms:modified xsi:type="dcterms:W3CDTF">2015-02-28T08:52:18Z</dcterms:modified>
</cp:coreProperties>
</file>