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 varScale="1">
        <p:scale>
          <a:sx n="85" d="100"/>
          <a:sy n="85" d="100"/>
        </p:scale>
        <p:origin x="-89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363272" cy="4018458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uk-UA" dirty="0" smtClean="0"/>
              <a:t>Селекція рослин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Підготувала Боженко Марія 11-Б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8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420"/>
            <a:ext cx="9144000" cy="6898420"/>
          </a:xfrm>
        </p:spPr>
      </p:pic>
      <p:sp>
        <p:nvSpPr>
          <p:cNvPr id="5" name="Прямоугольник 4"/>
          <p:cNvSpPr/>
          <p:nvPr/>
        </p:nvSpPr>
        <p:spPr>
          <a:xfrm>
            <a:off x="2339752" y="476672"/>
            <a:ext cx="3850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ВИСНОВОК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556792"/>
            <a:ext cx="5670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/>
                </a:solidFill>
              </a:rPr>
              <a:t>Таке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явище</a:t>
            </a:r>
            <a:r>
              <a:rPr lang="ru-RU" sz="2000" dirty="0">
                <a:solidFill>
                  <a:schemeClr val="bg1"/>
                </a:solidFill>
              </a:rPr>
              <a:t> як </a:t>
            </a:r>
            <a:r>
              <a:rPr lang="ru-RU" sz="2000" dirty="0" err="1">
                <a:solidFill>
                  <a:schemeClr val="bg1"/>
                </a:solidFill>
              </a:rPr>
              <a:t>селекція</a:t>
            </a:r>
            <a:r>
              <a:rPr lang="ru-RU" sz="2000" dirty="0">
                <a:solidFill>
                  <a:schemeClr val="bg1"/>
                </a:solidFill>
              </a:rPr>
              <a:t> стало продуктом </a:t>
            </a:r>
            <a:r>
              <a:rPr lang="ru-RU" sz="2000" dirty="0" err="1">
                <a:solidFill>
                  <a:schemeClr val="bg1"/>
                </a:solidFill>
              </a:rPr>
              <a:t>розвитку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людськоїцивілізації</a:t>
            </a:r>
            <a:r>
              <a:rPr lang="ru-RU" sz="2000" dirty="0">
                <a:solidFill>
                  <a:schemeClr val="bg1"/>
                </a:solidFill>
              </a:rPr>
              <a:t>. Тут є і </a:t>
            </a:r>
            <a:r>
              <a:rPr lang="ru-RU" sz="2000" dirty="0" err="1">
                <a:solidFill>
                  <a:schemeClr val="bg1"/>
                </a:solidFill>
              </a:rPr>
              <a:t>погані</a:t>
            </a:r>
            <a:r>
              <a:rPr lang="ru-RU" sz="2000" dirty="0">
                <a:solidFill>
                  <a:schemeClr val="bg1"/>
                </a:solidFill>
              </a:rPr>
              <a:t> і </a:t>
            </a:r>
            <a:r>
              <a:rPr lang="ru-RU" sz="2000" dirty="0" err="1">
                <a:solidFill>
                  <a:schemeClr val="bg1"/>
                </a:solidFill>
              </a:rPr>
              <a:t>хороші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сторони</a:t>
            </a:r>
            <a:r>
              <a:rPr lang="ru-RU" sz="2000" dirty="0">
                <a:solidFill>
                  <a:schemeClr val="bg1"/>
                </a:solidFill>
              </a:rPr>
              <a:t>, але факту не </a:t>
            </a:r>
            <a:r>
              <a:rPr lang="ru-RU" sz="2000" dirty="0" err="1">
                <a:solidFill>
                  <a:schemeClr val="bg1"/>
                </a:solidFill>
              </a:rPr>
              <a:t>піти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</a:p>
          <a:p>
            <a:r>
              <a:rPr lang="ru-RU" sz="2000" dirty="0">
                <a:solidFill>
                  <a:schemeClr val="bg1"/>
                </a:solidFill>
              </a:rPr>
              <a:t>Значить </a:t>
            </a:r>
            <a:r>
              <a:rPr lang="ru-RU" sz="2000" dirty="0" err="1">
                <a:solidFill>
                  <a:schemeClr val="bg1"/>
                </a:solidFill>
              </a:rPr>
              <a:t>потрібно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отримувати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користь</a:t>
            </a:r>
            <a:r>
              <a:rPr lang="ru-RU" sz="2000" dirty="0">
                <a:solidFill>
                  <a:schemeClr val="bg1"/>
                </a:solidFill>
              </a:rPr>
              <a:t> з </a:t>
            </a:r>
            <a:r>
              <a:rPr lang="ru-RU" sz="2000" dirty="0" err="1">
                <a:solidFill>
                  <a:schemeClr val="bg1"/>
                </a:solidFill>
              </a:rPr>
              <a:t>відкриття</a:t>
            </a:r>
            <a:r>
              <a:rPr lang="ru-RU" sz="2000" dirty="0">
                <a:solidFill>
                  <a:schemeClr val="bg1"/>
                </a:solidFill>
              </a:rPr>
              <a:t>. Один </a:t>
            </a:r>
            <a:r>
              <a:rPr lang="ru-RU" sz="2000" dirty="0" err="1">
                <a:solidFill>
                  <a:schemeClr val="bg1"/>
                </a:solidFill>
              </a:rPr>
              <a:t>тільки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Мічурін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увійшов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донауку</a:t>
            </a:r>
            <a:r>
              <a:rPr lang="ru-RU" sz="2000" dirty="0">
                <a:solidFill>
                  <a:schemeClr val="bg1"/>
                </a:solidFill>
              </a:rPr>
              <a:t> як </a:t>
            </a:r>
            <a:r>
              <a:rPr lang="ru-RU" sz="2000" dirty="0" err="1">
                <a:solidFill>
                  <a:schemeClr val="bg1"/>
                </a:solidFill>
              </a:rPr>
              <a:t>творець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понад</a:t>
            </a:r>
            <a:r>
              <a:rPr lang="ru-RU" sz="2000" dirty="0">
                <a:solidFill>
                  <a:schemeClr val="bg1"/>
                </a:solidFill>
              </a:rPr>
              <a:t> 300 </a:t>
            </a:r>
            <a:r>
              <a:rPr lang="ru-RU" sz="2000" dirty="0" err="1">
                <a:solidFill>
                  <a:schemeClr val="bg1"/>
                </a:solidFill>
              </a:rPr>
              <a:t>видів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рослин</a:t>
            </a:r>
            <a:r>
              <a:rPr lang="ru-RU" sz="2000" dirty="0">
                <a:solidFill>
                  <a:schemeClr val="bg1"/>
                </a:solidFill>
              </a:rPr>
              <a:t>. Страшно </a:t>
            </a:r>
            <a:r>
              <a:rPr lang="ru-RU" sz="2000" dirty="0" err="1">
                <a:solidFill>
                  <a:schemeClr val="bg1"/>
                </a:solidFill>
              </a:rPr>
              <a:t>уявити</a:t>
            </a:r>
            <a:r>
              <a:rPr lang="ru-RU" sz="2000" dirty="0">
                <a:solidFill>
                  <a:schemeClr val="bg1"/>
                </a:solidFill>
              </a:rPr>
              <a:t> на </a:t>
            </a:r>
            <a:r>
              <a:rPr lang="ru-RU" sz="2000" dirty="0" err="1">
                <a:solidFill>
                  <a:schemeClr val="bg1"/>
                </a:solidFill>
              </a:rPr>
              <a:t>щоздатні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сучасні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вчені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Будемо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сподіватися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люди не </a:t>
            </a:r>
            <a:r>
              <a:rPr lang="ru-RU" sz="2000" dirty="0" err="1">
                <a:solidFill>
                  <a:schemeClr val="bg1"/>
                </a:solidFill>
              </a:rPr>
              <a:t>зашкодять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самісобі</a:t>
            </a:r>
            <a:r>
              <a:rPr lang="ru-RU" sz="2000" dirty="0">
                <a:solidFill>
                  <a:schemeClr val="bg1"/>
                </a:solidFill>
              </a:rPr>
              <a:t>, як </a:t>
            </a:r>
            <a:r>
              <a:rPr lang="ru-RU" sz="2000" dirty="0" err="1">
                <a:solidFill>
                  <a:schemeClr val="bg1"/>
                </a:solidFill>
              </a:rPr>
              <a:t>це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вже</a:t>
            </a:r>
            <a:r>
              <a:rPr lang="ru-RU" sz="2000" dirty="0">
                <a:solidFill>
                  <a:schemeClr val="bg1"/>
                </a:solidFill>
              </a:rPr>
              <a:t> не раз </a:t>
            </a:r>
            <a:r>
              <a:rPr lang="ru-RU" sz="2000" dirty="0" err="1">
                <a:solidFill>
                  <a:schemeClr val="bg1"/>
                </a:solidFill>
              </a:rPr>
              <a:t>траплялося</a:t>
            </a:r>
            <a:r>
              <a:rPr lang="ru-RU" sz="2000" dirty="0">
                <a:solidFill>
                  <a:schemeClr val="bg1"/>
                </a:solidFill>
              </a:rPr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1584375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452" cy="6899516"/>
          </a:xfrm>
        </p:spPr>
      </p:pic>
      <p:sp>
        <p:nvSpPr>
          <p:cNvPr id="5" name="Прямоугольник 4"/>
          <p:cNvSpPr/>
          <p:nvPr/>
        </p:nvSpPr>
        <p:spPr>
          <a:xfrm>
            <a:off x="467544" y="908720"/>
            <a:ext cx="82809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Селекція</a:t>
            </a:r>
            <a:r>
              <a:rPr lang="ru-RU" sz="2000" dirty="0" smtClean="0"/>
              <a:t> </a:t>
            </a:r>
            <a:r>
              <a:rPr lang="ru-RU" sz="2000" dirty="0"/>
              <a:t>− </a:t>
            </a:r>
            <a:r>
              <a:rPr lang="ru-RU" sz="2000" dirty="0">
                <a:solidFill>
                  <a:schemeClr val="bg1"/>
                </a:solidFill>
              </a:rPr>
              <a:t>наука про </a:t>
            </a:r>
            <a:r>
              <a:rPr lang="ru-RU" sz="2000" dirty="0" err="1">
                <a:solidFill>
                  <a:schemeClr val="bg1"/>
                </a:solidFill>
              </a:rPr>
              <a:t>методи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створення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сортів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гібридів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рослин</a:t>
            </a:r>
            <a:r>
              <a:rPr lang="ru-RU" sz="2000" dirty="0">
                <a:solidFill>
                  <a:schemeClr val="bg1"/>
                </a:solidFill>
              </a:rPr>
              <a:t> та </a:t>
            </a:r>
            <a:r>
              <a:rPr lang="ru-RU" sz="2000" dirty="0" err="1">
                <a:solidFill>
                  <a:schemeClr val="bg1"/>
                </a:solidFill>
              </a:rPr>
              <a:t>порід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тварин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штамів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000" dirty="0">
                <a:solidFill>
                  <a:schemeClr val="bg1"/>
                </a:solidFill>
              </a:rPr>
              <a:t> з </a:t>
            </a:r>
            <a:r>
              <a:rPr lang="ru-RU" sz="2000" dirty="0" err="1">
                <a:solidFill>
                  <a:schemeClr val="bg1"/>
                </a:solidFill>
              </a:rPr>
              <a:t>потрібними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людині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якостями</a:t>
            </a:r>
            <a:r>
              <a:rPr lang="ru-RU" sz="2000" dirty="0">
                <a:solidFill>
                  <a:schemeClr val="bg1"/>
                </a:solidFill>
              </a:rPr>
              <a:t>. В </a:t>
            </a:r>
            <a:r>
              <a:rPr lang="ru-RU" sz="2000" dirty="0" err="1">
                <a:solidFill>
                  <a:schemeClr val="bg1"/>
                </a:solidFill>
              </a:rPr>
              <a:t>результаті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селекційного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процесу</a:t>
            </a:r>
            <a:r>
              <a:rPr lang="ru-RU" sz="2000" dirty="0">
                <a:solidFill>
                  <a:schemeClr val="bg1"/>
                </a:solidFill>
              </a:rPr>
              <a:t> створено </a:t>
            </a:r>
            <a:r>
              <a:rPr lang="ru-RU" sz="2000" dirty="0" err="1">
                <a:solidFill>
                  <a:schemeClr val="bg1"/>
                </a:solidFill>
              </a:rPr>
              <a:t>велику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кількість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сортів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сільськогосподарських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рослин</a:t>
            </a:r>
            <a:r>
              <a:rPr lang="ru-RU" sz="2000" dirty="0">
                <a:solidFill>
                  <a:schemeClr val="bg1"/>
                </a:solidFill>
              </a:rPr>
              <a:t> і </a:t>
            </a:r>
            <a:r>
              <a:rPr lang="ru-RU" sz="2000" dirty="0" err="1">
                <a:solidFill>
                  <a:schemeClr val="bg1"/>
                </a:solidFill>
              </a:rPr>
              <a:t>порід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свійських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тварин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endParaRPr lang="uk-UA" sz="2000" dirty="0"/>
          </a:p>
          <a:p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</a:rPr>
              <a:t>Основними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методами </a:t>
            </a:r>
            <a:r>
              <a:rPr lang="ru-RU" sz="2000" b="1" i="1" dirty="0" err="1">
                <a:solidFill>
                  <a:schemeClr val="tx2">
                    <a:lumMod val="75000"/>
                  </a:schemeClr>
                </a:solidFill>
              </a:rPr>
              <a:t>селекції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є:</a:t>
            </a:r>
            <a:endParaRPr lang="uk-UA" sz="2000" dirty="0"/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err="1" smtClean="0"/>
              <a:t>добір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err="1" smtClean="0"/>
              <a:t>гібридизація</a:t>
            </a:r>
            <a:r>
              <a:rPr lang="ru-RU" sz="2000" dirty="0" smtClean="0"/>
              <a:t> </a:t>
            </a:r>
            <a:r>
              <a:rPr lang="ru-RU" sz="2000" dirty="0"/>
              <a:t>з </a:t>
            </a:r>
            <a:r>
              <a:rPr lang="ru-RU" sz="2000" dirty="0" err="1"/>
              <a:t>використанням</a:t>
            </a:r>
            <a:r>
              <a:rPr lang="ru-RU" sz="2000" dirty="0"/>
              <a:t> гетерозису та </a:t>
            </a:r>
            <a:r>
              <a:rPr lang="ru-RU" sz="2000" dirty="0" err="1"/>
              <a:t>цитоплазматичної</a:t>
            </a:r>
            <a:r>
              <a:rPr lang="ru-RU" sz="2000" dirty="0"/>
              <a:t> </a:t>
            </a:r>
            <a:r>
              <a:rPr lang="ru-RU" sz="2000" dirty="0" err="1"/>
              <a:t>чоловічої</a:t>
            </a:r>
            <a:r>
              <a:rPr lang="ru-RU" sz="2000" dirty="0"/>
              <a:t> </a:t>
            </a:r>
            <a:r>
              <a:rPr lang="ru-RU" sz="2000" dirty="0" err="1" smtClean="0"/>
              <a:t>стерильності</a:t>
            </a:r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err="1" smtClean="0"/>
              <a:t>поліплоїдія</a:t>
            </a:r>
            <a:r>
              <a:rPr lang="ru-RU" sz="2000" dirty="0" smtClean="0"/>
              <a:t>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мутагенез</a:t>
            </a:r>
          </a:p>
        </p:txBody>
      </p:sp>
    </p:spTree>
    <p:extLst>
      <p:ext uri="{BB962C8B-B14F-4D97-AF65-F5344CB8AC3E}">
        <p14:creationId xmlns:p14="http://schemas.microsoft.com/office/powerpoint/2010/main" val="2663967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9"/>
            <a:ext cx="9144000" cy="6898420"/>
          </a:xfrm>
        </p:spPr>
      </p:pic>
      <p:sp>
        <p:nvSpPr>
          <p:cNvPr id="5" name="Прямоугольник 4"/>
          <p:cNvSpPr/>
          <p:nvPr/>
        </p:nvSpPr>
        <p:spPr>
          <a:xfrm>
            <a:off x="284255" y="260648"/>
            <a:ext cx="8575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Історія</a:t>
            </a:r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розвитку</a:t>
            </a:r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селекції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59" y="141277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Наукові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основи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селекції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вперше</a:t>
            </a:r>
            <a:r>
              <a:rPr lang="ru-RU" sz="2400" dirty="0">
                <a:solidFill>
                  <a:schemeClr val="bg1"/>
                </a:solidFill>
              </a:rPr>
              <a:t> заклав Чарльз </a:t>
            </a:r>
            <a:r>
              <a:rPr lang="ru-RU" sz="2400" dirty="0" err="1">
                <a:solidFill>
                  <a:schemeClr val="bg1"/>
                </a:solidFill>
              </a:rPr>
              <a:t>Дарвін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>
                <a:solidFill>
                  <a:schemeClr val="bg1"/>
                </a:solidFill>
              </a:rPr>
              <a:t>У </a:t>
            </a:r>
            <a:r>
              <a:rPr lang="ru-RU" sz="2400" dirty="0" err="1">
                <a:solidFill>
                  <a:schemeClr val="bg1"/>
                </a:solidFill>
              </a:rPr>
              <a:t>зв'язку</a:t>
            </a:r>
            <a:r>
              <a:rPr lang="ru-RU" sz="2400" dirty="0">
                <a:solidFill>
                  <a:schemeClr val="bg1"/>
                </a:solidFill>
              </a:rPr>
              <a:t> з </a:t>
            </a:r>
            <a:r>
              <a:rPr lang="ru-RU" sz="2400" dirty="0" err="1">
                <a:solidFill>
                  <a:schemeClr val="bg1"/>
                </a:solidFill>
              </a:rPr>
              <a:t>розвитком</a:t>
            </a:r>
            <a:r>
              <a:rPr lang="ru-RU" sz="2400" dirty="0">
                <a:solidFill>
                  <a:schemeClr val="bg1"/>
                </a:solidFill>
              </a:rPr>
              <a:t> генетики </a:t>
            </a:r>
            <a:r>
              <a:rPr lang="ru-RU" sz="2400" dirty="0" err="1">
                <a:solidFill>
                  <a:schemeClr val="bg1"/>
                </a:solidFill>
              </a:rPr>
              <a:t>селекція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вийшла</a:t>
            </a:r>
            <a:r>
              <a:rPr lang="ru-RU" sz="2400" dirty="0">
                <a:solidFill>
                  <a:schemeClr val="bg1"/>
                </a:solidFill>
              </a:rPr>
              <a:t> з стану комплексу </a:t>
            </a:r>
            <a:r>
              <a:rPr lang="ru-RU" sz="2400" dirty="0" err="1">
                <a:solidFill>
                  <a:schemeClr val="bg1"/>
                </a:solidFill>
              </a:rPr>
              <a:t>практичних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заходів</a:t>
            </a:r>
            <a:r>
              <a:rPr lang="ru-RU" sz="2400" dirty="0">
                <a:solidFill>
                  <a:schemeClr val="bg1"/>
                </a:solidFill>
              </a:rPr>
              <a:t> для </a:t>
            </a:r>
            <a:r>
              <a:rPr lang="ru-RU" sz="2400" dirty="0" err="1">
                <a:solidFill>
                  <a:schemeClr val="bg1"/>
                </a:solidFill>
              </a:rPr>
              <a:t>виведення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поліпшення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сортів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рослин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порід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свійських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тварин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штамів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перетворилася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точну</a:t>
            </a:r>
            <a:r>
              <a:rPr lang="ru-RU" sz="2400" dirty="0">
                <a:solidFill>
                  <a:schemeClr val="bg1"/>
                </a:solidFill>
              </a:rPr>
              <a:t> науку, </a:t>
            </a:r>
            <a:r>
              <a:rPr lang="ru-RU" sz="2400" dirty="0" err="1">
                <a:solidFill>
                  <a:schemeClr val="bg1"/>
                </a:solidFill>
              </a:rPr>
              <a:t>базовану</a:t>
            </a:r>
            <a:r>
              <a:rPr lang="ru-RU" sz="2400" dirty="0">
                <a:solidFill>
                  <a:schemeClr val="bg1"/>
                </a:solidFill>
              </a:rPr>
              <a:t> на </a:t>
            </a:r>
            <a:r>
              <a:rPr lang="ru-RU" sz="2400" dirty="0" err="1">
                <a:solidFill>
                  <a:schemeClr val="bg1"/>
                </a:solidFill>
              </a:rPr>
              <a:t>експерименті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endParaRPr lang="ru-RU" sz="2400" dirty="0"/>
          </a:p>
          <a:p>
            <a:r>
              <a:rPr lang="ru-RU" sz="2400" dirty="0"/>
              <a:t>На </a:t>
            </a:r>
            <a:r>
              <a:rPr lang="ru-RU" sz="2400" dirty="0" err="1"/>
              <a:t>українських</a:t>
            </a:r>
            <a:r>
              <a:rPr lang="ru-RU" sz="2400" dirty="0"/>
              <a:t> землях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створені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сорти</a:t>
            </a:r>
            <a:r>
              <a:rPr lang="ru-RU" sz="2400" dirty="0"/>
              <a:t> </a:t>
            </a:r>
            <a:r>
              <a:rPr lang="ru-RU" sz="2400" dirty="0" err="1"/>
              <a:t>сільськогосподарських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, як </a:t>
            </a:r>
            <a:r>
              <a:rPr lang="ru-RU" sz="2400" dirty="0" err="1"/>
              <a:t>озима</a:t>
            </a:r>
            <a:r>
              <a:rPr lang="ru-RU" sz="2400" dirty="0"/>
              <a:t> </a:t>
            </a:r>
            <a:r>
              <a:rPr lang="ru-RU" sz="2400" dirty="0" err="1"/>
              <a:t>пшениця</a:t>
            </a:r>
            <a:r>
              <a:rPr lang="ru-RU" sz="2400" dirty="0"/>
              <a:t> </a:t>
            </a:r>
            <a:r>
              <a:rPr lang="ru-RU" sz="2400" dirty="0" err="1"/>
              <a:t>Кримка</a:t>
            </a:r>
            <a:r>
              <a:rPr lang="ru-RU" sz="2400" dirty="0"/>
              <a:t>, яра — Полтавка, </a:t>
            </a:r>
            <a:r>
              <a:rPr lang="ru-RU" sz="2400" dirty="0" err="1"/>
              <a:t>конюшина</a:t>
            </a:r>
            <a:r>
              <a:rPr lang="ru-RU" sz="2400" dirty="0"/>
              <a:t> </a:t>
            </a:r>
            <a:r>
              <a:rPr lang="ru-RU" sz="2400" dirty="0" err="1"/>
              <a:t>Глухівка</a:t>
            </a:r>
            <a:r>
              <a:rPr lang="ru-RU" sz="2400" dirty="0"/>
              <a:t>, яра вика </a:t>
            </a:r>
            <a:r>
              <a:rPr lang="ru-RU" sz="2400" dirty="0" err="1"/>
              <a:t>Вишневецька</a:t>
            </a:r>
            <a:r>
              <a:rPr lang="ru-RU" sz="2400" dirty="0"/>
              <a:t> та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. Як наука, </a:t>
            </a:r>
            <a:r>
              <a:rPr lang="ru-RU" sz="2400" dirty="0" err="1"/>
              <a:t>селекція</a:t>
            </a:r>
            <a:r>
              <a:rPr lang="ru-RU" sz="2400" dirty="0"/>
              <a:t> почала </a:t>
            </a:r>
            <a:r>
              <a:rPr lang="ru-RU" sz="2400" dirty="0" err="1"/>
              <a:t>розвиватися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</a:t>
            </a:r>
            <a:r>
              <a:rPr lang="ru-RU" sz="2400" dirty="0" err="1"/>
              <a:t>наприкінці</a:t>
            </a:r>
            <a:r>
              <a:rPr lang="ru-RU" sz="2400" dirty="0"/>
              <a:t> 19 ст., коли </a:t>
            </a:r>
            <a:r>
              <a:rPr lang="ru-RU" sz="2400" dirty="0" err="1"/>
              <a:t>виникли</a:t>
            </a:r>
            <a:r>
              <a:rPr lang="ru-RU" sz="2400" dirty="0"/>
              <a:t> </a:t>
            </a:r>
            <a:r>
              <a:rPr lang="ru-RU" sz="2400" dirty="0" err="1"/>
              <a:t>перші</a:t>
            </a:r>
            <a:r>
              <a:rPr lang="ru-RU" sz="2400" dirty="0"/>
              <a:t> </a:t>
            </a:r>
            <a:r>
              <a:rPr lang="ru-RU" sz="2400" dirty="0" err="1"/>
              <a:t>станції</a:t>
            </a:r>
            <a:r>
              <a:rPr lang="ru-RU" sz="2400" dirty="0"/>
              <a:t> для </a:t>
            </a:r>
            <a:r>
              <a:rPr lang="ru-RU" sz="2400" dirty="0" err="1"/>
              <a:t>селекції</a:t>
            </a:r>
            <a:r>
              <a:rPr lang="ru-RU" sz="2400" dirty="0"/>
              <a:t> </a:t>
            </a:r>
            <a:r>
              <a:rPr lang="ru-RU" sz="2400" dirty="0" err="1"/>
              <a:t>цукрового</a:t>
            </a:r>
            <a:r>
              <a:rPr lang="ru-RU" sz="2400" dirty="0"/>
              <a:t> </a:t>
            </a:r>
            <a:r>
              <a:rPr lang="ru-RU" sz="2400" dirty="0" err="1"/>
              <a:t>буряка</a:t>
            </a:r>
            <a:r>
              <a:rPr lang="ru-RU" sz="2400" dirty="0"/>
              <a:t> й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сільськогосподарських</a:t>
            </a:r>
            <a:r>
              <a:rPr lang="ru-RU" sz="2400" dirty="0"/>
              <a:t> </a:t>
            </a:r>
            <a:r>
              <a:rPr lang="ru-RU" sz="2400" dirty="0" smtClean="0"/>
              <a:t>культур.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680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Селекція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 </a:t>
            </a: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рослинництві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60848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Примітивна</a:t>
            </a:r>
            <a:r>
              <a:rPr lang="ru-RU" sz="2400" dirty="0"/>
              <a:t> </a:t>
            </a:r>
            <a:r>
              <a:rPr lang="ru-RU" sz="2400" dirty="0" err="1"/>
              <a:t>селекція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</a:t>
            </a:r>
            <a:r>
              <a:rPr lang="ru-RU" sz="2400" dirty="0" err="1"/>
              <a:t>виникла</a:t>
            </a:r>
            <a:r>
              <a:rPr lang="ru-RU" sz="2400" dirty="0"/>
              <a:t> </a:t>
            </a:r>
            <a:r>
              <a:rPr lang="ru-RU" sz="2400" dirty="0" err="1"/>
              <a:t>одночасно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землеробством</a:t>
            </a:r>
            <a:r>
              <a:rPr lang="ru-RU" sz="2400" dirty="0"/>
              <a:t>. </a:t>
            </a:r>
            <a:r>
              <a:rPr lang="ru-RU" sz="2400" dirty="0" smtClean="0"/>
              <a:t>Почавши </a:t>
            </a:r>
            <a:r>
              <a:rPr lang="ru-RU" sz="2400" dirty="0" err="1" smtClean="0"/>
              <a:t>обробляти</a:t>
            </a:r>
            <a:r>
              <a:rPr lang="ru-RU" sz="2400" dirty="0" smtClean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, </a:t>
            </a:r>
            <a:r>
              <a:rPr lang="ru-RU" sz="2400" dirty="0" err="1"/>
              <a:t>людина</a:t>
            </a:r>
            <a:r>
              <a:rPr lang="ru-RU" sz="2400" dirty="0"/>
              <a:t> стала </a:t>
            </a:r>
            <a:r>
              <a:rPr lang="ru-RU" sz="2400" dirty="0" err="1"/>
              <a:t>відбирати</a:t>
            </a:r>
            <a:r>
              <a:rPr lang="ru-RU" sz="2400" dirty="0"/>
              <a:t>, </a:t>
            </a:r>
            <a:r>
              <a:rPr lang="ru-RU" sz="2400" dirty="0" err="1"/>
              <a:t>зберігати</a:t>
            </a:r>
            <a:r>
              <a:rPr lang="ru-RU" sz="2400" dirty="0"/>
              <a:t> і </a:t>
            </a:r>
            <a:r>
              <a:rPr lang="ru-RU" sz="2400" dirty="0" err="1"/>
              <a:t>розмножувати</a:t>
            </a:r>
            <a:r>
              <a:rPr lang="ru-RU" sz="2400" dirty="0"/>
              <a:t> </a:t>
            </a:r>
            <a:r>
              <a:rPr lang="ru-RU" sz="2400" dirty="0" err="1"/>
              <a:t>найкращіз</a:t>
            </a:r>
            <a:r>
              <a:rPr lang="ru-RU" sz="2400" dirty="0"/>
              <a:t> них.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культурні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 </a:t>
            </a:r>
            <a:r>
              <a:rPr lang="ru-RU" sz="2400" dirty="0" err="1"/>
              <a:t>вирощувалися</a:t>
            </a:r>
            <a:r>
              <a:rPr lang="ru-RU" sz="2400" dirty="0"/>
              <a:t> </a:t>
            </a:r>
            <a:r>
              <a:rPr lang="ru-RU" sz="2400" dirty="0" err="1"/>
              <a:t>приблизно</a:t>
            </a:r>
            <a:r>
              <a:rPr lang="ru-RU" sz="2400" dirty="0"/>
              <a:t> за 10 </a:t>
            </a:r>
            <a:r>
              <a:rPr lang="ru-RU" sz="2400" dirty="0" err="1"/>
              <a:t>тисяч</a:t>
            </a:r>
            <a:r>
              <a:rPr lang="ru-RU" sz="2400" dirty="0"/>
              <a:t> </a:t>
            </a:r>
            <a:r>
              <a:rPr lang="ru-RU" sz="2400" dirty="0" err="1"/>
              <a:t>роківдо</a:t>
            </a:r>
            <a:r>
              <a:rPr lang="ru-RU" sz="2400" dirty="0"/>
              <a:t> </a:t>
            </a:r>
            <a:r>
              <a:rPr lang="ru-RU" sz="2400" dirty="0" err="1"/>
              <a:t>нашої</a:t>
            </a:r>
            <a:r>
              <a:rPr lang="ru-RU" sz="2400" dirty="0"/>
              <a:t> </a:t>
            </a:r>
            <a:r>
              <a:rPr lang="ru-RU" sz="2400" dirty="0" err="1"/>
              <a:t>ери</a:t>
            </a:r>
            <a:r>
              <a:rPr lang="ru-RU" sz="2400" dirty="0"/>
              <a:t>. </a:t>
            </a:r>
            <a:r>
              <a:rPr lang="ru-RU" sz="2400" dirty="0" err="1"/>
              <a:t>Алезначний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на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селекції</a:t>
            </a:r>
            <a:r>
              <a:rPr lang="ru-RU" sz="2400" dirty="0"/>
              <a:t> </a:t>
            </a:r>
            <a:r>
              <a:rPr lang="ru-RU" sz="2400" dirty="0" err="1"/>
              <a:t>рослин</a:t>
            </a:r>
            <a:r>
              <a:rPr lang="ru-RU" sz="2400" dirty="0"/>
              <a:t> справила робота </a:t>
            </a:r>
            <a:r>
              <a:rPr lang="ru-RU" sz="2400" dirty="0" err="1"/>
              <a:t>західно</a:t>
            </a:r>
            <a:r>
              <a:rPr lang="ru-RU" sz="2400" dirty="0"/>
              <a:t> -</a:t>
            </a:r>
            <a:r>
              <a:rPr lang="ru-RU" sz="2400" dirty="0" err="1"/>
              <a:t>європейських</a:t>
            </a:r>
            <a:r>
              <a:rPr lang="ru-RU" sz="2400" dirty="0"/>
              <a:t> </a:t>
            </a:r>
            <a:r>
              <a:rPr lang="ru-RU" sz="2400" dirty="0" err="1"/>
              <a:t>селекціонерів-практиків</a:t>
            </a:r>
            <a:r>
              <a:rPr lang="ru-RU" sz="2400" dirty="0"/>
              <a:t> 18 </a:t>
            </a:r>
            <a:r>
              <a:rPr lang="ru-RU" sz="2400" dirty="0" err="1"/>
              <a:t>століття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англійських</a:t>
            </a:r>
            <a:r>
              <a:rPr lang="ru-RU" sz="2400" dirty="0"/>
              <a:t> </a:t>
            </a:r>
            <a:r>
              <a:rPr lang="ru-RU" sz="2400" dirty="0" err="1"/>
              <a:t>вчених</a:t>
            </a:r>
            <a:r>
              <a:rPr lang="ru-RU" sz="2400" dirty="0"/>
              <a:t> </a:t>
            </a:r>
          </a:p>
          <a:p>
            <a:pPr algn="ctr"/>
            <a:r>
              <a:rPr lang="ru-RU" sz="2400" dirty="0" err="1"/>
              <a:t>Галлета</a:t>
            </a:r>
            <a:r>
              <a:rPr lang="ru-RU" sz="2400" dirty="0"/>
              <a:t>, </a:t>
            </a:r>
            <a:r>
              <a:rPr lang="ru-RU" sz="2400" dirty="0" err="1"/>
              <a:t>Шірефа</a:t>
            </a:r>
            <a:r>
              <a:rPr lang="ru-RU" sz="2400" dirty="0"/>
              <a:t>, </a:t>
            </a:r>
            <a:r>
              <a:rPr lang="ru-RU" sz="2400" dirty="0" err="1"/>
              <a:t>німецького</a:t>
            </a:r>
            <a:r>
              <a:rPr lang="ru-RU" sz="2400" dirty="0"/>
              <a:t> </a:t>
            </a:r>
            <a:r>
              <a:rPr lang="ru-RU" sz="2400" dirty="0" err="1"/>
              <a:t>вченого</a:t>
            </a:r>
            <a:r>
              <a:rPr lang="ru-RU" sz="2400" dirty="0"/>
              <a:t> </a:t>
            </a:r>
            <a:r>
              <a:rPr lang="ru-RU" sz="2400" dirty="0" err="1"/>
              <a:t>Рімпау</a:t>
            </a:r>
            <a:r>
              <a:rPr lang="ru-RU" sz="2400" dirty="0"/>
              <a:t>. Вони створили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сортівпшениці</a:t>
            </a:r>
            <a:r>
              <a:rPr lang="ru-RU" sz="2400" dirty="0"/>
              <a:t>, </a:t>
            </a:r>
            <a:r>
              <a:rPr lang="ru-RU" sz="2400" dirty="0" err="1"/>
              <a:t>розробили</a:t>
            </a:r>
            <a:r>
              <a:rPr lang="ru-RU" sz="2400" dirty="0"/>
              <a:t> </a:t>
            </a:r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виведення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сортів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9411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2325"/>
            <a:ext cx="9144000" cy="689842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Мічурін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і </a:t>
            </a: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його</a:t>
            </a: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робота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2505878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1880" y="2276872"/>
            <a:ext cx="5256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Мічурін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-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видатний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вчений-селекціонер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, один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із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засновників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науки про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селекції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плодових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культур.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Він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жив і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працював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повітовому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місті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Козлові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перейменованому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в 1932 р. в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Мічурінськ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. Робота в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садуз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юних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років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була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його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улюбленою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справою.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Він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поставив за мету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свого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життя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збагатитисади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Росії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новими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сортами і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добився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здійснення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цієї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мрії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, не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дивлячись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нанеймовірні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труднощі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bg2">
                    <a:lumMod val="10000"/>
                  </a:schemeClr>
                </a:solidFill>
              </a:rPr>
              <a:t>позбавлення</a:t>
            </a: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0414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8420"/>
          </a:xfrm>
        </p:spPr>
      </p:pic>
      <p:sp>
        <p:nvSpPr>
          <p:cNvPr id="5" name="Прямоугольник 4"/>
          <p:cNvSpPr/>
          <p:nvPr/>
        </p:nvSpPr>
        <p:spPr>
          <a:xfrm>
            <a:off x="267417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Поставивши перед собою </a:t>
            </a:r>
            <a:r>
              <a:rPr lang="ru-RU" sz="2400" dirty="0" err="1">
                <a:solidFill>
                  <a:schemeClr val="bg1"/>
                </a:solidFill>
              </a:rPr>
              <a:t>завдання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просування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південних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сортів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плодових</a:t>
            </a:r>
            <a:r>
              <a:rPr lang="ru-RU" sz="2400" dirty="0">
                <a:solidFill>
                  <a:schemeClr val="bg1"/>
                </a:solidFill>
              </a:rPr>
              <a:t> дерев </a:t>
            </a:r>
            <a:r>
              <a:rPr lang="ru-RU" sz="2400" dirty="0" smtClean="0">
                <a:solidFill>
                  <a:schemeClr val="bg1"/>
                </a:solidFill>
              </a:rPr>
              <a:t>у </a:t>
            </a:r>
            <a:r>
              <a:rPr lang="ru-RU" sz="2400" dirty="0" err="1" smtClean="0">
                <a:solidFill>
                  <a:schemeClr val="bg1"/>
                </a:solidFill>
              </a:rPr>
              <a:t>середню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смугу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Росії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Мічурін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спочатку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намагався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вирішити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її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шляхом </a:t>
            </a:r>
            <a:r>
              <a:rPr lang="ru-RU" sz="2400" dirty="0" err="1" smtClean="0">
                <a:solidFill>
                  <a:schemeClr val="bg1"/>
                </a:solidFill>
              </a:rPr>
              <a:t>акліматизації</a:t>
            </a:r>
            <a:r>
              <a:rPr lang="ru-RU" sz="2400" dirty="0" smtClean="0">
                <a:solidFill>
                  <a:schemeClr val="bg1"/>
                </a:solidFill>
              </a:rPr>
              <a:t>  в </a:t>
            </a:r>
            <a:r>
              <a:rPr lang="ru-RU" sz="2400" dirty="0" err="1">
                <a:solidFill>
                  <a:schemeClr val="bg1"/>
                </a:solidFill>
              </a:rPr>
              <a:t>нових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умовах</a:t>
            </a:r>
            <a:r>
              <a:rPr lang="ru-RU" sz="2400" dirty="0">
                <a:solidFill>
                  <a:schemeClr val="bg1"/>
                </a:solidFill>
              </a:rPr>
              <a:t>. Але </a:t>
            </a:r>
            <a:r>
              <a:rPr lang="ru-RU" sz="2400" dirty="0" err="1">
                <a:solidFill>
                  <a:schemeClr val="bg1"/>
                </a:solidFill>
              </a:rPr>
              <a:t>вирощені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їм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південні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сорти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зимою </a:t>
            </a:r>
            <a:r>
              <a:rPr lang="ru-RU" sz="2400" dirty="0" err="1" smtClean="0">
                <a:solidFill>
                  <a:schemeClr val="bg1"/>
                </a:solidFill>
              </a:rPr>
              <a:t>вимерзають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dirty="0" err="1">
                <a:solidFill>
                  <a:schemeClr val="bg1"/>
                </a:solidFill>
              </a:rPr>
              <a:t>Переконавшись</a:t>
            </a:r>
            <a:r>
              <a:rPr lang="ru-RU" sz="2400" dirty="0">
                <a:solidFill>
                  <a:schemeClr val="bg1"/>
                </a:solidFill>
              </a:rPr>
              <a:t> у </a:t>
            </a:r>
            <a:r>
              <a:rPr lang="ru-RU" sz="2400" dirty="0" err="1">
                <a:solidFill>
                  <a:schemeClr val="bg1"/>
                </a:solidFill>
              </a:rPr>
              <a:t>непридатність</a:t>
            </a:r>
            <a:r>
              <a:rPr lang="ru-RU" sz="2400" dirty="0">
                <a:solidFill>
                  <a:schemeClr val="bg1"/>
                </a:solidFill>
              </a:rPr>
              <a:t> методу </a:t>
            </a:r>
            <a:r>
              <a:rPr lang="ru-RU" sz="2400" dirty="0" err="1">
                <a:solidFill>
                  <a:schemeClr val="bg1"/>
                </a:solidFill>
              </a:rPr>
              <a:t>акліматизації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Мічурін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присвятив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своє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життя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селекційній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роботі</a:t>
            </a:r>
            <a:r>
              <a:rPr lang="ru-RU" sz="2400" dirty="0">
                <a:solidFill>
                  <a:schemeClr val="bg1"/>
                </a:solidFill>
              </a:rPr>
              <a:t>, в </a:t>
            </a:r>
            <a:r>
              <a:rPr lang="ru-RU" sz="2400" dirty="0" err="1">
                <a:solidFill>
                  <a:schemeClr val="bg1"/>
                </a:solidFill>
              </a:rPr>
              <a:t>якій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використовував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i="1" dirty="0" smtClean="0"/>
              <a:t>три </a:t>
            </a:r>
            <a:r>
              <a:rPr lang="ru-RU" sz="2400" i="1" dirty="0" err="1"/>
              <a:t>основних</a:t>
            </a:r>
            <a:r>
              <a:rPr lang="ru-RU" sz="2400" i="1" dirty="0"/>
              <a:t> </a:t>
            </a:r>
            <a:r>
              <a:rPr lang="ru-RU" sz="2400" i="1" dirty="0" err="1" smtClean="0"/>
              <a:t>види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впливу</a:t>
            </a:r>
            <a:r>
              <a:rPr lang="ru-RU" sz="2400" i="1" dirty="0" smtClean="0"/>
              <a:t> </a:t>
            </a:r>
            <a:r>
              <a:rPr lang="ru-RU" sz="2400" i="1" dirty="0"/>
              <a:t>на природу </a:t>
            </a:r>
            <a:r>
              <a:rPr lang="ru-RU" sz="2400" i="1" dirty="0" err="1"/>
              <a:t>рослини</a:t>
            </a:r>
            <a:r>
              <a:rPr lang="ru-RU" sz="2400" i="1" dirty="0"/>
              <a:t>: </a:t>
            </a:r>
            <a:endParaRPr lang="ru-RU" sz="2400" i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err="1"/>
              <a:t>г</a:t>
            </a:r>
            <a:r>
              <a:rPr lang="ru-RU" sz="2400" dirty="0" err="1" smtClean="0"/>
              <a:t>ібридизацію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err="1" smtClean="0"/>
              <a:t>виховання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розвивається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гібрида</a:t>
            </a:r>
            <a:r>
              <a:rPr lang="ru-RU" sz="2400" dirty="0" smtClean="0"/>
              <a:t> </a:t>
            </a:r>
            <a:r>
              <a:rPr lang="ru-RU" sz="2400" dirty="0"/>
              <a:t>в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відбір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651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8420"/>
          </a:xfrm>
        </p:spPr>
      </p:pic>
      <p:sp>
        <p:nvSpPr>
          <p:cNvPr id="5" name="Прямоугольник 4"/>
          <p:cNvSpPr/>
          <p:nvPr/>
        </p:nvSpPr>
        <p:spPr>
          <a:xfrm>
            <a:off x="1045822" y="692696"/>
            <a:ext cx="70567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Метод </a:t>
            </a:r>
            <a:r>
              <a:rPr lang="ru-RU" sz="40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попереднього</a:t>
            </a:r>
            <a:r>
              <a:rPr lang="ru-RU" sz="4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вегетативного </a:t>
            </a:r>
            <a:r>
              <a:rPr lang="ru-RU" sz="40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зближення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572" y="285293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Однорічні</a:t>
            </a:r>
            <a:r>
              <a:rPr lang="ru-RU" sz="2400" dirty="0"/>
              <a:t> </a:t>
            </a:r>
            <a:r>
              <a:rPr lang="ru-RU" sz="2400" dirty="0" err="1"/>
              <a:t>держак</a:t>
            </a:r>
            <a:r>
              <a:rPr lang="ru-RU" sz="2400" dirty="0"/>
              <a:t> </a:t>
            </a:r>
            <a:r>
              <a:rPr lang="ru-RU" sz="2400" dirty="0" err="1"/>
              <a:t>гібридного</a:t>
            </a:r>
            <a:r>
              <a:rPr lang="ru-RU" sz="2400" dirty="0"/>
              <a:t> </a:t>
            </a:r>
            <a:r>
              <a:rPr lang="ru-RU" sz="2400" dirty="0" err="1"/>
              <a:t>сіянця</a:t>
            </a:r>
            <a:r>
              <a:rPr lang="ru-RU" sz="2400" dirty="0"/>
              <a:t> </a:t>
            </a:r>
            <a:r>
              <a:rPr lang="ru-RU" sz="2400" dirty="0" err="1"/>
              <a:t>горобини</a:t>
            </a:r>
            <a:r>
              <a:rPr lang="ru-RU" sz="2400" dirty="0"/>
              <a:t> (прищепа) </a:t>
            </a:r>
            <a:r>
              <a:rPr lang="ru-RU" sz="2400" dirty="0" err="1"/>
              <a:t>прищеплюється</a:t>
            </a:r>
            <a:r>
              <a:rPr lang="ru-RU" sz="2400" dirty="0"/>
              <a:t> в </a:t>
            </a:r>
            <a:r>
              <a:rPr lang="ru-RU" sz="2400" dirty="0" err="1"/>
              <a:t>кронурослини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виду </a:t>
            </a:r>
            <a:r>
              <a:rPr lang="ru-RU" sz="2400" dirty="0" err="1"/>
              <a:t>або</a:t>
            </a:r>
            <a:r>
              <a:rPr lang="ru-RU" sz="2400" dirty="0"/>
              <a:t> роду, </a:t>
            </a:r>
            <a:r>
              <a:rPr lang="ru-RU" sz="2400" dirty="0" err="1"/>
              <a:t>наприклад</a:t>
            </a:r>
            <a:r>
              <a:rPr lang="ru-RU" sz="2400" dirty="0"/>
              <a:t> до </a:t>
            </a:r>
            <a:r>
              <a:rPr lang="ru-RU" sz="2400" dirty="0" err="1"/>
              <a:t>груші</a:t>
            </a:r>
            <a:r>
              <a:rPr lang="ru-RU" sz="2400" dirty="0"/>
              <a:t> (</a:t>
            </a:r>
            <a:r>
              <a:rPr lang="ru-RU" sz="2400" dirty="0" err="1"/>
              <a:t>підщепа</a:t>
            </a:r>
            <a:r>
              <a:rPr lang="ru-RU" sz="2400" dirty="0"/>
              <a:t>). </a:t>
            </a:r>
            <a:r>
              <a:rPr lang="ru-RU" sz="2400" dirty="0" err="1"/>
              <a:t>Після</a:t>
            </a:r>
            <a:r>
              <a:rPr lang="ru-RU" sz="2400" dirty="0"/>
              <a:t> 5-6 --</a:t>
            </a:r>
            <a:r>
              <a:rPr lang="ru-RU" sz="2400" dirty="0" err="1"/>
              <a:t>річного</a:t>
            </a:r>
            <a:r>
              <a:rPr lang="ru-RU" sz="2400" dirty="0"/>
              <a:t> </a:t>
            </a:r>
            <a:r>
              <a:rPr lang="ru-RU" sz="2400" dirty="0" err="1"/>
              <a:t>харчування</a:t>
            </a:r>
            <a:r>
              <a:rPr lang="ru-RU" sz="2400" dirty="0"/>
              <a:t>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виробляються</a:t>
            </a:r>
            <a:r>
              <a:rPr lang="ru-RU" sz="2400" dirty="0"/>
              <a:t> </a:t>
            </a:r>
            <a:r>
              <a:rPr lang="ru-RU" sz="2400" dirty="0" err="1"/>
              <a:t>підщепою</a:t>
            </a:r>
            <a:r>
              <a:rPr lang="ru-RU" sz="2400" dirty="0"/>
              <a:t>, </a:t>
            </a:r>
            <a:r>
              <a:rPr lang="ru-RU" sz="2400" dirty="0" err="1"/>
              <a:t>відбуваєтьсядеяка</a:t>
            </a:r>
            <a:r>
              <a:rPr lang="ru-RU" sz="2400" dirty="0"/>
              <a:t> </a:t>
            </a:r>
            <a:r>
              <a:rPr lang="ru-RU" sz="2400" dirty="0" err="1"/>
              <a:t>зміна</a:t>
            </a:r>
            <a:r>
              <a:rPr lang="ru-RU" sz="2400" dirty="0"/>
              <a:t>, </a:t>
            </a:r>
            <a:r>
              <a:rPr lang="ru-RU" sz="2400" dirty="0" err="1"/>
              <a:t>зближення</a:t>
            </a:r>
            <a:r>
              <a:rPr lang="ru-RU" sz="2400" dirty="0"/>
              <a:t> </a:t>
            </a:r>
            <a:r>
              <a:rPr lang="ru-RU" sz="2400" dirty="0" err="1"/>
              <a:t>фізіологічних</a:t>
            </a:r>
            <a:r>
              <a:rPr lang="ru-RU" sz="2400" dirty="0"/>
              <a:t> і </a:t>
            </a:r>
            <a:r>
              <a:rPr lang="ru-RU" sz="2400" dirty="0" err="1"/>
              <a:t>біохімічних</a:t>
            </a:r>
            <a:r>
              <a:rPr lang="ru-RU" sz="2400" dirty="0"/>
              <a:t> </a:t>
            </a:r>
            <a:r>
              <a:rPr lang="ru-RU" sz="2400" dirty="0" err="1"/>
              <a:t>властивостейпривою</a:t>
            </a:r>
            <a:r>
              <a:rPr lang="ru-RU" sz="2400" dirty="0"/>
              <a:t>. 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цвітіння</a:t>
            </a:r>
            <a:r>
              <a:rPr lang="ru-RU" sz="2400" dirty="0"/>
              <a:t> </a:t>
            </a:r>
            <a:r>
              <a:rPr lang="ru-RU" sz="2400" dirty="0" err="1"/>
              <a:t>горобини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квіти</a:t>
            </a:r>
            <a:r>
              <a:rPr lang="ru-RU" sz="2400" dirty="0"/>
              <a:t> </a:t>
            </a:r>
            <a:r>
              <a:rPr lang="ru-RU" sz="2400" dirty="0" err="1"/>
              <a:t>запилюють</a:t>
            </a:r>
            <a:r>
              <a:rPr lang="ru-RU" sz="2400" dirty="0"/>
              <a:t> </a:t>
            </a:r>
            <a:r>
              <a:rPr lang="ru-RU" sz="2400" dirty="0" err="1"/>
              <a:t>пилком</a:t>
            </a:r>
            <a:r>
              <a:rPr lang="ru-RU" sz="2400" dirty="0"/>
              <a:t> </a:t>
            </a:r>
            <a:r>
              <a:rPr lang="ru-RU" sz="2400" dirty="0" err="1"/>
              <a:t>підщепи</a:t>
            </a:r>
            <a:r>
              <a:rPr lang="ru-RU" sz="2400" dirty="0"/>
              <a:t>. При </a:t>
            </a:r>
            <a:r>
              <a:rPr lang="ru-RU" sz="2400" dirty="0" err="1"/>
              <a:t>цьомуздійснюється</a:t>
            </a:r>
            <a:r>
              <a:rPr lang="ru-RU" sz="2400" dirty="0"/>
              <a:t> </a:t>
            </a:r>
            <a:r>
              <a:rPr lang="ru-RU" sz="2400" dirty="0" err="1"/>
              <a:t>схрещування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9355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67"/>
            <a:ext cx="9144000" cy="6898420"/>
          </a:xfrm>
        </p:spPr>
      </p:pic>
      <p:sp>
        <p:nvSpPr>
          <p:cNvPr id="5" name="Прямоугольник 4"/>
          <p:cNvSpPr/>
          <p:nvPr/>
        </p:nvSpPr>
        <p:spPr>
          <a:xfrm>
            <a:off x="1122176" y="404664"/>
            <a:ext cx="6899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Метод </a:t>
            </a:r>
            <a:r>
              <a:rPr lang="ru-RU" sz="5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посередника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132856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Застосовувався</a:t>
            </a:r>
            <a:r>
              <a:rPr lang="ru-RU" sz="2400" dirty="0"/>
              <a:t> </a:t>
            </a:r>
            <a:r>
              <a:rPr lang="ru-RU" sz="2400" dirty="0" err="1"/>
              <a:t>Мічуріним</a:t>
            </a:r>
            <a:r>
              <a:rPr lang="ru-RU" sz="2400" dirty="0"/>
              <a:t> при </a:t>
            </a:r>
            <a:r>
              <a:rPr lang="ru-RU" sz="2400" dirty="0" err="1"/>
              <a:t>здійсненні</a:t>
            </a:r>
            <a:r>
              <a:rPr lang="ru-RU" sz="2400" dirty="0"/>
              <a:t> </a:t>
            </a:r>
            <a:r>
              <a:rPr lang="ru-RU" sz="2400" dirty="0" err="1"/>
              <a:t>гібридизації</a:t>
            </a:r>
            <a:r>
              <a:rPr lang="ru-RU" sz="2400" dirty="0"/>
              <a:t> культурного </a:t>
            </a:r>
            <a:r>
              <a:rPr lang="ru-RU" sz="2400" dirty="0" err="1"/>
              <a:t>персиказ</a:t>
            </a:r>
            <a:r>
              <a:rPr lang="ru-RU" sz="2400" dirty="0"/>
              <a:t> диким </a:t>
            </a:r>
            <a:r>
              <a:rPr lang="ru-RU" sz="2400" dirty="0" err="1"/>
              <a:t>монгольським</a:t>
            </a:r>
            <a:r>
              <a:rPr lang="ru-RU" sz="2400" dirty="0"/>
              <a:t> </a:t>
            </a:r>
            <a:r>
              <a:rPr lang="ru-RU" sz="2400" dirty="0" err="1"/>
              <a:t>мигдалем</a:t>
            </a:r>
            <a:r>
              <a:rPr lang="ru-RU" sz="2400" dirty="0"/>
              <a:t> </a:t>
            </a:r>
            <a:r>
              <a:rPr lang="ru-RU" sz="2400" dirty="0" err="1"/>
              <a:t>бобовніком</a:t>
            </a:r>
            <a:r>
              <a:rPr lang="ru-RU" sz="2400" dirty="0"/>
              <a:t> (з метою </a:t>
            </a:r>
            <a:r>
              <a:rPr lang="ru-RU" sz="2400" dirty="0" err="1"/>
              <a:t>просування</a:t>
            </a:r>
            <a:r>
              <a:rPr lang="ru-RU" sz="2400" dirty="0"/>
              <a:t> персика </a:t>
            </a:r>
            <a:r>
              <a:rPr lang="ru-RU" sz="2400" dirty="0" err="1"/>
              <a:t>напівніч</a:t>
            </a:r>
            <a:r>
              <a:rPr lang="ru-RU" sz="2400" dirty="0"/>
              <a:t>).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пряме</a:t>
            </a:r>
            <a:r>
              <a:rPr lang="ru-RU" sz="2400" dirty="0"/>
              <a:t> </a:t>
            </a:r>
            <a:r>
              <a:rPr lang="ru-RU" sz="2400" dirty="0" err="1"/>
              <a:t>схрещування</a:t>
            </a:r>
            <a:r>
              <a:rPr lang="ru-RU" sz="2400" dirty="0"/>
              <a:t> </a:t>
            </a:r>
            <a:r>
              <a:rPr lang="ru-RU" sz="2400" dirty="0" err="1"/>
              <a:t>зазначених</a:t>
            </a:r>
            <a:r>
              <a:rPr lang="ru-RU" sz="2400" dirty="0"/>
              <a:t> форм не </a:t>
            </a:r>
            <a:r>
              <a:rPr lang="ru-RU" sz="2400" dirty="0" err="1"/>
              <a:t>вдавалося</a:t>
            </a:r>
            <a:r>
              <a:rPr lang="ru-RU" sz="2400" dirty="0"/>
              <a:t>, </a:t>
            </a:r>
            <a:r>
              <a:rPr lang="ru-RU" sz="2400" dirty="0" err="1"/>
              <a:t>Мічурінсхрестив</a:t>
            </a:r>
            <a:r>
              <a:rPr lang="ru-RU" sz="2400" dirty="0"/>
              <a:t> </a:t>
            </a:r>
            <a:r>
              <a:rPr lang="ru-RU" sz="2400" dirty="0" err="1"/>
              <a:t>бобовнік</a:t>
            </a:r>
            <a:r>
              <a:rPr lang="ru-RU" sz="2400" dirty="0"/>
              <a:t> з </a:t>
            </a:r>
            <a:r>
              <a:rPr lang="ru-RU" sz="2400" dirty="0" err="1"/>
              <a:t>полукультурним</a:t>
            </a:r>
            <a:r>
              <a:rPr lang="ru-RU" sz="2400" dirty="0"/>
              <a:t> персиком Давида.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гібрид</a:t>
            </a:r>
            <a:r>
              <a:rPr lang="ru-RU" sz="2400" dirty="0"/>
              <a:t> </a:t>
            </a:r>
            <a:r>
              <a:rPr lang="ru-RU" sz="2400" dirty="0" err="1"/>
              <a:t>схрещуються</a:t>
            </a:r>
            <a:r>
              <a:rPr lang="ru-RU" sz="2400" dirty="0"/>
              <a:t> </a:t>
            </a:r>
            <a:r>
              <a:rPr lang="ru-RU" sz="2400" dirty="0" err="1"/>
              <a:t>зкультурним</a:t>
            </a:r>
            <a:r>
              <a:rPr lang="ru-RU" sz="2400" dirty="0"/>
              <a:t> персиком, за-</a:t>
            </a:r>
            <a:r>
              <a:rPr lang="ru-RU" sz="2400" dirty="0" err="1"/>
              <a:t>що</a:t>
            </a:r>
            <a:r>
              <a:rPr lang="ru-RU" sz="2400" dirty="0"/>
              <a:t> і </a:t>
            </a:r>
            <a:r>
              <a:rPr lang="ru-RU" sz="2400" dirty="0" err="1"/>
              <a:t>був</a:t>
            </a:r>
            <a:r>
              <a:rPr lang="ru-RU" sz="2400" dirty="0"/>
              <a:t> названий </a:t>
            </a:r>
            <a:r>
              <a:rPr lang="ru-RU" sz="2400" dirty="0" err="1"/>
              <a:t>посередником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31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8420"/>
          </a:xfrm>
        </p:spPr>
      </p:pic>
      <p:sp>
        <p:nvSpPr>
          <p:cNvPr id="5" name="Прямоугольник 4"/>
          <p:cNvSpPr/>
          <p:nvPr/>
        </p:nvSpPr>
        <p:spPr>
          <a:xfrm>
            <a:off x="-2904" y="332656"/>
            <a:ext cx="57088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У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Сполучених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Штатах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Америки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дозволяється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використовувати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геномодифіковані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продукти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без будь-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яких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обмежень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(і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навіть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без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вказівки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це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дітище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генної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інженерії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). У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країнах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Євросоюзу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продаж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модифікованих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продуктів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дозволили 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умовою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постачати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їх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зі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спеціальною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етикеткою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У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нашій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країні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кожен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продукт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зі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зміненим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геном повинен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отримати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державне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реєстраційне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посвідчення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яке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підтверджує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його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безпеку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Все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виглядає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відносно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благополучно. Але на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практиці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все на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багато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складніше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Продукт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може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містити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всього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один компонент,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отриманий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трансгенної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сировини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Хто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нам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скаже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модифікований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тепер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ні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огляду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цю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обставину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медики та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фахівці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харчування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наполягають,щоб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кожен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такий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продукт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мав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спеціальну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етикетку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на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якій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би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вказувалося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яка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модифікована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складова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і в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якій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пропорції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ньому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міститься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Кожен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з нас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має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право знати,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лежить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його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тарілці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678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687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Селекція рослин</vt:lpstr>
      <vt:lpstr>Презентация PowerPoint</vt:lpstr>
      <vt:lpstr>Презентация PowerPoint</vt:lpstr>
      <vt:lpstr>Селекція в рослинництві</vt:lpstr>
      <vt:lpstr>Мічурін і його робота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Селекція рослин</dc:title>
  <dc:creator>User</dc:creator>
  <cp:lastModifiedBy>User</cp:lastModifiedBy>
  <cp:revision>13</cp:revision>
  <dcterms:created xsi:type="dcterms:W3CDTF">2013-11-13T19:25:16Z</dcterms:created>
  <dcterms:modified xsi:type="dcterms:W3CDTF">2013-11-13T20:48:25Z</dcterms:modified>
</cp:coreProperties>
</file>