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52" autoAdjust="0"/>
    <p:restoredTop sz="94660"/>
  </p:normalViewPr>
  <p:slideViewPr>
    <p:cSldViewPr>
      <p:cViewPr varScale="1">
        <p:scale>
          <a:sx n="88" d="100"/>
          <a:sy n="8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618F49-B2F5-479A-BE1E-41FB987CAE3A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C4F011-78FF-4850-AAD5-363AFA3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4071942"/>
            <a:ext cx="6477000" cy="18288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>Учениці 10-А класу</a:t>
            </a:r>
            <a:br>
              <a:rPr lang="uk-UA" dirty="0" smtClean="0"/>
            </a:br>
            <a:r>
              <a:rPr lang="uk-UA" dirty="0" smtClean="0"/>
              <a:t>ССЗШ № 307 м. Києва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dirty="0" smtClean="0"/>
              <a:t>Високоморної Ярослави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Визначений</a:t>
            </a:r>
            <a:r>
              <a:rPr lang="ru-RU" dirty="0" smtClean="0"/>
              <a:t> </a:t>
            </a:r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485 </a:t>
            </a:r>
            <a:r>
              <a:rPr lang="ru-RU" dirty="0" err="1" smtClean="0"/>
              <a:t>обстежених</a:t>
            </a:r>
            <a:r>
              <a:rPr lang="ru-RU" dirty="0" smtClean="0"/>
              <a:t> (які </a:t>
            </a:r>
            <a:r>
              <a:rPr lang="ru-RU" dirty="0" err="1" smtClean="0"/>
              <a:t>складали</a:t>
            </a:r>
            <a:r>
              <a:rPr lang="ru-RU" dirty="0" smtClean="0"/>
              <a:t> 23,36 %) </a:t>
            </a:r>
            <a:r>
              <a:rPr lang="ru-RU" dirty="0" err="1" smtClean="0"/>
              <a:t>був</a:t>
            </a:r>
            <a:r>
              <a:rPr lang="ru-RU" dirty="0" smtClean="0"/>
              <a:t> в межах </a:t>
            </a:r>
            <a:r>
              <a:rPr lang="ru-RU" dirty="0" err="1" smtClean="0"/>
              <a:t>норми</a:t>
            </a:r>
            <a:r>
              <a:rPr lang="ru-RU" dirty="0" smtClean="0"/>
              <a:t>, у 1326 </a:t>
            </a:r>
            <a:r>
              <a:rPr lang="ru-RU" dirty="0" err="1" smtClean="0"/>
              <a:t>осіб</a:t>
            </a:r>
            <a:r>
              <a:rPr lang="ru-RU" dirty="0" smtClean="0"/>
              <a:t> (63,87 %)  —  </a:t>
            </a:r>
            <a:r>
              <a:rPr lang="ru-RU" dirty="0" err="1" smtClean="0"/>
              <a:t>підвищеним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772 особи (37,2 %)  —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ожирінням</a:t>
            </a:r>
            <a:r>
              <a:rPr lang="ru-RU" dirty="0" smtClean="0"/>
              <a:t> </a:t>
            </a:r>
            <a:r>
              <a:rPr lang="de-DE" dirty="0" smtClean="0"/>
              <a:t>I — III </a:t>
            </a:r>
            <a:r>
              <a:rPr lang="ru-RU" dirty="0" err="1" smtClean="0"/>
              <a:t>ступеня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них у 915 </a:t>
            </a:r>
            <a:r>
              <a:rPr lang="ru-RU" dirty="0" err="1" smtClean="0"/>
              <a:t>осіб</a:t>
            </a:r>
            <a:r>
              <a:rPr lang="ru-RU" dirty="0" smtClean="0"/>
              <a:t> (57,6%)  —  без АГ та 411 </a:t>
            </a:r>
            <a:r>
              <a:rPr lang="ru-RU" dirty="0" err="1" smtClean="0"/>
              <a:t>хворих</a:t>
            </a:r>
            <a:r>
              <a:rPr lang="ru-RU" dirty="0" smtClean="0"/>
              <a:t> (84,1%) на АГ,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збільшеної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розвиток </a:t>
            </a:r>
            <a:r>
              <a:rPr lang="ru-RU" dirty="0" err="1" smtClean="0"/>
              <a:t>артеріальної</a:t>
            </a:r>
            <a:r>
              <a:rPr lang="ru-RU" dirty="0" smtClean="0"/>
              <a:t> </a:t>
            </a:r>
            <a:r>
              <a:rPr lang="ru-RU" dirty="0" err="1" smtClean="0"/>
              <a:t>гіпертензії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obezite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45050" y="2278019"/>
            <a:ext cx="3886200" cy="3194137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03813405_molodez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2143116"/>
            <a:ext cx="3886200" cy="291465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харчування </a:t>
            </a:r>
            <a:r>
              <a:rPr lang="ru-RU" dirty="0" err="1" smtClean="0"/>
              <a:t>працездатного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населення України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методу "</a:t>
            </a:r>
            <a:r>
              <a:rPr lang="ru-RU" dirty="0" err="1" smtClean="0"/>
              <a:t>добового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відтворення</a:t>
            </a:r>
            <a:r>
              <a:rPr lang="ru-RU" dirty="0" smtClean="0"/>
              <a:t>" </a:t>
            </a:r>
            <a:r>
              <a:rPr lang="ru-RU" dirty="0" err="1" smtClean="0"/>
              <a:t>раціонів</a:t>
            </a:r>
            <a:r>
              <a:rPr lang="ru-RU" dirty="0" smtClean="0"/>
              <a:t> харчування у 2076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від 18 до 65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489 </a:t>
            </a:r>
            <a:r>
              <a:rPr lang="ru-RU" dirty="0" err="1" smtClean="0"/>
              <a:t>осіб</a:t>
            </a:r>
            <a:r>
              <a:rPr lang="ru-RU" dirty="0" smtClean="0"/>
              <a:t> (23,6%) </a:t>
            </a:r>
            <a:r>
              <a:rPr lang="ru-RU" dirty="0" err="1" smtClean="0"/>
              <a:t>віком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від 40 до 65 </a:t>
            </a:r>
            <a:r>
              <a:rPr lang="ru-RU" dirty="0" err="1" smtClean="0"/>
              <a:t>років</a:t>
            </a:r>
            <a:r>
              <a:rPr lang="ru-RU" dirty="0" smtClean="0"/>
              <a:t>  —  </a:t>
            </a:r>
            <a:r>
              <a:rPr lang="ru-RU" dirty="0" err="1" smtClean="0"/>
              <a:t>хворі</a:t>
            </a:r>
            <a:r>
              <a:rPr lang="ru-RU" dirty="0" smtClean="0"/>
              <a:t> на АГ, показав, </a:t>
            </a:r>
            <a:r>
              <a:rPr lang="ru-RU" dirty="0" err="1" smtClean="0"/>
              <a:t>що</a:t>
            </a:r>
            <a:r>
              <a:rPr lang="ru-RU" dirty="0" smtClean="0"/>
              <a:t> харчування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такими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відхиленнями</a:t>
            </a:r>
            <a:r>
              <a:rPr lang="ru-RU" dirty="0" smtClean="0"/>
              <a:t> від </a:t>
            </a:r>
            <a:r>
              <a:rPr lang="ru-RU" dirty="0" err="1" smtClean="0"/>
              <a:t>рекомендованих</a:t>
            </a:r>
            <a:r>
              <a:rPr lang="ru-RU" dirty="0" smtClean="0"/>
              <a:t> </a:t>
            </a:r>
            <a:r>
              <a:rPr lang="ru-RU" dirty="0" err="1" smtClean="0"/>
              <a:t>нормативів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— </a:t>
            </a:r>
            <a:r>
              <a:rPr lang="ru-RU" dirty="0" err="1" smtClean="0"/>
              <a:t>енергетична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зимововесняних</a:t>
            </a:r>
            <a:r>
              <a:rPr lang="ru-RU" dirty="0" smtClean="0"/>
              <a:t> </a:t>
            </a:r>
            <a:r>
              <a:rPr lang="ru-RU" dirty="0" err="1" smtClean="0"/>
              <a:t>раціонів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 (у </a:t>
            </a:r>
            <a:r>
              <a:rPr lang="ru-RU" dirty="0" err="1" smtClean="0"/>
              <a:t>чоловіків</a:t>
            </a:r>
            <a:r>
              <a:rPr lang="ru-RU" dirty="0" smtClean="0"/>
              <a:t> на 10,3%, у </a:t>
            </a:r>
            <a:r>
              <a:rPr lang="ru-RU" dirty="0" err="1" smtClean="0"/>
              <a:t>жінок</a:t>
            </a:r>
            <a:r>
              <a:rPr lang="ru-RU" dirty="0" smtClean="0"/>
              <a:t>  —  на</a:t>
            </a:r>
          </a:p>
          <a:p>
            <a:pPr>
              <a:buNone/>
            </a:pPr>
            <a:r>
              <a:rPr lang="ru-RU" dirty="0" smtClean="0"/>
              <a:t>12,4%),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енергетична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літньоосінніх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раціонів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вікової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18 — 29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відмічається</a:t>
            </a:r>
            <a:r>
              <a:rPr lang="ru-RU" dirty="0" smtClean="0"/>
              <a:t> </a:t>
            </a:r>
            <a:r>
              <a:rPr lang="ru-RU" dirty="0" err="1" smtClean="0"/>
              <a:t>дефіцит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енергетичної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 —  17,3%. </a:t>
            </a:r>
            <a:r>
              <a:rPr lang="ru-RU" dirty="0" err="1" smtClean="0"/>
              <a:t>Енергетична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цінність</a:t>
            </a:r>
            <a:r>
              <a:rPr lang="ru-RU" dirty="0" smtClean="0"/>
              <a:t> харчування </a:t>
            </a:r>
            <a:r>
              <a:rPr lang="ru-RU" dirty="0" err="1" smtClean="0"/>
              <a:t>жінок</a:t>
            </a:r>
            <a:r>
              <a:rPr lang="ru-RU" dirty="0" smtClean="0"/>
              <a:t> практично </a:t>
            </a:r>
            <a:r>
              <a:rPr lang="ru-RU" dirty="0" err="1" smtClean="0"/>
              <a:t>відповідає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фізіологічним</a:t>
            </a:r>
            <a:r>
              <a:rPr lang="ru-RU" dirty="0" smtClean="0"/>
              <a:t> потребам </a:t>
            </a:r>
            <a:r>
              <a:rPr lang="ru-RU" dirty="0" err="1" smtClean="0"/>
              <a:t>взимку</a:t>
            </a:r>
            <a:r>
              <a:rPr lang="ru-RU" dirty="0" smtClean="0"/>
              <a:t> та </a:t>
            </a:r>
            <a:r>
              <a:rPr lang="ru-RU" dirty="0" err="1" smtClean="0"/>
              <a:t>нижча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1537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1.Фактичне харчування населення </a:t>
            </a:r>
            <a:r>
              <a:rPr lang="ru-RU" sz="1600" dirty="0" err="1" smtClean="0"/>
              <a:t>нераціональне,розбалансоване</a:t>
            </a:r>
            <a:r>
              <a:rPr lang="ru-RU" sz="1600" dirty="0" smtClean="0"/>
              <a:t>, </a:t>
            </a:r>
            <a:r>
              <a:rPr lang="ru-RU" sz="1600" dirty="0" err="1" smtClean="0"/>
              <a:t>полідефіцитне</a:t>
            </a:r>
            <a:r>
              <a:rPr lang="ru-RU" sz="1600" dirty="0" smtClean="0"/>
              <a:t> в основному за </a:t>
            </a:r>
            <a:r>
              <a:rPr lang="ru-RU" sz="1600" dirty="0" err="1" smtClean="0"/>
              <a:t>рахунок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вираженого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дефіциту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мікронутриєнтів</a:t>
            </a:r>
            <a:r>
              <a:rPr lang="ru-RU" sz="1600" dirty="0" smtClean="0"/>
              <a:t> (</a:t>
            </a:r>
            <a:r>
              <a:rPr lang="ru-RU" sz="1600" dirty="0" err="1" smtClean="0"/>
              <a:t>вітамінів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мінералів</a:t>
            </a:r>
            <a:r>
              <a:rPr lang="ru-RU" sz="1600" dirty="0" smtClean="0"/>
              <a:t>);</a:t>
            </a:r>
          </a:p>
          <a:p>
            <a:pPr>
              <a:buNone/>
            </a:pPr>
            <a:r>
              <a:rPr lang="ru-RU" sz="1600" dirty="0" smtClean="0"/>
              <a:t>2.Сумарний </a:t>
            </a:r>
            <a:r>
              <a:rPr lang="ru-RU" sz="1600" dirty="0" err="1" smtClean="0"/>
              <a:t>інтегральний</a:t>
            </a:r>
            <a:r>
              <a:rPr lang="ru-RU" sz="1600" dirty="0" smtClean="0"/>
              <a:t> скор </a:t>
            </a:r>
            <a:r>
              <a:rPr lang="ru-RU" sz="1600" dirty="0" err="1" smtClean="0"/>
              <a:t>харчових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раціонів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характеризувався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достатнім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рівнем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споживання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білка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підвищеною</a:t>
            </a:r>
            <a:r>
              <a:rPr lang="ru-RU" sz="1600" dirty="0" smtClean="0"/>
              <a:t> квотою </a:t>
            </a:r>
            <a:r>
              <a:rPr lang="ru-RU" sz="1600" dirty="0" err="1" smtClean="0"/>
              <a:t>тваринних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жирів</a:t>
            </a:r>
            <a:r>
              <a:rPr lang="ru-RU" sz="1600" dirty="0" smtClean="0"/>
              <a:t> на 10 — 18% у </a:t>
            </a:r>
            <a:r>
              <a:rPr lang="ru-RU" sz="1600" dirty="0" err="1" smtClean="0"/>
              <a:t>харчуванні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чоловіків</a:t>
            </a:r>
            <a:r>
              <a:rPr lang="ru-RU" sz="1600" dirty="0" smtClean="0"/>
              <a:t>. В </a:t>
            </a:r>
            <a:r>
              <a:rPr lang="ru-RU" sz="1600" dirty="0" err="1" smtClean="0"/>
              <a:t>усіх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знижене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споживання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білка</a:t>
            </a:r>
            <a:r>
              <a:rPr lang="ru-RU" sz="1600" dirty="0" smtClean="0"/>
              <a:t> на 12,5 — 17,8%, </a:t>
            </a:r>
            <a:r>
              <a:rPr lang="ru-RU" sz="1600" dirty="0" err="1" smtClean="0"/>
              <a:t>складних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вуглеводів</a:t>
            </a:r>
            <a:r>
              <a:rPr lang="ru-RU" sz="1600" dirty="0" smtClean="0"/>
              <a:t> на 16 — 28% та </a:t>
            </a:r>
            <a:r>
              <a:rPr lang="ru-RU" sz="1600" dirty="0" err="1" smtClean="0"/>
              <a:t>підвищене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споживання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тваринних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жирів</a:t>
            </a:r>
            <a:r>
              <a:rPr lang="ru-RU" sz="1600" dirty="0" smtClean="0"/>
              <a:t> на 10 — 14%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простих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вуглеводів</a:t>
            </a:r>
            <a:r>
              <a:rPr lang="ru-RU" sz="1600" dirty="0" smtClean="0"/>
              <a:t> на 8 — 19% </a:t>
            </a:r>
          </a:p>
          <a:p>
            <a:pPr>
              <a:buNone/>
            </a:pPr>
            <a:r>
              <a:rPr lang="ru-RU" sz="1600" dirty="0" smtClean="0"/>
              <a:t>3.У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АГ </a:t>
            </a:r>
            <a:r>
              <a:rPr lang="ru-RU" sz="1600" dirty="0" err="1" smtClean="0"/>
              <a:t>спостерігаються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однотипові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виражені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порушення</a:t>
            </a:r>
            <a:r>
              <a:rPr lang="ru-RU" sz="1600" dirty="0" smtClean="0"/>
              <a:t> харчування 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показників</a:t>
            </a:r>
            <a:r>
              <a:rPr lang="ru-RU" sz="1600" dirty="0" smtClean="0"/>
              <a:t> харчування,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у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 без АГ.</a:t>
            </a:r>
          </a:p>
          <a:p>
            <a:pPr>
              <a:buNone/>
            </a:pPr>
            <a:r>
              <a:rPr lang="ru-RU" sz="1600" dirty="0" smtClean="0"/>
              <a:t>4.Однотиповість </a:t>
            </a:r>
            <a:r>
              <a:rPr lang="ru-RU" sz="1600" dirty="0" err="1" smtClean="0"/>
              <a:t>порушень</a:t>
            </a:r>
            <a:r>
              <a:rPr lang="ru-RU" sz="1600" dirty="0" smtClean="0"/>
              <a:t> у </a:t>
            </a:r>
            <a:r>
              <a:rPr lang="ru-RU" sz="1600" dirty="0" err="1" smtClean="0"/>
              <a:t>харчуванні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популяції</a:t>
            </a:r>
            <a:r>
              <a:rPr lang="ru-RU" sz="1600" dirty="0" smtClean="0"/>
              <a:t> (в </a:t>
            </a:r>
            <a:r>
              <a:rPr lang="ru-RU" sz="1600" dirty="0" err="1" smtClean="0"/>
              <a:t>разі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вибірки</a:t>
            </a:r>
            <a:r>
              <a:rPr lang="ru-RU" sz="1600" dirty="0" smtClean="0"/>
              <a:t>) та </a:t>
            </a:r>
            <a:r>
              <a:rPr lang="ru-RU" sz="1600" dirty="0" err="1" smtClean="0"/>
              <a:t>обстежених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артеріальною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гіпертензією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свідчить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необхідність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продовження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вдосконалення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загальнонаціональних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оздоровлення</a:t>
            </a:r>
            <a:r>
              <a:rPr lang="ru-RU" sz="1600" dirty="0" smtClean="0"/>
              <a:t> харчування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5.Вивчене </a:t>
            </a:r>
            <a:r>
              <a:rPr lang="ru-RU" sz="1600" dirty="0" err="1" smtClean="0"/>
              <a:t>фактичне</a:t>
            </a:r>
            <a:r>
              <a:rPr lang="ru-RU" sz="1600" dirty="0" smtClean="0"/>
              <a:t> харчування </a:t>
            </a:r>
            <a:r>
              <a:rPr lang="ru-RU" sz="1600" dirty="0" err="1" smtClean="0"/>
              <a:t>працездатного</a:t>
            </a:r>
            <a:r>
              <a:rPr lang="ru-RU" sz="1600" dirty="0" smtClean="0"/>
              <a:t> населення </a:t>
            </a:r>
            <a:r>
              <a:rPr lang="ru-RU" sz="1600" dirty="0" err="1" smtClean="0"/>
              <a:t>полідефіцитне</a:t>
            </a:r>
            <a:r>
              <a:rPr lang="ru-RU" sz="1600" dirty="0" smtClean="0"/>
              <a:t>, </a:t>
            </a:r>
            <a:r>
              <a:rPr lang="ru-RU" sz="1600" dirty="0" err="1" smtClean="0"/>
              <a:t>розбалансоване</a:t>
            </a:r>
            <a:r>
              <a:rPr lang="ru-RU" sz="1600" dirty="0" smtClean="0"/>
              <a:t> за </a:t>
            </a:r>
            <a:r>
              <a:rPr lang="ru-RU" sz="1600" dirty="0" err="1" smtClean="0"/>
              <a:t>багатьма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макронутриєнтами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не буде </a:t>
            </a:r>
            <a:r>
              <a:rPr lang="ru-RU" sz="1600" dirty="0" err="1" smtClean="0"/>
              <a:t>запобігати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прогресуванню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аліментарних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захворювань</a:t>
            </a:r>
            <a:r>
              <a:rPr lang="ru-RU" sz="1600" dirty="0" smtClean="0"/>
              <a:t>, а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сприятиме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Голод в світі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ООН: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голодуючих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 </a:t>
            </a:r>
            <a:r>
              <a:rPr lang="ru-RU" b="1" dirty="0" err="1" smtClean="0"/>
              <a:t>перевищує</a:t>
            </a:r>
            <a:r>
              <a:rPr lang="ru-RU" b="1" dirty="0" smtClean="0"/>
              <a:t> один </a:t>
            </a:r>
            <a:r>
              <a:rPr lang="ru-RU" b="1" dirty="0" err="1" smtClean="0"/>
              <a:t>мільярд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з-за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економічної</a:t>
            </a:r>
            <a:r>
              <a:rPr lang="ru-RU" b="1" dirty="0" smtClean="0"/>
              <a:t> </a:t>
            </a:r>
            <a:r>
              <a:rPr lang="ru-RU" b="1" dirty="0" err="1" smtClean="0"/>
              <a:t>кризи</a:t>
            </a:r>
            <a:endParaRPr lang="ru-RU" b="1" dirty="0" smtClean="0"/>
          </a:p>
          <a:p>
            <a:r>
              <a:rPr lang="ru-RU" b="1" dirty="0" err="1" smtClean="0"/>
              <a:t>Страшніше</a:t>
            </a:r>
            <a:r>
              <a:rPr lang="ru-RU" b="1" dirty="0" smtClean="0"/>
              <a:t> голоду </a:t>
            </a:r>
            <a:r>
              <a:rPr lang="ru-RU" b="1" dirty="0" err="1" smtClean="0"/>
              <a:t>посушливих</a:t>
            </a:r>
            <a:r>
              <a:rPr lang="ru-RU" b="1" dirty="0" smtClean="0"/>
              <a:t> </a:t>
            </a:r>
            <a:r>
              <a:rPr lang="ru-RU" b="1" dirty="0" err="1" smtClean="0"/>
              <a:t>Нігера</a:t>
            </a:r>
            <a:r>
              <a:rPr lang="ru-RU" b="1" dirty="0" smtClean="0"/>
              <a:t>. </a:t>
            </a:r>
            <a:r>
              <a:rPr lang="ru-RU" b="1" dirty="0" err="1" smtClean="0"/>
              <a:t>Продовольча</a:t>
            </a:r>
            <a:r>
              <a:rPr lang="ru-RU" b="1" dirty="0" smtClean="0"/>
              <a:t> </a:t>
            </a:r>
            <a:r>
              <a:rPr lang="ru-RU" b="1" dirty="0" err="1" smtClean="0"/>
              <a:t>мільйони</a:t>
            </a:r>
            <a:endParaRPr lang="ru-RU" b="1" dirty="0" smtClean="0"/>
          </a:p>
          <a:p>
            <a:r>
              <a:rPr lang="ru-RU" b="1" dirty="0" smtClean="0"/>
              <a:t>Голод </a:t>
            </a:r>
            <a:r>
              <a:rPr lang="ru-RU" b="1" dirty="0" err="1" smtClean="0"/>
              <a:t>вбиває</a:t>
            </a:r>
            <a:r>
              <a:rPr lang="ru-RU" b="1" dirty="0" smtClean="0"/>
              <a:t> </a:t>
            </a:r>
            <a:r>
              <a:rPr lang="ru-RU" b="1" dirty="0" err="1" smtClean="0"/>
              <a:t>дитину</a:t>
            </a:r>
            <a:r>
              <a:rPr lang="ru-RU" b="1" dirty="0" smtClean="0"/>
              <a:t> </a:t>
            </a:r>
            <a:r>
              <a:rPr lang="ru-RU" b="1" dirty="0" err="1" smtClean="0"/>
              <a:t>кожні</a:t>
            </a:r>
            <a:r>
              <a:rPr lang="ru-RU" b="1" dirty="0" smtClean="0"/>
              <a:t> </a:t>
            </a:r>
            <a:r>
              <a:rPr lang="ru-RU" b="1" dirty="0" err="1" smtClean="0"/>
              <a:t>п'ять</a:t>
            </a:r>
            <a:r>
              <a:rPr lang="ru-RU" b="1" dirty="0" smtClean="0"/>
              <a:t> секунд. </a:t>
            </a:r>
            <a:r>
              <a:rPr lang="ru-RU" b="1" dirty="0" err="1" smtClean="0"/>
              <a:t>Світові</a:t>
            </a:r>
            <a:r>
              <a:rPr lang="ru-RU" b="1" dirty="0" smtClean="0"/>
              <a:t> </a:t>
            </a:r>
            <a:r>
              <a:rPr lang="ru-RU" b="1" dirty="0" err="1" smtClean="0"/>
              <a:t>лідери</a:t>
            </a:r>
            <a:r>
              <a:rPr lang="ru-RU" b="1" dirty="0" smtClean="0"/>
              <a:t> не </a:t>
            </a:r>
            <a:r>
              <a:rPr lang="ru-RU" b="1" dirty="0" err="1" smtClean="0"/>
              <a:t>піклуються</a:t>
            </a:r>
            <a:endParaRPr lang="ru-RU" b="1" dirty="0" smtClean="0"/>
          </a:p>
          <a:p>
            <a:r>
              <a:rPr lang="uk-UA" b="1" dirty="0" smtClean="0"/>
              <a:t>Висновок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ООН: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голодуючих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перевищує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мільярд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з-за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продовольчої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викликало</a:t>
            </a:r>
            <a:r>
              <a:rPr lang="ru-RU" dirty="0" smtClean="0"/>
              <a:t> число </a:t>
            </a:r>
            <a:r>
              <a:rPr lang="ru-RU" dirty="0" err="1" smtClean="0"/>
              <a:t>голодуючих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один </a:t>
            </a:r>
            <a:r>
              <a:rPr lang="ru-RU" dirty="0" err="1" smtClean="0"/>
              <a:t>мільярд</a:t>
            </a:r>
            <a:r>
              <a:rPr lang="ru-RU" dirty="0" smtClean="0"/>
              <a:t>.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минулим</a:t>
            </a:r>
            <a:r>
              <a:rPr lang="ru-RU" dirty="0" smtClean="0"/>
              <a:t> роком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зросла</a:t>
            </a:r>
            <a:r>
              <a:rPr lang="ru-RU" dirty="0" smtClean="0"/>
              <a:t> на 100 млн. до 1,02 млрд.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повідомив</a:t>
            </a:r>
            <a:r>
              <a:rPr lang="ru-RU" dirty="0" smtClean="0"/>
              <a:t> </a:t>
            </a:r>
            <a:r>
              <a:rPr lang="ru-RU" dirty="0" err="1" smtClean="0"/>
              <a:t>Продовольчої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спеціалізовані</a:t>
            </a:r>
            <a:r>
              <a:rPr lang="ru-RU" dirty="0" smtClean="0"/>
              <a:t> установи ООН. Це </a:t>
            </a:r>
            <a:r>
              <a:rPr lang="ru-RU" dirty="0" err="1" smtClean="0"/>
              <a:t>найгірший</a:t>
            </a:r>
            <a:r>
              <a:rPr lang="ru-RU" dirty="0" smtClean="0"/>
              <a:t> результат в сорок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голодні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330623591_2222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00562" y="2278667"/>
            <a:ext cx="4230688" cy="2721969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-1138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812" y="2476375"/>
            <a:ext cx="3929064" cy="254171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Один </a:t>
            </a:r>
            <a:r>
              <a:rPr lang="ru-RU" dirty="0" err="1" smtClean="0"/>
              <a:t>мільярд</a:t>
            </a:r>
            <a:r>
              <a:rPr lang="ru-RU" dirty="0" smtClean="0"/>
              <a:t> </a:t>
            </a:r>
            <a:r>
              <a:rPr lang="ru-RU" dirty="0" err="1" smtClean="0"/>
              <a:t>двадцять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. Так </a:t>
            </a:r>
            <a:r>
              <a:rPr lang="ru-RU" dirty="0" err="1" smtClean="0"/>
              <a:t>багато</a:t>
            </a:r>
            <a:r>
              <a:rPr lang="ru-RU" dirty="0" smtClean="0"/>
              <a:t> людей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страждають</a:t>
            </a:r>
            <a:r>
              <a:rPr lang="ru-RU" dirty="0" smtClean="0"/>
              <a:t> від </a:t>
            </a:r>
            <a:r>
              <a:rPr lang="ru-RU" dirty="0" err="1" smtClean="0"/>
              <a:t>хронічного</a:t>
            </a:r>
            <a:r>
              <a:rPr lang="ru-RU" dirty="0" smtClean="0"/>
              <a:t> </a:t>
            </a:r>
            <a:r>
              <a:rPr lang="ru-RU" dirty="0" err="1" smtClean="0"/>
              <a:t>недоїдання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, 642 </a:t>
            </a:r>
            <a:r>
              <a:rPr lang="ru-RU" dirty="0" err="1" smtClean="0"/>
              <a:t>мільйонів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та </a:t>
            </a:r>
            <a:r>
              <a:rPr lang="ru-RU" dirty="0" err="1" smtClean="0"/>
              <a:t>Тихоокеанського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країнах</a:t>
            </a:r>
            <a:r>
              <a:rPr lang="ru-RU" dirty="0" smtClean="0"/>
              <a:t> Африки на </a:t>
            </a:r>
            <a:r>
              <a:rPr lang="ru-RU" dirty="0" err="1" smtClean="0"/>
              <a:t>південь</a:t>
            </a:r>
            <a:r>
              <a:rPr lang="ru-RU" dirty="0" smtClean="0"/>
              <a:t> від Сахари 265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голодуючих</a:t>
            </a:r>
            <a:r>
              <a:rPr lang="ru-RU" dirty="0" smtClean="0"/>
              <a:t> людей у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Карибського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, 53 млн. дол США. На </a:t>
            </a:r>
            <a:r>
              <a:rPr lang="ru-RU" dirty="0" err="1" smtClean="0"/>
              <a:t>Близькому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 42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. "</a:t>
            </a:r>
            <a:r>
              <a:rPr lang="ru-RU" dirty="0" err="1" smtClean="0"/>
              <a:t>Тільки</a:t>
            </a:r>
            <a:r>
              <a:rPr lang="ru-RU" dirty="0" smtClean="0"/>
              <a:t>" </a:t>
            </a:r>
            <a:r>
              <a:rPr lang="ru-RU" dirty="0" err="1" smtClean="0"/>
              <a:t>П'ятнадцять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голодуючих</a:t>
            </a:r>
            <a:r>
              <a:rPr lang="ru-RU" dirty="0" smtClean="0"/>
              <a:t> людей </a:t>
            </a:r>
            <a:r>
              <a:rPr lang="ru-RU" dirty="0" err="1" smtClean="0"/>
              <a:t>живуть</a:t>
            </a:r>
            <a:r>
              <a:rPr lang="ru-RU" dirty="0" smtClean="0"/>
              <a:t> в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йдеться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повідомленні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минулого</a:t>
            </a:r>
            <a:r>
              <a:rPr lang="ru-RU" dirty="0" smtClean="0"/>
              <a:t> року </a:t>
            </a:r>
            <a:r>
              <a:rPr lang="ru-RU" dirty="0" err="1" smtClean="0"/>
              <a:t>збільшився</a:t>
            </a:r>
            <a:r>
              <a:rPr lang="ru-RU" dirty="0" smtClean="0"/>
              <a:t> страшно сто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голодних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баланс </a:t>
            </a:r>
            <a:r>
              <a:rPr lang="ru-RU" dirty="0" err="1" smtClean="0"/>
              <a:t>гірше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продовольчої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в 70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Страшніше</a:t>
            </a:r>
            <a:r>
              <a:rPr lang="ru-RU" b="1" dirty="0" smtClean="0"/>
              <a:t> голоду </a:t>
            </a:r>
            <a:r>
              <a:rPr lang="ru-RU" b="1" dirty="0" err="1" smtClean="0"/>
              <a:t>посушливих</a:t>
            </a:r>
            <a:r>
              <a:rPr lang="ru-RU" b="1" dirty="0" smtClean="0"/>
              <a:t> </a:t>
            </a:r>
            <a:r>
              <a:rPr lang="ru-RU" b="1" dirty="0" err="1" smtClean="0"/>
              <a:t>Нігера</a:t>
            </a:r>
            <a:r>
              <a:rPr lang="ru-RU" b="1" dirty="0" smtClean="0"/>
              <a:t>. </a:t>
            </a:r>
            <a:r>
              <a:rPr lang="ru-RU" b="1" dirty="0" err="1" smtClean="0"/>
              <a:t>Продовольча</a:t>
            </a:r>
            <a:r>
              <a:rPr lang="ru-RU" b="1" dirty="0" smtClean="0"/>
              <a:t> </a:t>
            </a:r>
            <a:r>
              <a:rPr lang="ru-RU" b="1" dirty="0" err="1" smtClean="0"/>
              <a:t>мільйони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12,5 млн. </a:t>
            </a:r>
            <a:r>
              <a:rPr lang="ru-RU" dirty="0" err="1" smtClean="0"/>
              <a:t>чоловік</a:t>
            </a:r>
            <a:r>
              <a:rPr lang="ru-RU" dirty="0" smtClean="0"/>
              <a:t>, в голод </a:t>
            </a:r>
            <a:r>
              <a:rPr lang="ru-RU" dirty="0" err="1" smtClean="0"/>
              <a:t>Нігера</a:t>
            </a:r>
            <a:r>
              <a:rPr lang="ru-RU" dirty="0" smtClean="0"/>
              <a:t> </a:t>
            </a:r>
            <a:r>
              <a:rPr lang="ru-RU" dirty="0" err="1" smtClean="0"/>
              <a:t>загрожує</a:t>
            </a:r>
            <a:r>
              <a:rPr lang="ru-RU" dirty="0" smtClean="0"/>
              <a:t>, </a:t>
            </a:r>
            <a:r>
              <a:rPr lang="ru-RU" dirty="0" err="1" smtClean="0"/>
              <a:t>попереджають</a:t>
            </a:r>
            <a:r>
              <a:rPr lang="ru-RU" dirty="0" smtClean="0"/>
              <a:t> </a:t>
            </a:r>
            <a:r>
              <a:rPr lang="ru-RU" dirty="0" err="1" smtClean="0"/>
              <a:t>гуманітарні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  <a:r>
              <a:rPr lang="ru-RU" dirty="0" err="1" smtClean="0"/>
              <a:t>Звинувачувати</a:t>
            </a:r>
            <a:r>
              <a:rPr lang="ru-RU" dirty="0" smtClean="0"/>
              <a:t> </a:t>
            </a:r>
            <a:r>
              <a:rPr lang="ru-RU" dirty="0" err="1" smtClean="0"/>
              <a:t>неврожаї</a:t>
            </a:r>
            <a:r>
              <a:rPr lang="ru-RU" dirty="0" smtClean="0"/>
              <a:t>,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посухою</a:t>
            </a:r>
            <a:r>
              <a:rPr lang="ru-RU" dirty="0" smtClean="0"/>
              <a:t>. </a:t>
            </a:r>
            <a:r>
              <a:rPr lang="ru-RU" dirty="0" err="1" smtClean="0"/>
              <a:t>Нігер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ООН </a:t>
            </a:r>
            <a:r>
              <a:rPr lang="ru-RU" dirty="0" err="1" smtClean="0"/>
              <a:t>переживає</a:t>
            </a:r>
            <a:r>
              <a:rPr lang="ru-RU" dirty="0" smtClean="0"/>
              <a:t> </a:t>
            </a:r>
            <a:r>
              <a:rPr lang="ru-RU" dirty="0" err="1" smtClean="0"/>
              <a:t>найгірший</a:t>
            </a:r>
            <a:r>
              <a:rPr lang="ru-RU" dirty="0" smtClean="0"/>
              <a:t> </a:t>
            </a:r>
            <a:r>
              <a:rPr lang="ru-RU" dirty="0" err="1" smtClean="0"/>
              <a:t>продовольчу</a:t>
            </a:r>
            <a:r>
              <a:rPr lang="ru-RU" dirty="0" smtClean="0"/>
              <a:t> кризу в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jt_th_bed743d08114c54bf92e6fd6ac1cf82e_1299350251hung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350" y="2714620"/>
            <a:ext cx="4264544" cy="197733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1571612"/>
            <a:ext cx="38862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Страждають</a:t>
            </a:r>
            <a:r>
              <a:rPr lang="ru-RU" dirty="0" smtClean="0"/>
              <a:t> від браку </a:t>
            </a:r>
            <a:r>
              <a:rPr lang="ru-RU" dirty="0" err="1" smtClean="0"/>
              <a:t>продовольства</a:t>
            </a:r>
            <a:r>
              <a:rPr lang="ru-RU" dirty="0" smtClean="0"/>
              <a:t>, </a:t>
            </a:r>
            <a:r>
              <a:rPr lang="ru-RU" dirty="0" err="1" smtClean="0"/>
              <a:t>близько</a:t>
            </a:r>
            <a:r>
              <a:rPr lang="ru-RU" dirty="0" smtClean="0"/>
              <a:t> семи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- 400000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дітей</a:t>
            </a:r>
            <a:r>
              <a:rPr lang="ru-RU" dirty="0" smtClean="0"/>
              <a:t>, які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тривожні</a:t>
            </a:r>
            <a:r>
              <a:rPr lang="ru-RU" dirty="0" smtClean="0"/>
              <a:t>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гуманітарної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de-DE" dirty="0" smtClean="0"/>
              <a:t>Oxfam </a:t>
            </a:r>
            <a:r>
              <a:rPr lang="ru-RU" dirty="0" err="1" smtClean="0"/>
              <a:t>і</a:t>
            </a:r>
            <a:r>
              <a:rPr lang="ru-RU" dirty="0" smtClean="0"/>
              <a:t> "</a:t>
            </a:r>
            <a:r>
              <a:rPr lang="ru-RU" dirty="0" err="1" smtClean="0"/>
              <a:t>Врятуйте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",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негайної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вони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5149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88" y="2390827"/>
            <a:ext cx="4214816" cy="298649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погіршується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день,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масштабів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сухого сезону в 2005 </a:t>
            </a:r>
            <a:r>
              <a:rPr lang="ru-RU" dirty="0" err="1" smtClean="0"/>
              <a:t>році</a:t>
            </a:r>
            <a:r>
              <a:rPr lang="ru-RU" dirty="0" smtClean="0"/>
              <a:t>. Вони просили десять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(207 млн.)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постраждалі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unger 1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57686" y="2428868"/>
            <a:ext cx="3986817" cy="2691101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Проблеми харчування</a:t>
            </a:r>
          </a:p>
          <a:p>
            <a:r>
              <a:rPr lang="uk-UA" dirty="0" smtClean="0"/>
              <a:t>Голод в світі</a:t>
            </a:r>
          </a:p>
          <a:p>
            <a:r>
              <a:rPr lang="uk-UA" dirty="0" smtClean="0"/>
              <a:t>Питна вода світу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ctu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3450" y="2146298"/>
            <a:ext cx="3924302" cy="294322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словами директора ООН в </a:t>
            </a:r>
            <a:r>
              <a:rPr lang="ru-RU" dirty="0" err="1" smtClean="0"/>
              <a:t>Нігері</a:t>
            </a:r>
            <a:r>
              <a:rPr lang="ru-RU" dirty="0" smtClean="0"/>
              <a:t>, </a:t>
            </a:r>
            <a:r>
              <a:rPr lang="ru-RU" dirty="0" err="1" smtClean="0"/>
              <a:t>нинішня</a:t>
            </a:r>
            <a:r>
              <a:rPr lang="ru-RU" dirty="0" smtClean="0"/>
              <a:t> криза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гіршою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Але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тільки</a:t>
            </a:r>
            <a:r>
              <a:rPr lang="ru-RU" dirty="0" smtClean="0"/>
              <a:t> половина </a:t>
            </a:r>
            <a:r>
              <a:rPr lang="ru-RU" dirty="0" err="1" smtClean="0"/>
              <a:t>коштів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засухи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достатньої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Продовольча</a:t>
            </a:r>
            <a:r>
              <a:rPr lang="ru-RU" dirty="0" smtClean="0"/>
              <a:t> криза </a:t>
            </a:r>
            <a:r>
              <a:rPr lang="ru-RU" dirty="0" err="1" smtClean="0"/>
              <a:t>вибухнула</a:t>
            </a:r>
            <a:r>
              <a:rPr lang="ru-RU" dirty="0" smtClean="0"/>
              <a:t> в </a:t>
            </a:r>
            <a:r>
              <a:rPr lang="ru-RU" dirty="0" err="1" smtClean="0"/>
              <a:t>Нігерії</a:t>
            </a:r>
            <a:r>
              <a:rPr lang="ru-RU" dirty="0" smtClean="0"/>
              <a:t> через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поганий</a:t>
            </a:r>
            <a:r>
              <a:rPr lang="ru-RU" dirty="0" smtClean="0"/>
              <a:t> </a:t>
            </a:r>
            <a:r>
              <a:rPr lang="ru-RU" dirty="0" err="1" smtClean="0"/>
              <a:t>врожай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року.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ускладнюється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на </a:t>
            </a:r>
            <a:r>
              <a:rPr lang="ru-RU" dirty="0" err="1" smtClean="0"/>
              <a:t>продукти</a:t>
            </a:r>
            <a:r>
              <a:rPr lang="ru-RU" dirty="0" smtClean="0"/>
              <a:t> харчування росте, </a:t>
            </a:r>
            <a:r>
              <a:rPr lang="ru-RU" dirty="0" err="1" smtClean="0"/>
              <a:t>багато</a:t>
            </a:r>
            <a:r>
              <a:rPr lang="ru-RU" dirty="0" smtClean="0"/>
              <a:t> людей,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грошей,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зерно, </a:t>
            </a:r>
            <a:r>
              <a:rPr lang="de-DE" dirty="0" smtClean="0"/>
              <a:t>BBC </a:t>
            </a:r>
            <a:r>
              <a:rPr lang="ru-RU" dirty="0" smtClean="0"/>
              <a:t>заявив на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веб-сайт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буде нового </a:t>
            </a:r>
            <a:r>
              <a:rPr lang="ru-RU" dirty="0" err="1" smtClean="0"/>
              <a:t>врожаю</a:t>
            </a:r>
            <a:r>
              <a:rPr lang="ru-RU" dirty="0" smtClean="0"/>
              <a:t> у </a:t>
            </a:r>
            <a:r>
              <a:rPr lang="ru-RU" dirty="0" err="1" smtClean="0"/>
              <a:t>вересні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8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97561" y="2143116"/>
            <a:ext cx="4086383" cy="3071834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вбиває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секунд.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піклуються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fotografii-na-kotorie-nevozmozhno-spokoj_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599" y="2214554"/>
            <a:ext cx="4403151" cy="297212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Зустрічі</a:t>
            </a:r>
            <a:r>
              <a:rPr lang="ru-RU" dirty="0" smtClean="0"/>
              <a:t> на </a:t>
            </a:r>
            <a:r>
              <a:rPr lang="ru-RU" dirty="0" err="1" smtClean="0"/>
              <a:t>вищому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продовольчої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, </a:t>
            </a:r>
            <a:r>
              <a:rPr lang="ru-RU" dirty="0" err="1" smtClean="0"/>
              <a:t>організований</a:t>
            </a:r>
            <a:r>
              <a:rPr lang="ru-RU" dirty="0" smtClean="0"/>
              <a:t> </a:t>
            </a:r>
            <a:r>
              <a:rPr lang="ru-RU" dirty="0" err="1" smtClean="0"/>
              <a:t>Всесвітньою</a:t>
            </a:r>
            <a:r>
              <a:rPr lang="ru-RU" dirty="0" smtClean="0"/>
              <a:t> </a:t>
            </a:r>
            <a:r>
              <a:rPr lang="ru-RU" dirty="0" err="1" smtClean="0"/>
              <a:t>організацією</a:t>
            </a:r>
            <a:r>
              <a:rPr lang="ru-RU" dirty="0" smtClean="0"/>
              <a:t> для виробництва </a:t>
            </a:r>
            <a:r>
              <a:rPr lang="ru-RU" dirty="0" err="1" smtClean="0"/>
              <a:t>продовольства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 в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байдужість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приніс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незначний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 у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голодом,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її </a:t>
            </a:r>
            <a:r>
              <a:rPr lang="ru-RU" dirty="0" err="1" smtClean="0"/>
              <a:t>головної</a:t>
            </a:r>
            <a:r>
              <a:rPr lang="ru-RU" dirty="0" smtClean="0"/>
              <a:t> мети. Тим не </a:t>
            </a:r>
            <a:r>
              <a:rPr lang="ru-RU" dirty="0" err="1" smtClean="0"/>
              <a:t>менш</a:t>
            </a:r>
            <a:r>
              <a:rPr lang="ru-RU" dirty="0" smtClean="0"/>
              <a:t>,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помирають</a:t>
            </a:r>
            <a:r>
              <a:rPr lang="ru-RU" dirty="0" smtClean="0"/>
              <a:t> через </a:t>
            </a:r>
            <a:r>
              <a:rPr lang="ru-RU" dirty="0" err="1" smtClean="0"/>
              <a:t>недоїдання</a:t>
            </a:r>
            <a:r>
              <a:rPr lang="ru-RU" dirty="0" smtClean="0"/>
              <a:t> </a:t>
            </a:r>
            <a:r>
              <a:rPr lang="ru-RU" dirty="0" err="1" smtClean="0"/>
              <a:t>кожні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секунд, одна </a:t>
            </a:r>
            <a:r>
              <a:rPr lang="ru-RU" dirty="0" err="1" smtClean="0"/>
              <a:t>дитина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17000 у день, а в </a:t>
            </a:r>
            <a:r>
              <a:rPr lang="ru-RU" dirty="0" err="1" smtClean="0"/>
              <a:t>загальній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 6 </a:t>
            </a:r>
            <a:r>
              <a:rPr lang="ru-RU" dirty="0" err="1" smtClean="0"/>
              <a:t>мільйонів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керівники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так </a:t>
            </a:r>
            <a:r>
              <a:rPr lang="ru-RU" dirty="0" err="1" smtClean="0"/>
              <a:t>званих</a:t>
            </a:r>
            <a:r>
              <a:rPr lang="ru-RU" dirty="0" smtClean="0"/>
              <a:t> </a:t>
            </a:r>
            <a:r>
              <a:rPr lang="de-DE" dirty="0" smtClean="0"/>
              <a:t>G8, </a:t>
            </a:r>
            <a:r>
              <a:rPr lang="ru-RU" dirty="0" err="1" smtClean="0"/>
              <a:t>але</a:t>
            </a:r>
            <a:r>
              <a:rPr lang="ru-RU" dirty="0" smtClean="0"/>
              <a:t> слова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почули</a:t>
            </a:r>
            <a:r>
              <a:rPr lang="ru-RU" dirty="0" smtClean="0"/>
              <a:t>. </a:t>
            </a:r>
            <a:r>
              <a:rPr lang="ru-RU" dirty="0" err="1" smtClean="0"/>
              <a:t>Саміт</a:t>
            </a:r>
            <a:r>
              <a:rPr lang="ru-RU" dirty="0" smtClean="0"/>
              <a:t> не </a:t>
            </a:r>
            <a:r>
              <a:rPr lang="ru-RU" dirty="0" err="1" smtClean="0"/>
              <a:t>приїхав</a:t>
            </a:r>
            <a:r>
              <a:rPr lang="ru-RU" dirty="0" smtClean="0"/>
              <a:t>. "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розчарування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лідери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найбагатших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прийшли</a:t>
            </a:r>
            <a:r>
              <a:rPr lang="ru-RU" dirty="0" smtClean="0"/>
              <a:t>", сказав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Гавейн</a:t>
            </a:r>
            <a:r>
              <a:rPr lang="ru-RU" dirty="0" smtClean="0"/>
              <a:t> </a:t>
            </a:r>
            <a:r>
              <a:rPr lang="ru-RU" dirty="0" err="1" smtClean="0"/>
              <a:t>Крипкая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благодійної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організацією</a:t>
            </a:r>
            <a:r>
              <a:rPr lang="ru-RU" dirty="0" smtClean="0"/>
              <a:t> </a:t>
            </a:r>
            <a:r>
              <a:rPr lang="de-DE" dirty="0" smtClean="0"/>
              <a:t>Oxfam. "</a:t>
            </a:r>
            <a:r>
              <a:rPr lang="ru-RU" dirty="0" smtClean="0"/>
              <a:t>Без них,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уявити</a:t>
            </a:r>
            <a:r>
              <a:rPr lang="ru-RU" dirty="0" smtClean="0"/>
              <a:t>, як </a:t>
            </a:r>
            <a:r>
              <a:rPr lang="ru-RU" dirty="0" err="1" smtClean="0"/>
              <a:t>світ</a:t>
            </a:r>
            <a:r>
              <a:rPr lang="ru-RU" dirty="0" smtClean="0"/>
              <a:t> католицизм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проблемами". З 192 глав держав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урядів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в остаточному </a:t>
            </a:r>
            <a:r>
              <a:rPr lang="ru-RU" dirty="0" err="1" smtClean="0"/>
              <a:t>підсумку</a:t>
            </a:r>
            <a:r>
              <a:rPr lang="ru-RU" dirty="0" smtClean="0"/>
              <a:t>,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третину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послали </a:t>
            </a:r>
            <a:r>
              <a:rPr lang="ru-RU" dirty="0" err="1" smtClean="0"/>
              <a:t>міністри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а не </a:t>
            </a:r>
            <a:r>
              <a:rPr lang="ru-RU" dirty="0" err="1" smtClean="0"/>
              <a:t>лідерів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golod_daypic_ru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18850" y="2214554"/>
            <a:ext cx="4212400" cy="328614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Голод у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в таких масштабах, як в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десятиліть</a:t>
            </a:r>
            <a:r>
              <a:rPr lang="ru-RU" dirty="0" smtClean="0"/>
              <a:t>. </a:t>
            </a:r>
            <a:r>
              <a:rPr lang="ru-RU" dirty="0" err="1" smtClean="0"/>
              <a:t>Ніколи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нестача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людей, які </a:t>
            </a:r>
            <a:r>
              <a:rPr lang="ru-RU" dirty="0" err="1" smtClean="0"/>
              <a:t>страждають</a:t>
            </a:r>
            <a:r>
              <a:rPr lang="ru-RU" dirty="0" smtClean="0"/>
              <a:t> від голоду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недоїдання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пророцтва</a:t>
            </a:r>
            <a:r>
              <a:rPr lang="ru-RU" dirty="0" smtClean="0"/>
              <a:t> </a:t>
            </a:r>
            <a:r>
              <a:rPr lang="ru-RU" dirty="0" err="1" smtClean="0"/>
              <a:t>біблійних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сказав </a:t>
            </a:r>
            <a:r>
              <a:rPr lang="ru-RU" dirty="0" err="1" smtClean="0"/>
              <a:t>Ісус</a:t>
            </a:r>
            <a:r>
              <a:rPr lang="ru-RU" dirty="0" smtClean="0"/>
              <a:t> Христос. Все </a:t>
            </a:r>
            <a:r>
              <a:rPr lang="ru-RU" dirty="0" err="1" smtClean="0"/>
              <a:t>це</a:t>
            </a:r>
            <a:r>
              <a:rPr lang="ru-RU" dirty="0" smtClean="0"/>
              <a:t> повинно </a:t>
            </a:r>
            <a:r>
              <a:rPr lang="ru-RU" dirty="0" err="1" smtClean="0"/>
              <a:t>приходити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страждання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Біблія</a:t>
            </a:r>
            <a:r>
              <a:rPr lang="ru-RU" dirty="0" smtClean="0"/>
              <a:t> говорить ясно </a:t>
            </a:r>
            <a:r>
              <a:rPr lang="ru-RU" dirty="0" err="1" smtClean="0"/>
              <a:t>і</a:t>
            </a:r>
            <a:r>
              <a:rPr lang="ru-RU" dirty="0" smtClean="0"/>
              <a:t> для тих, хто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конкретно.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надійного</a:t>
            </a:r>
            <a:r>
              <a:rPr lang="ru-RU" dirty="0" smtClean="0"/>
              <a:t> </a:t>
            </a:r>
            <a:r>
              <a:rPr lang="ru-RU" dirty="0" err="1" smtClean="0"/>
              <a:t>пророцтва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відправною</a:t>
            </a:r>
            <a:r>
              <a:rPr lang="ru-RU" dirty="0" smtClean="0"/>
              <a:t> точкою,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Ісус</a:t>
            </a:r>
            <a:r>
              <a:rPr lang="ru-RU" dirty="0" smtClean="0"/>
              <a:t> Христос.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Питна вода світу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Вода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Для того, </a:t>
            </a:r>
            <a:r>
              <a:rPr lang="ru-RU" dirty="0" err="1" smtClean="0"/>
              <a:t>щоб</a:t>
            </a:r>
            <a:r>
              <a:rPr lang="ru-RU" dirty="0" smtClean="0"/>
              <a:t> добре себе </a:t>
            </a:r>
            <a:r>
              <a:rPr lang="ru-RU" dirty="0" err="1" smtClean="0"/>
              <a:t>почувати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повинна </a:t>
            </a:r>
            <a:r>
              <a:rPr lang="ru-RU" dirty="0" err="1" smtClean="0"/>
              <a:t>вживати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чисту</a:t>
            </a:r>
            <a:r>
              <a:rPr lang="ru-RU" dirty="0" smtClean="0"/>
              <a:t> </a:t>
            </a:r>
            <a:r>
              <a:rPr lang="ru-RU" dirty="0" err="1" smtClean="0"/>
              <a:t>якісну</a:t>
            </a:r>
            <a:r>
              <a:rPr lang="ru-RU" dirty="0" smtClean="0"/>
              <a:t> </a:t>
            </a:r>
            <a:r>
              <a:rPr lang="ru-RU" dirty="0" err="1" smtClean="0"/>
              <a:t>питну</a:t>
            </a:r>
            <a:r>
              <a:rPr lang="ru-RU" dirty="0" smtClean="0"/>
              <a:t> воду. Ще в </a:t>
            </a:r>
            <a:r>
              <a:rPr lang="ru-RU" dirty="0" err="1" smtClean="0"/>
              <a:t>далекій</a:t>
            </a:r>
            <a:r>
              <a:rPr lang="ru-RU" dirty="0" smtClean="0"/>
              <a:t> </a:t>
            </a:r>
            <a:r>
              <a:rPr lang="ru-RU" dirty="0" err="1" smtClean="0"/>
              <a:t>давнині</a:t>
            </a:r>
            <a:r>
              <a:rPr lang="ru-RU" dirty="0" smtClean="0"/>
              <a:t> люди </a:t>
            </a:r>
            <a:r>
              <a:rPr lang="ru-RU" dirty="0" err="1" smtClean="0"/>
              <a:t>вміли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"живу" воду - </a:t>
            </a:r>
            <a:r>
              <a:rPr lang="ru-RU" dirty="0" err="1" smtClean="0"/>
              <a:t>придатну</a:t>
            </a:r>
            <a:r>
              <a:rPr lang="ru-RU" dirty="0" smtClean="0"/>
              <a:t> для </a:t>
            </a:r>
            <a:r>
              <a:rPr lang="ru-RU" dirty="0" err="1" smtClean="0"/>
              <a:t>пиття</a:t>
            </a:r>
            <a:r>
              <a:rPr lang="ru-RU" dirty="0" smtClean="0"/>
              <a:t> та "</a:t>
            </a:r>
            <a:r>
              <a:rPr lang="ru-RU" dirty="0" err="1" smtClean="0"/>
              <a:t>мертву</a:t>
            </a:r>
            <a:r>
              <a:rPr lang="ru-RU" dirty="0" smtClean="0"/>
              <a:t>" - </a:t>
            </a:r>
            <a:r>
              <a:rPr lang="ru-RU" dirty="0" err="1" smtClean="0"/>
              <a:t>непридатну</a:t>
            </a:r>
            <a:r>
              <a:rPr lang="ru-RU" dirty="0" smtClean="0"/>
              <a:t> для </a:t>
            </a:r>
            <a:r>
              <a:rPr lang="ru-RU" dirty="0" err="1" smtClean="0"/>
              <a:t>вживання</a:t>
            </a:r>
            <a:r>
              <a:rPr lang="ru-RU" dirty="0" smtClean="0"/>
              <a:t>. </a:t>
            </a:r>
            <a:r>
              <a:rPr lang="ru-RU" dirty="0" err="1" smtClean="0"/>
              <a:t>Вченими</a:t>
            </a:r>
            <a:r>
              <a:rPr lang="ru-RU" dirty="0" smtClean="0"/>
              <a:t> давно </a:t>
            </a:r>
            <a:r>
              <a:rPr lang="ru-RU" dirty="0" err="1" smtClean="0"/>
              <a:t>встановлений</a:t>
            </a:r>
            <a:r>
              <a:rPr lang="ru-RU" dirty="0" smtClean="0"/>
              <a:t>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якістю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тривалістю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. Це не дивно, </a:t>
            </a:r>
            <a:r>
              <a:rPr lang="ru-RU" dirty="0" err="1" smtClean="0"/>
              <a:t>враховуючи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 </a:t>
            </a:r>
            <a:r>
              <a:rPr lang="ru-RU" dirty="0" err="1" smtClean="0"/>
              <a:t>даним</a:t>
            </a:r>
            <a:r>
              <a:rPr lang="ru-RU" dirty="0" smtClean="0"/>
              <a:t>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90% хвороб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вживанням</a:t>
            </a:r>
            <a:r>
              <a:rPr lang="ru-RU" dirty="0" smtClean="0"/>
              <a:t> </a:t>
            </a:r>
            <a:r>
              <a:rPr lang="ru-RU" dirty="0" err="1" smtClean="0"/>
              <a:t>неякісної</a:t>
            </a:r>
            <a:r>
              <a:rPr lang="ru-RU" dirty="0" smtClean="0"/>
              <a:t> води,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непідготовленої</a:t>
            </a:r>
            <a:r>
              <a:rPr lang="ru-RU" dirty="0" smtClean="0"/>
              <a:t> води в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цілях</a:t>
            </a:r>
            <a:r>
              <a:rPr lang="ru-RU" dirty="0" smtClean="0"/>
              <a:t> (душ, ванна, </a:t>
            </a:r>
            <a:r>
              <a:rPr lang="ru-RU" dirty="0" err="1" smtClean="0"/>
              <a:t>басейн</a:t>
            </a:r>
            <a:r>
              <a:rPr lang="ru-RU" dirty="0" smtClean="0"/>
              <a:t>, </a:t>
            </a:r>
            <a:r>
              <a:rPr lang="ru-RU" dirty="0" err="1" smtClean="0"/>
              <a:t>миття</a:t>
            </a:r>
            <a:r>
              <a:rPr lang="ru-RU" dirty="0" smtClean="0"/>
              <a:t> посуду, </a:t>
            </a:r>
            <a:r>
              <a:rPr lang="ru-RU" dirty="0" err="1" smtClean="0"/>
              <a:t>прання</a:t>
            </a:r>
            <a:r>
              <a:rPr lang="ru-RU" dirty="0" smtClean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т.д.). У наш час питання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 не </a:t>
            </a:r>
            <a:r>
              <a:rPr lang="ru-RU" dirty="0" err="1" smtClean="0"/>
              <a:t>втратили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актуальності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water-spots_273616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2398834"/>
            <a:ext cx="4159250" cy="2770619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20990023_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28700" y="1589088"/>
            <a:ext cx="3048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 smtClean="0"/>
              <a:t>Якісна</a:t>
            </a:r>
            <a:r>
              <a:rPr lang="ru-RU" dirty="0" smtClean="0"/>
              <a:t> </a:t>
            </a:r>
            <a:r>
              <a:rPr lang="ru-RU" dirty="0" err="1" smtClean="0"/>
              <a:t>питна</a:t>
            </a:r>
            <a:r>
              <a:rPr lang="ru-RU" dirty="0" smtClean="0"/>
              <a:t> вода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вода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. Вона повинна бути без запаху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безпечна</a:t>
            </a:r>
            <a:r>
              <a:rPr lang="ru-RU" dirty="0" smtClean="0"/>
              <a:t> при </a:t>
            </a:r>
            <a:r>
              <a:rPr lang="ru-RU" dirty="0" err="1" smtClean="0"/>
              <a:t>тривалому</a:t>
            </a:r>
            <a:r>
              <a:rPr lang="ru-RU" dirty="0" smtClean="0"/>
              <a:t> її </a:t>
            </a:r>
            <a:r>
              <a:rPr lang="ru-RU" dirty="0" err="1" smtClean="0"/>
              <a:t>вживанні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населення </a:t>
            </a:r>
            <a:r>
              <a:rPr lang="ru-RU" dirty="0" err="1" smtClean="0"/>
              <a:t>планети</a:t>
            </a:r>
            <a:r>
              <a:rPr lang="ru-RU" dirty="0" smtClean="0"/>
              <a:t> в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зростаючим</a:t>
            </a:r>
            <a:r>
              <a:rPr lang="ru-RU" dirty="0" smtClean="0"/>
              <a:t>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водоспоживання</a:t>
            </a:r>
            <a:r>
              <a:rPr lang="ru-RU" dirty="0" smtClean="0"/>
              <a:t> для </a:t>
            </a:r>
            <a:r>
              <a:rPr lang="ru-RU" dirty="0" err="1" smtClean="0"/>
              <a:t>побутових</a:t>
            </a:r>
            <a:r>
              <a:rPr lang="ru-RU" dirty="0" smtClean="0"/>
              <a:t> та </a:t>
            </a:r>
            <a:r>
              <a:rPr lang="ru-RU" dirty="0" err="1" smtClean="0"/>
              <a:t>промислових</a:t>
            </a:r>
            <a:r>
              <a:rPr lang="ru-RU" dirty="0" smtClean="0"/>
              <a:t> потреб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інтенсивним</a:t>
            </a:r>
            <a:r>
              <a:rPr lang="ru-RU" dirty="0" smtClean="0"/>
              <a:t> </a:t>
            </a:r>
            <a:r>
              <a:rPr lang="ru-RU" dirty="0" err="1" smtClean="0"/>
              <a:t>сільським</a:t>
            </a:r>
            <a:r>
              <a:rPr lang="ru-RU" dirty="0" smtClean="0"/>
              <a:t> </a:t>
            </a:r>
            <a:r>
              <a:rPr lang="ru-RU" dirty="0" err="1" smtClean="0"/>
              <a:t>господарством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водної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, яка </a:t>
            </a:r>
            <a:r>
              <a:rPr lang="ru-RU" dirty="0" err="1" smtClean="0"/>
              <a:t>проявляється</a:t>
            </a:r>
            <a:r>
              <a:rPr lang="ru-RU" dirty="0" smtClean="0"/>
              <a:t> в </a:t>
            </a:r>
            <a:r>
              <a:rPr lang="ru-RU" dirty="0" err="1" smtClean="0"/>
              <a:t>нестачі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 </a:t>
            </a:r>
            <a:r>
              <a:rPr lang="ru-RU" dirty="0" err="1" smtClean="0"/>
              <a:t>й</a:t>
            </a:r>
            <a:r>
              <a:rPr lang="ru-RU" dirty="0" smtClean="0"/>
              <a:t> у її </a:t>
            </a:r>
            <a:r>
              <a:rPr lang="ru-RU" dirty="0" err="1" smtClean="0"/>
              <a:t>забрудненні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посилюється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6059_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45050" y="2575640"/>
            <a:ext cx="3886200" cy="2598896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45846065_allday.ru_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опублікованому</a:t>
            </a:r>
            <a:r>
              <a:rPr lang="ru-RU" dirty="0" smtClean="0"/>
              <a:t>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 err="1" smtClean="0"/>
              <a:t>дослідженню</a:t>
            </a:r>
            <a:r>
              <a:rPr lang="ru-RU" dirty="0" smtClean="0"/>
              <a:t>,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зараз </a:t>
            </a:r>
            <a:r>
              <a:rPr lang="ru-RU" dirty="0" err="1" smtClean="0"/>
              <a:t>настільки</a:t>
            </a:r>
            <a:r>
              <a:rPr lang="ru-RU" dirty="0" smtClean="0"/>
              <a:t> сильно </a:t>
            </a:r>
            <a:r>
              <a:rPr lang="ru-RU" dirty="0" err="1" smtClean="0"/>
              <a:t>деградують</a:t>
            </a:r>
            <a:r>
              <a:rPr lang="ru-RU" dirty="0" smtClean="0"/>
              <a:t>, </a:t>
            </a:r>
            <a:r>
              <a:rPr lang="ru-RU" dirty="0" err="1" smtClean="0"/>
              <a:t>втрачаючи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постачати</a:t>
            </a:r>
            <a:r>
              <a:rPr lang="ru-RU" dirty="0" smtClean="0"/>
              <a:t> воду людям, </a:t>
            </a:r>
            <a:r>
              <a:rPr lang="ru-RU" dirty="0" err="1" smtClean="0"/>
              <a:t>тваринам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рослинному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</a:t>
            </a:r>
            <a:r>
              <a:rPr lang="ru-RU" dirty="0" err="1" smtClean="0"/>
              <a:t>збережеться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надалі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різкого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населення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вимиранню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загрозлива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споживає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води, </a:t>
            </a:r>
            <a:r>
              <a:rPr lang="ru-RU" dirty="0" err="1" smtClean="0"/>
              <a:t>ніж</a:t>
            </a:r>
            <a:r>
              <a:rPr lang="ru-RU" dirty="0" smtClean="0"/>
              <a:t> Земля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. </a:t>
            </a:r>
            <a:r>
              <a:rPr lang="ru-RU" dirty="0" err="1" smtClean="0"/>
              <a:t>Темпи</a:t>
            </a:r>
            <a:r>
              <a:rPr lang="ru-RU" dirty="0" smtClean="0"/>
              <a:t> росту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в 2 рази </a:t>
            </a:r>
            <a:r>
              <a:rPr lang="ru-RU" dirty="0" err="1" smtClean="0"/>
              <a:t>перевищують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населення </a:t>
            </a:r>
            <a:r>
              <a:rPr lang="ru-RU" dirty="0" err="1" smtClean="0"/>
              <a:t>планети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Проблеми харчування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У той час як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забезпечені</a:t>
            </a:r>
            <a:r>
              <a:rPr lang="ru-RU" dirty="0" smtClean="0"/>
              <a:t> </a:t>
            </a:r>
            <a:r>
              <a:rPr lang="ru-RU" dirty="0" err="1" smtClean="0"/>
              <a:t>питною</a:t>
            </a:r>
            <a:r>
              <a:rPr lang="ru-RU" dirty="0" smtClean="0"/>
              <a:t> водою, </a:t>
            </a:r>
            <a:r>
              <a:rPr lang="ru-RU" dirty="0" err="1" smtClean="0"/>
              <a:t>кожні</a:t>
            </a:r>
            <a:r>
              <a:rPr lang="ru-RU" dirty="0" smtClean="0"/>
              <a:t> четверо </a:t>
            </a:r>
            <a:r>
              <a:rPr lang="ru-RU" dirty="0" err="1" smtClean="0"/>
              <a:t>з</a:t>
            </a:r>
            <a:r>
              <a:rPr lang="ru-RU" dirty="0" smtClean="0"/>
              <a:t> 10 людей </a:t>
            </a:r>
            <a:r>
              <a:rPr lang="ru-RU" dirty="0" err="1" smtClean="0"/>
              <a:t>живуть</a:t>
            </a:r>
            <a:r>
              <a:rPr lang="ru-RU" dirty="0" smtClean="0"/>
              <a:t> у </a:t>
            </a:r>
            <a:r>
              <a:rPr lang="ru-RU" dirty="0" err="1" smtClean="0"/>
              <a:t>басейнах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дефіцитом</a:t>
            </a:r>
            <a:r>
              <a:rPr lang="ru-RU" dirty="0" smtClean="0"/>
              <a:t> </a:t>
            </a:r>
            <a:r>
              <a:rPr lang="ru-RU" dirty="0" err="1" smtClean="0"/>
              <a:t>придатної</a:t>
            </a:r>
            <a:r>
              <a:rPr lang="ru-RU" dirty="0" smtClean="0"/>
              <a:t> для </a:t>
            </a:r>
            <a:r>
              <a:rPr lang="ru-RU" dirty="0" err="1" smtClean="0"/>
              <a:t>пиття</a:t>
            </a:r>
            <a:r>
              <a:rPr lang="ru-RU" dirty="0" smtClean="0"/>
              <a:t> води.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до 2025 року </a:t>
            </a:r>
            <a:r>
              <a:rPr lang="ru-RU" dirty="0" err="1" smtClean="0"/>
              <a:t>щонайменше</a:t>
            </a:r>
            <a:r>
              <a:rPr lang="ru-RU" dirty="0" smtClean="0"/>
              <a:t> 3,5 </a:t>
            </a:r>
            <a:r>
              <a:rPr lang="ru-RU" dirty="0" err="1" smtClean="0"/>
              <a:t>мільярди</a:t>
            </a:r>
            <a:r>
              <a:rPr lang="ru-RU" dirty="0" smtClean="0"/>
              <a:t> людей - </a:t>
            </a:r>
            <a:r>
              <a:rPr lang="ru-RU" dirty="0" err="1" smtClean="0"/>
              <a:t>приблизно</a:t>
            </a:r>
            <a:r>
              <a:rPr lang="ru-RU" dirty="0" smtClean="0"/>
              <a:t> половина населення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-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відчувати</a:t>
            </a:r>
            <a:r>
              <a:rPr lang="ru-RU" dirty="0" smtClean="0"/>
              <a:t> </a:t>
            </a:r>
            <a:r>
              <a:rPr lang="ru-RU" dirty="0" err="1" smtClean="0"/>
              <a:t>нестачу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води. Зараз люди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54% </a:t>
            </a:r>
            <a:r>
              <a:rPr lang="ru-RU" dirty="0" err="1" smtClean="0"/>
              <a:t>доступної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на потреби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За прогнозами </a:t>
            </a:r>
            <a:r>
              <a:rPr lang="ru-RU" dirty="0" err="1" smtClean="0"/>
              <a:t>фахівців</a:t>
            </a:r>
            <a:r>
              <a:rPr lang="ru-RU" dirty="0" smtClean="0"/>
              <a:t>, до 2025 року </a:t>
            </a:r>
            <a:r>
              <a:rPr lang="ru-RU" dirty="0" err="1" smtClean="0"/>
              <a:t>споживання</a:t>
            </a:r>
            <a:r>
              <a:rPr lang="ru-RU" dirty="0" smtClean="0"/>
              <a:t> води </a:t>
            </a:r>
            <a:r>
              <a:rPr lang="ru-RU" dirty="0" err="1" smtClean="0"/>
              <a:t>зросте</a:t>
            </a:r>
            <a:r>
              <a:rPr lang="ru-RU" dirty="0" smtClean="0"/>
              <a:t> до 75% від </a:t>
            </a:r>
            <a:r>
              <a:rPr lang="ru-RU" dirty="0" err="1" smtClean="0"/>
              <a:t>нинішнього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населення. Уже зараз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мільярда</a:t>
            </a:r>
            <a:r>
              <a:rPr lang="ru-RU" dirty="0" smtClean="0"/>
              <a:t> землян не </a:t>
            </a:r>
            <a:r>
              <a:rPr lang="ru-RU" dirty="0" err="1" smtClean="0"/>
              <a:t>мають</a:t>
            </a:r>
            <a:r>
              <a:rPr lang="ru-RU" dirty="0" smtClean="0"/>
              <a:t> доступу до </a:t>
            </a:r>
            <a:r>
              <a:rPr lang="ru-RU" dirty="0" err="1" smtClean="0"/>
              <a:t>чистої</a:t>
            </a:r>
            <a:r>
              <a:rPr lang="ru-RU" dirty="0" smtClean="0"/>
              <a:t> води. Проблема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, які </a:t>
            </a:r>
            <a:r>
              <a:rPr lang="ru-RU" dirty="0" err="1" smtClean="0"/>
              <a:t>розвиваються</a:t>
            </a:r>
            <a:r>
              <a:rPr lang="ru-RU" dirty="0" smtClean="0"/>
              <a:t>,  95% </a:t>
            </a:r>
            <a:r>
              <a:rPr lang="ru-RU" dirty="0" err="1" smtClean="0"/>
              <a:t>каналізаційних</a:t>
            </a:r>
            <a:r>
              <a:rPr lang="ru-RU" dirty="0" smtClean="0"/>
              <a:t> </a:t>
            </a:r>
            <a:r>
              <a:rPr lang="ru-RU" dirty="0" err="1" smtClean="0"/>
              <a:t>стоків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70%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скидаються</a:t>
            </a:r>
            <a:r>
              <a:rPr lang="ru-RU" dirty="0" smtClean="0"/>
              <a:t> у </a:t>
            </a:r>
            <a:r>
              <a:rPr lang="ru-RU" dirty="0" err="1" smtClean="0"/>
              <a:t>водойми</a:t>
            </a:r>
            <a:r>
              <a:rPr lang="ru-RU" dirty="0" smtClean="0"/>
              <a:t> без </a:t>
            </a:r>
            <a:r>
              <a:rPr lang="ru-RU" dirty="0" err="1" smtClean="0"/>
              <a:t>очищення</a:t>
            </a:r>
            <a:r>
              <a:rPr lang="ru-RU" dirty="0" smtClean="0"/>
              <a:t> .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 smtClean="0"/>
              <a:t>постало</a:t>
            </a:r>
            <a:r>
              <a:rPr lang="ru-RU" dirty="0" smtClean="0"/>
              <a:t> питання із </a:t>
            </a:r>
            <a:r>
              <a:rPr lang="ru-RU" dirty="0" err="1" smtClean="0"/>
              <a:t>забезпеченням</a:t>
            </a:r>
            <a:r>
              <a:rPr lang="ru-RU" dirty="0" smtClean="0"/>
              <a:t> населення </a:t>
            </a:r>
            <a:r>
              <a:rPr lang="ru-RU" dirty="0" err="1" smtClean="0"/>
              <a:t>питною</a:t>
            </a:r>
            <a:r>
              <a:rPr lang="ru-RU" dirty="0" smtClean="0"/>
              <a:t> водою </a:t>
            </a:r>
            <a:r>
              <a:rPr lang="ru-RU" dirty="0" err="1" smtClean="0"/>
              <a:t>гарної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вона </a:t>
            </a:r>
            <a:r>
              <a:rPr lang="ru-RU" dirty="0" err="1" smtClean="0"/>
              <a:t>вже</a:t>
            </a:r>
            <a:r>
              <a:rPr lang="ru-RU" dirty="0" smtClean="0"/>
              <a:t> давно служить предметом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x_a2b1348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f5b23452b9a3e0927f6c6a93e1b97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як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Нідерланди</a:t>
            </a:r>
            <a:r>
              <a:rPr lang="ru-RU" dirty="0" smtClean="0"/>
              <a:t>, </a:t>
            </a:r>
            <a:r>
              <a:rPr lang="ru-RU" dirty="0" err="1" smtClean="0"/>
              <a:t>Данія</a:t>
            </a:r>
            <a:r>
              <a:rPr lang="ru-RU" dirty="0" smtClean="0"/>
              <a:t>, </a:t>
            </a:r>
            <a:r>
              <a:rPr lang="ru-RU" dirty="0" err="1" smtClean="0"/>
              <a:t>домовляються</a:t>
            </a:r>
            <a:r>
              <a:rPr lang="ru-RU" dirty="0" smtClean="0"/>
              <a:t> про поставки </a:t>
            </a:r>
            <a:r>
              <a:rPr lang="ru-RU" dirty="0" err="1" smtClean="0"/>
              <a:t>чистої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Швеції</a:t>
            </a:r>
            <a:r>
              <a:rPr lang="ru-RU" dirty="0" smtClean="0"/>
              <a:t>, а Гонконг,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одержує</a:t>
            </a:r>
            <a:r>
              <a:rPr lang="ru-RU" dirty="0" smtClean="0"/>
              <a:t> воду по трубопроводу </a:t>
            </a:r>
            <a:r>
              <a:rPr lang="ru-RU" dirty="0" err="1" smtClean="0"/>
              <a:t>з</a:t>
            </a:r>
            <a:r>
              <a:rPr lang="ru-RU" dirty="0" smtClean="0"/>
              <a:t> Китаю.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ми все </a:t>
            </a:r>
            <a:r>
              <a:rPr lang="ru-RU" dirty="0" err="1" smtClean="0"/>
              <a:t>частіше</a:t>
            </a:r>
            <a:r>
              <a:rPr lang="ru-RU" dirty="0" smtClean="0"/>
              <a:t> стали </a:t>
            </a:r>
            <a:r>
              <a:rPr lang="ru-RU" dirty="0" err="1" smtClean="0"/>
              <a:t>замислюватися</a:t>
            </a:r>
            <a:r>
              <a:rPr lang="ru-RU" dirty="0" smtClean="0"/>
              <a:t>, яку ж воду ми </a:t>
            </a:r>
            <a:r>
              <a:rPr lang="ru-RU" dirty="0" err="1" smtClean="0"/>
              <a:t>п'ємо</a:t>
            </a:r>
            <a:r>
              <a:rPr lang="ru-RU" dirty="0" smtClean="0"/>
              <a:t>? З </a:t>
            </a:r>
            <a:r>
              <a:rPr lang="ru-RU" dirty="0" err="1" smtClean="0"/>
              <a:t>водопровідного</a:t>
            </a:r>
            <a:r>
              <a:rPr lang="ru-RU" dirty="0" smtClean="0"/>
              <a:t> крана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бутильовану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із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Незважаючи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водопровідна</a:t>
            </a:r>
            <a:r>
              <a:rPr lang="ru-RU" dirty="0" smtClean="0"/>
              <a:t> вода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прийнятим</a:t>
            </a:r>
            <a:r>
              <a:rPr lang="ru-RU" dirty="0" smtClean="0"/>
              <a:t> </a:t>
            </a:r>
            <a:r>
              <a:rPr lang="ru-RU" dirty="0" err="1" smtClean="0"/>
              <a:t>санітарним</a:t>
            </a:r>
            <a:r>
              <a:rPr lang="ru-RU" dirty="0" smtClean="0"/>
              <a:t> нормам, вона 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чистою. У </a:t>
            </a:r>
            <a:r>
              <a:rPr lang="ru-RU" dirty="0" err="1" smtClean="0"/>
              <a:t>водоймах</a:t>
            </a:r>
            <a:r>
              <a:rPr lang="ru-RU" dirty="0" smtClean="0"/>
              <a:t> навколо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, у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виявляють</a:t>
            </a:r>
            <a:r>
              <a:rPr lang="ru-RU" dirty="0" smtClean="0"/>
              <a:t> 2000 </a:t>
            </a:r>
            <a:r>
              <a:rPr lang="ru-RU" dirty="0" err="1" smtClean="0"/>
              <a:t>патогенних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.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знезаражується</a:t>
            </a:r>
            <a:r>
              <a:rPr lang="ru-RU" dirty="0" smtClean="0"/>
              <a:t> на </a:t>
            </a:r>
            <a:r>
              <a:rPr lang="ru-RU" dirty="0" err="1" smtClean="0"/>
              <a:t>очисних</a:t>
            </a:r>
            <a:r>
              <a:rPr lang="ru-RU" dirty="0" smtClean="0"/>
              <a:t> </a:t>
            </a:r>
            <a:r>
              <a:rPr lang="ru-RU" dirty="0" err="1" smtClean="0"/>
              <a:t>станціях</a:t>
            </a:r>
            <a:r>
              <a:rPr lang="ru-RU" dirty="0" smtClean="0"/>
              <a:t>, шляхом </a:t>
            </a:r>
            <a:r>
              <a:rPr lang="ru-RU" dirty="0" err="1" smtClean="0"/>
              <a:t>хлорування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 smtClean="0"/>
              <a:t>Хлорована</a:t>
            </a:r>
            <a:r>
              <a:rPr lang="ru-RU" dirty="0" smtClean="0"/>
              <a:t> вода із крана </a:t>
            </a:r>
            <a:r>
              <a:rPr lang="ru-RU" dirty="0" err="1" smtClean="0"/>
              <a:t>небезпечна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хлор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знищує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мікробів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із причин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</a:t>
            </a:r>
            <a:r>
              <a:rPr lang="ru-RU" dirty="0" err="1" smtClean="0"/>
              <a:t>З'єднуючись</a:t>
            </a:r>
            <a:r>
              <a:rPr lang="ru-RU" dirty="0" smtClean="0"/>
              <a:t> із </a:t>
            </a:r>
            <a:r>
              <a:rPr lang="ru-RU" dirty="0" err="1" smtClean="0"/>
              <a:t>присутніми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органічними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, хлор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канцерогенні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мало - </a:t>
            </a:r>
            <a:r>
              <a:rPr lang="ru-RU" dirty="0" err="1" smtClean="0"/>
              <a:t>діоксин</a:t>
            </a:r>
            <a:r>
              <a:rPr lang="ru-RU" dirty="0" smtClean="0"/>
              <a:t> - </a:t>
            </a:r>
            <a:r>
              <a:rPr lang="ru-RU" dirty="0" err="1" smtClean="0"/>
              <a:t>бойову</a:t>
            </a:r>
            <a:r>
              <a:rPr lang="ru-RU" dirty="0" smtClean="0"/>
              <a:t> </a:t>
            </a:r>
            <a:r>
              <a:rPr lang="ru-RU" dirty="0" err="1" smtClean="0"/>
              <a:t>отруйну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, яку </a:t>
            </a:r>
            <a:r>
              <a:rPr lang="ru-RU" dirty="0" err="1" smtClean="0"/>
              <a:t>американські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у </a:t>
            </a:r>
            <a:r>
              <a:rPr lang="ru-RU" dirty="0" err="1" smtClean="0"/>
              <a:t>В'єтнамі</a:t>
            </a:r>
            <a:r>
              <a:rPr lang="ru-RU" dirty="0" smtClean="0"/>
              <a:t> в 70-х роках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! З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дистильована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очищена до стану </a:t>
            </a:r>
            <a:r>
              <a:rPr lang="ru-RU" dirty="0" err="1" smtClean="0"/>
              <a:t>дистильованої</a:t>
            </a:r>
            <a:r>
              <a:rPr lang="ru-RU" dirty="0" smtClean="0"/>
              <a:t>, вода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шкідлива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неї </a:t>
            </a:r>
            <a:r>
              <a:rPr lang="ru-RU" dirty="0" err="1" smtClean="0"/>
              <a:t>видаляється</a:t>
            </a:r>
            <a:r>
              <a:rPr lang="ru-RU" dirty="0" smtClean="0"/>
              <a:t> все -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бактерії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мікроелементи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вона </a:t>
            </a:r>
            <a:r>
              <a:rPr lang="ru-RU" dirty="0" err="1" smtClean="0"/>
              <a:t>стає</a:t>
            </a:r>
            <a:r>
              <a:rPr lang="ru-RU" dirty="0" smtClean="0"/>
              <a:t> практично </a:t>
            </a:r>
            <a:r>
              <a:rPr lang="ru-RU" dirty="0" err="1" smtClean="0"/>
              <a:t>порожньою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некорисною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її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тривалий</a:t>
            </a:r>
            <a:r>
              <a:rPr lang="ru-RU" dirty="0" smtClean="0"/>
              <a:t> час, то </a:t>
            </a:r>
            <a:r>
              <a:rPr lang="ru-RU" dirty="0" err="1" smtClean="0"/>
              <a:t>відбудеться</a:t>
            </a:r>
            <a:r>
              <a:rPr lang="ru-RU" dirty="0" smtClean="0"/>
              <a:t> </a:t>
            </a:r>
            <a:r>
              <a:rPr lang="ru-RU" dirty="0" err="1" smtClean="0"/>
              <a:t>різка</a:t>
            </a:r>
            <a:r>
              <a:rPr lang="ru-RU" dirty="0" smtClean="0"/>
              <a:t> </a:t>
            </a:r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dirty="0" err="1" smtClean="0"/>
              <a:t>організмом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солей,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до </a:t>
            </a:r>
            <a:r>
              <a:rPr lang="ru-RU" dirty="0" err="1" smtClean="0"/>
              <a:t>збоїв</a:t>
            </a:r>
            <a:r>
              <a:rPr lang="ru-RU" dirty="0" smtClean="0"/>
              <a:t> у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серцево-судинної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кісткової</a:t>
            </a:r>
            <a:r>
              <a:rPr lang="ru-RU" dirty="0" smtClean="0"/>
              <a:t> систем, стати причиною </a:t>
            </a:r>
            <a:r>
              <a:rPr lang="ru-RU" dirty="0" err="1" smtClean="0"/>
              <a:t>передчасного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518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782627"/>
            <a:ext cx="3886200" cy="2184921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ater Bubbl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28700" y="1589088"/>
            <a:ext cx="3048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частота </a:t>
            </a:r>
            <a:r>
              <a:rPr lang="ru-RU" dirty="0" err="1" smtClean="0"/>
              <a:t>захворювань</a:t>
            </a:r>
            <a:r>
              <a:rPr lang="ru-RU" dirty="0" smtClean="0"/>
              <a:t>, які переносить вода,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найвищою</a:t>
            </a:r>
            <a:r>
              <a:rPr lang="ru-RU" dirty="0" smtClean="0"/>
              <a:t>. </a:t>
            </a:r>
            <a:r>
              <a:rPr lang="ru-RU" dirty="0" err="1" smtClean="0"/>
              <a:t>Вплив</a:t>
            </a:r>
            <a:r>
              <a:rPr lang="ru-RU" dirty="0" smtClean="0"/>
              <a:t> водного фактора на </a:t>
            </a:r>
            <a:r>
              <a:rPr lang="ru-RU" dirty="0" err="1" smtClean="0"/>
              <a:t>здоров'я</a:t>
            </a:r>
            <a:r>
              <a:rPr lang="ru-RU" dirty="0" smtClean="0"/>
              <a:t> населення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підтверджується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столітньою</a:t>
            </a:r>
            <a:r>
              <a:rPr lang="ru-RU" dirty="0" smtClean="0"/>
              <a:t> практикою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Питна</a:t>
            </a:r>
            <a:r>
              <a:rPr lang="ru-RU" dirty="0" smtClean="0"/>
              <a:t> вода повинна бути не </a:t>
            </a:r>
            <a:r>
              <a:rPr lang="ru-RU" dirty="0" err="1" smtClean="0"/>
              <a:t>тільки</a:t>
            </a:r>
            <a:r>
              <a:rPr lang="ru-RU" dirty="0" smtClean="0"/>
              <a:t> чиста на </a:t>
            </a:r>
            <a:r>
              <a:rPr lang="ru-RU" dirty="0" err="1" smtClean="0"/>
              <a:t>бактеріологічному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мінерали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води вони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засвоюються</a:t>
            </a:r>
            <a:r>
              <a:rPr lang="ru-RU" dirty="0" smtClean="0"/>
              <a:t> </a:t>
            </a:r>
            <a:r>
              <a:rPr lang="ru-RU" dirty="0" err="1" smtClean="0"/>
              <a:t>організмом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).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часом, як для </a:t>
            </a:r>
            <a:r>
              <a:rPr lang="ru-RU" dirty="0" err="1" smtClean="0"/>
              <a:t>пиття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все </a:t>
            </a:r>
            <a:r>
              <a:rPr lang="ru-RU" dirty="0" err="1" smtClean="0"/>
              <a:t>частіше</a:t>
            </a:r>
            <a:r>
              <a:rPr lang="ru-RU" dirty="0" smtClean="0"/>
              <a:t> стала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питна</a:t>
            </a:r>
            <a:r>
              <a:rPr lang="ru-RU" dirty="0" smtClean="0"/>
              <a:t> </a:t>
            </a:r>
            <a:r>
              <a:rPr lang="ru-RU" dirty="0" err="1" smtClean="0"/>
              <a:t>бутильована</a:t>
            </a:r>
            <a:r>
              <a:rPr lang="ru-RU" dirty="0" smtClean="0"/>
              <a:t> вода, яка не </a:t>
            </a:r>
            <a:r>
              <a:rPr lang="ru-RU" dirty="0" err="1" smtClean="0"/>
              <a:t>піддається</a:t>
            </a:r>
            <a:r>
              <a:rPr lang="ru-RU" dirty="0" smtClean="0"/>
              <a:t> </a:t>
            </a:r>
            <a:r>
              <a:rPr lang="ru-RU" dirty="0" err="1" smtClean="0"/>
              <a:t>обробкам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очищенню</a:t>
            </a:r>
            <a:r>
              <a:rPr lang="ru-RU" dirty="0" smtClean="0"/>
              <a:t>, </a:t>
            </a:r>
            <a:r>
              <a:rPr lang="ru-RU" dirty="0" err="1" smtClean="0"/>
              <a:t>зберігаючи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натуральні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корисна</a:t>
            </a:r>
            <a:r>
              <a:rPr lang="ru-RU" dirty="0" smtClean="0"/>
              <a:t> для </a:t>
            </a:r>
            <a:r>
              <a:rPr lang="ru-RU" dirty="0" err="1" smtClean="0"/>
              <a:t>організму</a:t>
            </a:r>
            <a:r>
              <a:rPr lang="ru-RU" dirty="0" smtClean="0"/>
              <a:t> натуральна </a:t>
            </a:r>
            <a:r>
              <a:rPr lang="ru-RU" dirty="0" err="1" smtClean="0"/>
              <a:t>підземна</a:t>
            </a:r>
            <a:r>
              <a:rPr lang="ru-RU" dirty="0" smtClean="0"/>
              <a:t> вода, яка </a:t>
            </a:r>
            <a:r>
              <a:rPr lang="ru-RU" dirty="0" err="1" smtClean="0"/>
              <a:t>добувається</a:t>
            </a:r>
            <a:r>
              <a:rPr lang="ru-RU" dirty="0" smtClean="0"/>
              <a:t> із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розливається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в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із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виключають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контакт із </a:t>
            </a:r>
            <a:r>
              <a:rPr lang="ru-RU" dirty="0" err="1" smtClean="0"/>
              <a:t>людиною</a:t>
            </a:r>
            <a:r>
              <a:rPr lang="ru-RU" dirty="0" smtClean="0"/>
              <a:t>.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в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природній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глини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кварцового</a:t>
            </a:r>
            <a:r>
              <a:rPr lang="ru-RU" dirty="0" smtClean="0"/>
              <a:t> </a:t>
            </a:r>
            <a:r>
              <a:rPr lang="ru-RU" dirty="0" err="1" smtClean="0"/>
              <a:t>піску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потрапляння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воду </a:t>
            </a:r>
            <a:r>
              <a:rPr lang="ru-RU" dirty="0" err="1" smtClean="0"/>
              <a:t>забруднень</a:t>
            </a:r>
            <a:r>
              <a:rPr lang="ru-RU" dirty="0" smtClean="0"/>
              <a:t> із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. </a:t>
            </a:r>
            <a:r>
              <a:rPr lang="ru-RU" dirty="0" err="1" smtClean="0"/>
              <a:t>Ця</a:t>
            </a:r>
            <a:r>
              <a:rPr lang="ru-RU" dirty="0" smtClean="0"/>
              <a:t> вода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втамовує</a:t>
            </a:r>
            <a:r>
              <a:rPr lang="ru-RU" dirty="0" smtClean="0"/>
              <a:t> </a:t>
            </a:r>
            <a:r>
              <a:rPr lang="ru-RU" dirty="0" err="1" smtClean="0"/>
              <a:t>спрагу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гарному </a:t>
            </a:r>
            <a:r>
              <a:rPr lang="ru-RU" dirty="0" err="1" smtClean="0"/>
              <a:t>самопочуттю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учениця 10 – А класу</a:t>
            </a:r>
            <a:br>
              <a:rPr lang="uk-UA" dirty="0" smtClean="0"/>
            </a:br>
            <a:r>
              <a:rPr lang="uk-UA" dirty="0" smtClean="0"/>
              <a:t>ССЗШ №307</a:t>
            </a:r>
            <a:br>
              <a:rPr lang="uk-UA" dirty="0" smtClean="0"/>
            </a:br>
            <a:r>
              <a:rPr lang="uk-UA" dirty="0" smtClean="0"/>
              <a:t>м. Києва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Високоморна Ярослава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21508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2012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харчування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причинами </a:t>
            </a:r>
            <a:r>
              <a:rPr lang="ru-RU" dirty="0" err="1" smtClean="0"/>
              <a:t>передчасної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як в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СНГ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серцевосудинні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(</a:t>
            </a:r>
            <a:r>
              <a:rPr lang="de-DE" dirty="0" smtClean="0"/>
              <a:t>CC</a:t>
            </a:r>
            <a:r>
              <a:rPr lang="ru-RU" dirty="0" smtClean="0"/>
              <a:t>З)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онкозахворювання</a:t>
            </a:r>
            <a:r>
              <a:rPr lang="ru-RU" dirty="0" smtClean="0"/>
              <a:t>.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половина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передчасних</a:t>
            </a:r>
            <a:r>
              <a:rPr lang="ru-RU" dirty="0" smtClean="0"/>
              <a:t> смертей у </a:t>
            </a:r>
            <a:r>
              <a:rPr lang="ru-RU" dirty="0" err="1" smtClean="0"/>
              <a:t>віці</a:t>
            </a:r>
            <a:r>
              <a:rPr lang="ru-RU" dirty="0" smtClean="0"/>
              <a:t> до 65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викликається</a:t>
            </a:r>
            <a:r>
              <a:rPr lang="ru-RU" dirty="0" smtClean="0"/>
              <a:t> </a:t>
            </a:r>
            <a:r>
              <a:rPr lang="ru-RU" dirty="0" err="1" smtClean="0"/>
              <a:t>захворюваннями</a:t>
            </a:r>
            <a:r>
              <a:rPr lang="ru-RU" dirty="0" smtClean="0"/>
              <a:t>, на розвиток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раціон</a:t>
            </a:r>
            <a:r>
              <a:rPr lang="ru-RU" dirty="0" smtClean="0"/>
              <a:t> харчування,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попередити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хвороб, на </a:t>
            </a:r>
            <a:r>
              <a:rPr lang="ru-RU" dirty="0" err="1" smtClean="0"/>
              <a:t>поширеність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харчування, </a:t>
            </a:r>
            <a:r>
              <a:rPr lang="ru-RU" dirty="0" err="1" smtClean="0"/>
              <a:t>відносять</a:t>
            </a:r>
            <a:r>
              <a:rPr lang="ru-RU" dirty="0" smtClean="0"/>
              <a:t> ССЗ (</a:t>
            </a:r>
            <a:r>
              <a:rPr lang="ru-RU" dirty="0" err="1" smtClean="0"/>
              <a:t>артеріальна</a:t>
            </a:r>
            <a:r>
              <a:rPr lang="ru-RU" dirty="0" smtClean="0"/>
              <a:t> </a:t>
            </a:r>
            <a:r>
              <a:rPr lang="ru-RU" dirty="0" err="1" smtClean="0"/>
              <a:t>гіпертензія</a:t>
            </a:r>
            <a:r>
              <a:rPr lang="ru-RU" dirty="0" smtClean="0"/>
              <a:t> (АГ), </a:t>
            </a:r>
            <a:r>
              <a:rPr lang="ru-RU" dirty="0" err="1" smtClean="0"/>
              <a:t>ішемічна</a:t>
            </a:r>
            <a:r>
              <a:rPr lang="ru-RU" dirty="0" smtClean="0"/>
              <a:t> хвороба </a:t>
            </a:r>
            <a:r>
              <a:rPr lang="ru-RU" dirty="0" err="1" smtClean="0"/>
              <a:t>серця</a:t>
            </a:r>
            <a:r>
              <a:rPr lang="ru-RU" dirty="0" smtClean="0"/>
              <a:t>, </a:t>
            </a:r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мозкового</a:t>
            </a:r>
            <a:r>
              <a:rPr lang="ru-RU" dirty="0" smtClean="0"/>
              <a:t> </a:t>
            </a:r>
            <a:r>
              <a:rPr lang="ru-RU" dirty="0" err="1" smtClean="0"/>
              <a:t>кровообігу</a:t>
            </a:r>
            <a:r>
              <a:rPr lang="ru-RU" dirty="0" smtClean="0"/>
              <a:t>), </a:t>
            </a:r>
            <a:r>
              <a:rPr lang="ru-RU" dirty="0" err="1" smtClean="0"/>
              <a:t>онкозахворювання</a:t>
            </a:r>
            <a:r>
              <a:rPr lang="ru-RU" dirty="0" smtClean="0"/>
              <a:t>, </a:t>
            </a:r>
            <a:r>
              <a:rPr lang="ru-RU" dirty="0" err="1" smtClean="0"/>
              <a:t>ожиріння</a:t>
            </a:r>
            <a:r>
              <a:rPr lang="ru-RU" dirty="0" smtClean="0"/>
              <a:t>, </a:t>
            </a:r>
            <a:r>
              <a:rPr lang="ru-RU" dirty="0" err="1" smtClean="0"/>
              <a:t>карієс</a:t>
            </a:r>
            <a:r>
              <a:rPr lang="ru-RU" dirty="0" smtClean="0"/>
              <a:t> </a:t>
            </a:r>
            <a:r>
              <a:rPr lang="ru-RU" dirty="0" err="1" smtClean="0"/>
              <a:t>зубів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 Політика в </a:t>
            </a:r>
            <a:r>
              <a:rPr lang="ru-RU" dirty="0" err="1" smtClean="0"/>
              <a:t>галузі</a:t>
            </a:r>
            <a:r>
              <a:rPr lang="ru-RU" dirty="0" smtClean="0"/>
              <a:t> харчування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внести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в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передчасної</a:t>
            </a:r>
            <a:r>
              <a:rPr lang="ru-RU" dirty="0" smtClean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захворюваності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1249304570_a_h1n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533712">
            <a:off x="4961233" y="1936239"/>
            <a:ext cx="4000130" cy="2673420"/>
          </a:xfrm>
        </p:spPr>
      </p:pic>
      <p:pic>
        <p:nvPicPr>
          <p:cNvPr id="9" name="Рисунок 8" descr="HITBurger_Hambur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143380"/>
            <a:ext cx="3182577" cy="212719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0096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0841466">
            <a:off x="296162" y="1945440"/>
            <a:ext cx="3157427" cy="26458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Добре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паління</a:t>
            </a:r>
            <a:r>
              <a:rPr lang="ru-RU" dirty="0" smtClean="0"/>
              <a:t>, </a:t>
            </a:r>
            <a:r>
              <a:rPr lang="ru-RU" dirty="0" err="1" smtClean="0"/>
              <a:t>артеріальна</a:t>
            </a:r>
            <a:r>
              <a:rPr lang="ru-RU" dirty="0" smtClean="0"/>
              <a:t> </a:t>
            </a:r>
            <a:r>
              <a:rPr lang="ru-RU" dirty="0" err="1" smtClean="0"/>
              <a:t>гіпертензія</a:t>
            </a:r>
            <a:r>
              <a:rPr lang="ru-RU" dirty="0" smtClean="0"/>
              <a:t>,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холестерину в </a:t>
            </a:r>
            <a:r>
              <a:rPr lang="ru-RU" dirty="0" err="1" smtClean="0"/>
              <a:t>сироватці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як </a:t>
            </a:r>
            <a:r>
              <a:rPr lang="ru-RU" dirty="0" err="1" smtClean="0"/>
              <a:t>синергісти</a:t>
            </a:r>
            <a:r>
              <a:rPr lang="ru-RU" dirty="0" smtClean="0"/>
              <a:t>, </a:t>
            </a:r>
            <a:r>
              <a:rPr lang="ru-RU" dirty="0" err="1" smtClean="0"/>
              <a:t>підвищуючи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ССЗ. </a:t>
            </a:r>
            <a:r>
              <a:rPr lang="ru-RU" dirty="0" err="1" smtClean="0"/>
              <a:t>Також</a:t>
            </a:r>
            <a:r>
              <a:rPr lang="ru-RU" dirty="0" smtClean="0"/>
              <a:t> давно </a:t>
            </a:r>
            <a:r>
              <a:rPr lang="ru-RU" dirty="0" err="1" smtClean="0"/>
              <a:t>підтверджено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насичених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трансзомерів</a:t>
            </a:r>
            <a:r>
              <a:rPr lang="ru-RU" dirty="0" smtClean="0"/>
              <a:t> </a:t>
            </a:r>
            <a:r>
              <a:rPr lang="ru-RU" dirty="0" err="1" smtClean="0"/>
              <a:t>жирних</a:t>
            </a:r>
            <a:r>
              <a:rPr lang="ru-RU" dirty="0" smtClean="0"/>
              <a:t> кислот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серцевосудинної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ясно </a:t>
            </a:r>
            <a:r>
              <a:rPr lang="ru-RU" dirty="0" err="1" smtClean="0"/>
              <a:t>вказують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зменшенні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серцевих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достатнє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та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клітковини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 descr="liquid diets do they work_eat fruits and veggies wh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857628"/>
            <a:ext cx="3682560" cy="207042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Раціон</a:t>
            </a:r>
            <a:r>
              <a:rPr lang="ru-RU" dirty="0" smtClean="0"/>
              <a:t> харчування,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насичені</a:t>
            </a:r>
            <a:r>
              <a:rPr lang="ru-RU" dirty="0" smtClean="0"/>
              <a:t> </a:t>
            </a:r>
            <a:r>
              <a:rPr lang="ru-RU" dirty="0" err="1" smtClean="0"/>
              <a:t>жири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червоне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одночасним</a:t>
            </a:r>
            <a:r>
              <a:rPr lang="ru-RU" dirty="0" smtClean="0"/>
              <a:t> </a:t>
            </a:r>
            <a:r>
              <a:rPr lang="ru-RU" dirty="0" err="1" smtClean="0"/>
              <a:t>споживанням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фруктів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причиною </a:t>
            </a:r>
            <a:r>
              <a:rPr lang="ru-RU" dirty="0" err="1" smtClean="0"/>
              <a:t>приблизно</a:t>
            </a:r>
            <a:r>
              <a:rPr lang="ru-RU" dirty="0" smtClean="0"/>
              <a:t> 30% ССЗ.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спадкової</a:t>
            </a:r>
            <a:r>
              <a:rPr lang="ru-RU" dirty="0" smtClean="0"/>
              <a:t> </a:t>
            </a:r>
            <a:r>
              <a:rPr lang="ru-RU" dirty="0" err="1" smtClean="0"/>
              <a:t>схильності</a:t>
            </a:r>
            <a:r>
              <a:rPr lang="ru-RU" dirty="0" smtClean="0"/>
              <a:t>,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артеріальним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(АТ), </a:t>
            </a:r>
            <a:r>
              <a:rPr lang="ru-RU" dirty="0" err="1" smtClean="0"/>
              <a:t>ожирінням</a:t>
            </a:r>
            <a:r>
              <a:rPr lang="ru-RU" dirty="0" smtClean="0"/>
              <a:t>, </a:t>
            </a:r>
            <a:r>
              <a:rPr lang="ru-RU" dirty="0" err="1" smtClean="0"/>
              <a:t>порушеннями</a:t>
            </a:r>
            <a:r>
              <a:rPr lang="ru-RU" dirty="0" smtClean="0"/>
              <a:t> </a:t>
            </a:r>
            <a:r>
              <a:rPr lang="ru-RU" dirty="0" err="1" smtClean="0"/>
              <a:t>ліпідного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, які </a:t>
            </a:r>
            <a:r>
              <a:rPr lang="ru-RU" dirty="0" err="1" smtClean="0"/>
              <a:t>залежать</a:t>
            </a:r>
            <a:r>
              <a:rPr lang="ru-RU" dirty="0" smtClean="0"/>
              <a:t> від </a:t>
            </a:r>
            <a:r>
              <a:rPr lang="ru-RU" dirty="0" err="1" smtClean="0"/>
              <a:t>нераціонального</a:t>
            </a:r>
            <a:r>
              <a:rPr lang="ru-RU" dirty="0" smtClean="0"/>
              <a:t> харчування. </a:t>
            </a:r>
            <a:endParaRPr lang="ru-RU" dirty="0"/>
          </a:p>
        </p:txBody>
      </p:sp>
      <p:pic>
        <p:nvPicPr>
          <p:cNvPr id="5" name="Содержимое 4" descr="krasnoe-myas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720989">
            <a:off x="5298108" y="1992379"/>
            <a:ext cx="2857520" cy="1785950"/>
          </a:xfrm>
        </p:spPr>
      </p:pic>
      <p:pic>
        <p:nvPicPr>
          <p:cNvPr id="6" name="Рисунок 5" descr="img_788539be8c1d6117585da3c41bad51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8754">
            <a:off x="4463992" y="3574419"/>
            <a:ext cx="3943013" cy="295036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re_sare-cu-solnita-fotolia_ma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581847"/>
            <a:ext cx="3886200" cy="258648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Частина</a:t>
            </a:r>
            <a:r>
              <a:rPr lang="ru-RU" dirty="0" smtClean="0"/>
              <a:t> населення,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страждає</a:t>
            </a:r>
            <a:r>
              <a:rPr lang="ru-RU" dirty="0" smtClean="0"/>
              <a:t> від </a:t>
            </a:r>
            <a:r>
              <a:rPr lang="ru-RU" dirty="0" err="1" smtClean="0"/>
              <a:t>гіпертензії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знизити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кров'яного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скоротивши</a:t>
            </a:r>
            <a:r>
              <a:rPr lang="ru-RU" dirty="0" smtClean="0"/>
              <a:t> </a:t>
            </a:r>
            <a:r>
              <a:rPr lang="ru-RU" dirty="0" err="1" smtClean="0"/>
              <a:t>добове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 до 5 г. </a:t>
            </a:r>
            <a:r>
              <a:rPr lang="ru-RU" dirty="0" err="1" smtClean="0"/>
              <a:t>Артеріальна</a:t>
            </a:r>
            <a:r>
              <a:rPr lang="ru-RU" dirty="0" smtClean="0"/>
              <a:t> </a:t>
            </a:r>
            <a:r>
              <a:rPr lang="ru-RU" dirty="0" err="1" smtClean="0"/>
              <a:t>гіпертензія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особливо </a:t>
            </a:r>
            <a:r>
              <a:rPr lang="ru-RU" dirty="0" err="1" smtClean="0"/>
              <a:t>небезпечним</a:t>
            </a:r>
            <a:r>
              <a:rPr lang="ru-RU" dirty="0" smtClean="0"/>
              <a:t> фактором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мозкового</a:t>
            </a:r>
            <a:r>
              <a:rPr lang="ru-RU" dirty="0" smtClean="0"/>
              <a:t> </a:t>
            </a:r>
            <a:r>
              <a:rPr lang="ru-RU" dirty="0" err="1" smtClean="0"/>
              <a:t>кровообігу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знизити</a:t>
            </a:r>
            <a:r>
              <a:rPr lang="ru-RU" dirty="0" smtClean="0"/>
              <a:t> </a:t>
            </a:r>
            <a:r>
              <a:rPr lang="ru-RU" dirty="0" err="1" smtClean="0"/>
              <a:t>смертність</a:t>
            </a:r>
            <a:r>
              <a:rPr lang="ru-RU" dirty="0" smtClean="0"/>
              <a:t> від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мозкового</a:t>
            </a:r>
            <a:r>
              <a:rPr lang="ru-RU" dirty="0" smtClean="0"/>
              <a:t> </a:t>
            </a:r>
            <a:r>
              <a:rPr lang="ru-RU" dirty="0" err="1" smtClean="0"/>
              <a:t>кровообігу</a:t>
            </a:r>
            <a:r>
              <a:rPr lang="ru-RU" dirty="0" smtClean="0"/>
              <a:t> на 23% у людей </a:t>
            </a:r>
            <a:r>
              <a:rPr lang="ru-RU" dirty="0" err="1" smtClean="0"/>
              <a:t>віком</a:t>
            </a:r>
            <a:r>
              <a:rPr lang="ru-RU" dirty="0" smtClean="0"/>
              <a:t> до 55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б вони </a:t>
            </a:r>
            <a:r>
              <a:rPr lang="ru-RU" dirty="0" err="1" smtClean="0"/>
              <a:t>зменшили</a:t>
            </a:r>
            <a:r>
              <a:rPr lang="ru-RU" dirty="0" smtClean="0"/>
              <a:t> </a:t>
            </a:r>
            <a:r>
              <a:rPr lang="ru-RU" dirty="0" err="1" smtClean="0"/>
              <a:t>добове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 на 2 г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Харчування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рівень</a:t>
            </a:r>
            <a:r>
              <a:rPr lang="ru-RU" dirty="0" smtClean="0"/>
              <a:t> АТ за </a:t>
            </a:r>
            <a:r>
              <a:rPr lang="ru-RU" dirty="0" err="1" smtClean="0"/>
              <a:t>рахунок</a:t>
            </a:r>
            <a:r>
              <a:rPr lang="ru-RU" dirty="0" smtClean="0"/>
              <a:t> комплексу </a:t>
            </a:r>
            <a:r>
              <a:rPr lang="ru-RU" dirty="0" err="1" smtClean="0"/>
              <a:t>нутриєнтів</a:t>
            </a:r>
            <a:r>
              <a:rPr lang="ru-RU" dirty="0" smtClean="0"/>
              <a:t>,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підсилює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харчування в </a:t>
            </a:r>
            <a:r>
              <a:rPr lang="ru-RU" dirty="0" err="1" smtClean="0"/>
              <a:t>цілому</a:t>
            </a:r>
            <a:r>
              <a:rPr lang="ru-RU" dirty="0" smtClean="0"/>
              <a:t>. Особливо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АТ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мікронутриєнти</a:t>
            </a:r>
            <a:r>
              <a:rPr lang="ru-RU" dirty="0" smtClean="0"/>
              <a:t> (</a:t>
            </a:r>
            <a:r>
              <a:rPr lang="ru-RU" dirty="0" err="1" smtClean="0"/>
              <a:t>вітаміни</a:t>
            </a:r>
            <a:r>
              <a:rPr lang="ru-RU" dirty="0" smtClean="0"/>
              <a:t> та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).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, </a:t>
            </a:r>
            <a:r>
              <a:rPr lang="ru-RU" dirty="0" err="1" smtClean="0"/>
              <a:t>фруктів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ягід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калій</a:t>
            </a:r>
            <a:r>
              <a:rPr lang="ru-RU" dirty="0" smtClean="0"/>
              <a:t>, </a:t>
            </a:r>
            <a:r>
              <a:rPr lang="ru-RU" dirty="0" err="1" smtClean="0"/>
              <a:t>магній</a:t>
            </a:r>
            <a:r>
              <a:rPr lang="ru-RU" dirty="0" smtClean="0"/>
              <a:t>, </a:t>
            </a:r>
            <a:r>
              <a:rPr lang="ru-RU" dirty="0" err="1" smtClean="0"/>
              <a:t>вітаміни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зниженню</a:t>
            </a:r>
            <a:r>
              <a:rPr lang="ru-RU" dirty="0" smtClean="0"/>
              <a:t> АТ. </a:t>
            </a:r>
            <a:r>
              <a:rPr lang="ru-RU" dirty="0" err="1" smtClean="0"/>
              <a:t>Комбінована</a:t>
            </a:r>
            <a:r>
              <a:rPr lang="ru-RU" dirty="0" smtClean="0"/>
              <a:t> </a:t>
            </a:r>
            <a:r>
              <a:rPr lang="ru-RU" dirty="0" err="1" smtClean="0"/>
              <a:t>дієта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натрію</a:t>
            </a:r>
            <a:r>
              <a:rPr lang="ru-RU" dirty="0" smtClean="0"/>
              <a:t> (</a:t>
            </a:r>
            <a:r>
              <a:rPr lang="ru-RU" dirty="0" err="1" smtClean="0"/>
              <a:t>кухарської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)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зниження</a:t>
            </a:r>
            <a:r>
              <a:rPr lang="ru-RU" dirty="0" smtClean="0"/>
              <a:t> АТ.</a:t>
            </a:r>
            <a:endParaRPr lang="ru-RU" dirty="0"/>
          </a:p>
        </p:txBody>
      </p:sp>
      <p:pic>
        <p:nvPicPr>
          <p:cNvPr id="6" name="Рисунок 5" descr="y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929066"/>
            <a:ext cx="3566814" cy="2514604"/>
          </a:xfrm>
          <a:prstGeom prst="rect">
            <a:avLst/>
          </a:prstGeom>
        </p:spPr>
      </p:pic>
      <p:pic>
        <p:nvPicPr>
          <p:cNvPr id="5" name="Содержимое 4" descr="fakti_1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rot="523346">
            <a:off x="5030592" y="1824517"/>
            <a:ext cx="2973067" cy="2611344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08650_39189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357723"/>
            <a:ext cx="3886200" cy="303472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У 2004 — 2006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вивчене</a:t>
            </a:r>
            <a:r>
              <a:rPr lang="ru-RU" dirty="0" smtClean="0"/>
              <a:t> </a:t>
            </a:r>
            <a:r>
              <a:rPr lang="ru-RU" dirty="0" err="1" smtClean="0"/>
              <a:t>фактичне</a:t>
            </a:r>
            <a:r>
              <a:rPr lang="ru-RU" dirty="0" smtClean="0"/>
              <a:t> харчування </a:t>
            </a:r>
            <a:r>
              <a:rPr lang="ru-RU" dirty="0" err="1" smtClean="0"/>
              <a:t>дорослого</a:t>
            </a:r>
            <a:r>
              <a:rPr lang="ru-RU" dirty="0" smtClean="0"/>
              <a:t> населення </a:t>
            </a:r>
            <a:r>
              <a:rPr lang="ru-RU" dirty="0" err="1" smtClean="0"/>
              <a:t>віком</a:t>
            </a:r>
            <a:r>
              <a:rPr lang="ru-RU" dirty="0" smtClean="0"/>
              <a:t> 18 — 65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центральних</a:t>
            </a:r>
            <a:r>
              <a:rPr lang="ru-RU" dirty="0" smtClean="0"/>
              <a:t> областях України (</a:t>
            </a:r>
            <a:r>
              <a:rPr lang="ru-RU" dirty="0" err="1" smtClean="0"/>
              <a:t>Київській</a:t>
            </a:r>
            <a:r>
              <a:rPr lang="ru-RU" dirty="0" smtClean="0"/>
              <a:t>, </a:t>
            </a:r>
            <a:r>
              <a:rPr lang="ru-RU" dirty="0" err="1" smtClean="0"/>
              <a:t>Житомирській</a:t>
            </a:r>
            <a:r>
              <a:rPr lang="ru-RU" dirty="0" smtClean="0"/>
              <a:t>, </a:t>
            </a:r>
            <a:r>
              <a:rPr lang="ru-RU" dirty="0" err="1" smtClean="0"/>
              <a:t>Черкаській</a:t>
            </a:r>
            <a:r>
              <a:rPr lang="ru-RU" dirty="0" smtClean="0"/>
              <a:t>, </a:t>
            </a:r>
            <a:r>
              <a:rPr lang="ru-RU" dirty="0" err="1" smtClean="0"/>
              <a:t>Чернігівській</a:t>
            </a:r>
            <a:r>
              <a:rPr lang="ru-RU" dirty="0" smtClean="0"/>
              <a:t>) в </a:t>
            </a:r>
            <a:r>
              <a:rPr lang="ru-RU" dirty="0" err="1" smtClean="0"/>
              <a:t>різні</a:t>
            </a:r>
            <a:r>
              <a:rPr lang="ru-RU" dirty="0" smtClean="0"/>
              <a:t> пори року.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проводилося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вітамінного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обстежених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 —  </a:t>
            </a:r>
            <a:r>
              <a:rPr lang="ru-RU" dirty="0" err="1" smtClean="0"/>
              <a:t>визначався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В1, РР, С та Са в </a:t>
            </a:r>
            <a:r>
              <a:rPr lang="ru-RU" dirty="0" err="1" smtClean="0"/>
              <a:t>сечі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</TotalTime>
  <Words>2306</Words>
  <Application>Microsoft Office PowerPoint</Application>
  <PresentationFormat>Экран (4:3)</PresentationFormat>
  <Paragraphs>72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Обычная</vt:lpstr>
      <vt:lpstr>Презентація Учениці 10-А класу ССЗШ № 307 м. Києва</vt:lpstr>
      <vt:lpstr>Зміст</vt:lpstr>
      <vt:lpstr>Слайд 3</vt:lpstr>
      <vt:lpstr>Проблеми харчування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Висновок:</vt:lpstr>
      <vt:lpstr>Слайд 13</vt:lpstr>
      <vt:lpstr>Зміст:</vt:lpstr>
      <vt:lpstr>ООН: Кількість голодуючих у світі перевищує один мільярд і з-за економічної кризи</vt:lpstr>
      <vt:lpstr>Слайд 16</vt:lpstr>
      <vt:lpstr>Страшніше голоду посушливих Нігера. Продовольча мільйони</vt:lpstr>
      <vt:lpstr>Слайд 18</vt:lpstr>
      <vt:lpstr>Слайд 19</vt:lpstr>
      <vt:lpstr>Слайд 20</vt:lpstr>
      <vt:lpstr>Слайд 21</vt:lpstr>
      <vt:lpstr>Голод вбиває дитину кожні п'ять секунд. Світові лідери не піклуються</vt:lpstr>
      <vt:lpstr>Слайд 23</vt:lpstr>
      <vt:lpstr>Висновок: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Висновок:</vt:lpstr>
      <vt:lpstr>Підготувала учениця 10 – А класу ССЗШ №307 м. Києва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Учениці 10-А класу ССЗШ № 307 м. Києва</dc:title>
  <dc:creator>Игорь</dc:creator>
  <cp:lastModifiedBy>Игорь</cp:lastModifiedBy>
  <cp:revision>10</cp:revision>
  <dcterms:created xsi:type="dcterms:W3CDTF">2012-11-13T18:16:15Z</dcterms:created>
  <dcterms:modified xsi:type="dcterms:W3CDTF">2012-11-14T14:29:26Z</dcterms:modified>
</cp:coreProperties>
</file>