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65" autoAdjust="0"/>
    <p:restoredTop sz="94660"/>
  </p:normalViewPr>
  <p:slideViewPr>
    <p:cSldViewPr>
      <p:cViewPr varScale="1">
        <p:scale>
          <a:sx n="96" d="100"/>
          <a:sy n="96" d="100"/>
        </p:scale>
        <p:origin x="-70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7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476672"/>
            <a:ext cx="8928992" cy="3384376"/>
          </a:xfrm>
        </p:spPr>
        <p:txBody>
          <a:bodyPr>
            <a:noAutofit/>
          </a:bodyPr>
          <a:lstStyle/>
          <a:p>
            <a:r>
              <a:rPr lang="uk-UA" sz="11500" b="1" dirty="0" smtClean="0">
                <a:solidFill>
                  <a:srgbClr val="0070C0"/>
                </a:solidFill>
                <a:latin typeface="Monotype Corsiva" pitchFamily="66" charset="0"/>
              </a:rPr>
              <a:t>Тепловий та сонячний удар</a:t>
            </a:r>
            <a:endParaRPr lang="ru-RU" sz="11500" b="1" dirty="0">
              <a:solidFill>
                <a:srgbClr val="0070C0"/>
              </a:solidFill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4221088"/>
            <a:ext cx="6400800" cy="1752600"/>
          </a:xfrm>
        </p:spPr>
        <p:txBody>
          <a:bodyPr>
            <a:normAutofit/>
          </a:bodyPr>
          <a:lstStyle/>
          <a:p>
            <a:r>
              <a:rPr lang="uk-UA" sz="4000" b="1" i="1" dirty="0" smtClean="0">
                <a:solidFill>
                  <a:schemeClr val="tx1"/>
                </a:solidFill>
              </a:rPr>
              <a:t>Ознаки, перша допомога та профілактика</a:t>
            </a:r>
            <a:endParaRPr lang="ru-RU" sz="40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09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7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b="1" dirty="0" err="1">
                <a:solidFill>
                  <a:srgbClr val="0070C0"/>
                </a:solidFill>
                <a:latin typeface="Monotype Corsiva" pitchFamily="66" charset="0"/>
              </a:rPr>
              <a:t>Профілактика</a:t>
            </a:r>
            <a:endParaRPr lang="ru-RU" sz="7200" b="1" dirty="0">
              <a:solidFill>
                <a:srgbClr val="0070C0"/>
              </a:solidFill>
              <a:latin typeface="Monotype Corsiva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55000" lnSpcReduction="20000"/>
          </a:bodyPr>
          <a:lstStyle/>
          <a:p>
            <a:pPr lvl="0">
              <a:lnSpc>
                <a:spcPct val="115000"/>
              </a:lnSpc>
              <a:buFont typeface="Wingdings"/>
              <a:buChar char=""/>
            </a:pPr>
            <a:r>
              <a:rPr lang="ru-RU" b="1" dirty="0" err="1">
                <a:ea typeface="Calibri"/>
                <a:cs typeface="Times New Roman"/>
              </a:rPr>
              <a:t>Носіть</a:t>
            </a:r>
            <a:r>
              <a:rPr lang="ru-RU" b="1" dirty="0">
                <a:ea typeface="Calibri"/>
                <a:cs typeface="Times New Roman"/>
              </a:rPr>
              <a:t> легкий </a:t>
            </a:r>
            <a:r>
              <a:rPr lang="ru-RU" b="1" dirty="0" err="1">
                <a:ea typeface="Calibri"/>
                <a:cs typeface="Times New Roman"/>
              </a:rPr>
              <a:t>одяг</a:t>
            </a:r>
            <a:r>
              <a:rPr lang="ru-RU" b="1" dirty="0">
                <a:ea typeface="Calibri"/>
                <a:cs typeface="Times New Roman"/>
              </a:rPr>
              <a:t> з </a:t>
            </a:r>
            <a:r>
              <a:rPr lang="ru-RU" b="1" dirty="0" err="1">
                <a:ea typeface="Calibri"/>
                <a:cs typeface="Times New Roman"/>
              </a:rPr>
              <a:t>натуральних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матеріалів</a:t>
            </a:r>
            <a:r>
              <a:rPr lang="ru-RU" b="1" dirty="0">
                <a:ea typeface="Calibri"/>
                <a:cs typeface="Times New Roman"/>
              </a:rPr>
              <a:t> (</a:t>
            </a:r>
            <a:r>
              <a:rPr lang="ru-RU" b="1" dirty="0" err="1">
                <a:ea typeface="Calibri"/>
                <a:cs typeface="Times New Roman"/>
              </a:rPr>
              <a:t>льон</a:t>
            </a:r>
            <a:r>
              <a:rPr lang="ru-RU" b="1" dirty="0">
                <a:ea typeface="Calibri"/>
                <a:cs typeface="Times New Roman"/>
              </a:rPr>
              <a:t>, </a:t>
            </a:r>
            <a:r>
              <a:rPr lang="ru-RU" b="1" dirty="0" err="1">
                <a:ea typeface="Calibri"/>
                <a:cs typeface="Times New Roman"/>
              </a:rPr>
              <a:t>бавовна</a:t>
            </a:r>
            <a:r>
              <a:rPr lang="ru-RU" b="1" dirty="0">
                <a:ea typeface="Calibri"/>
                <a:cs typeface="Times New Roman"/>
              </a:rPr>
              <a:t>), </a:t>
            </a:r>
            <a:r>
              <a:rPr lang="ru-RU" b="1" dirty="0" err="1">
                <a:ea typeface="Calibri"/>
                <a:cs typeface="Times New Roman"/>
              </a:rPr>
              <a:t>це</a:t>
            </a:r>
            <a:r>
              <a:rPr lang="ru-RU" b="1" dirty="0">
                <a:ea typeface="Calibri"/>
                <a:cs typeface="Times New Roman"/>
              </a:rPr>
              <a:t> дозволить </a:t>
            </a:r>
            <a:r>
              <a:rPr lang="ru-RU" b="1" dirty="0" err="1">
                <a:ea typeface="Calibri"/>
                <a:cs typeface="Times New Roman"/>
              </a:rPr>
              <a:t>уникнути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розвитку</a:t>
            </a:r>
            <a:r>
              <a:rPr lang="ru-RU" b="1" dirty="0">
                <a:ea typeface="Calibri"/>
                <a:cs typeface="Times New Roman"/>
              </a:rPr>
              <a:t> теплового удару.</a:t>
            </a:r>
            <a:endParaRPr lang="ru-RU" sz="2400" b="1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Wingdings"/>
              <a:buChar char=""/>
            </a:pPr>
            <a:r>
              <a:rPr lang="ru-RU" b="1" dirty="0">
                <a:ea typeface="Calibri"/>
                <a:cs typeface="Times New Roman"/>
              </a:rPr>
              <a:t>При </a:t>
            </a:r>
            <a:r>
              <a:rPr lang="ru-RU" b="1" dirty="0" err="1">
                <a:ea typeface="Calibri"/>
                <a:cs typeface="Times New Roman"/>
              </a:rPr>
              <a:t>нагоді</a:t>
            </a:r>
            <a:r>
              <a:rPr lang="ru-RU" b="1" dirty="0">
                <a:ea typeface="Calibri"/>
                <a:cs typeface="Times New Roman"/>
              </a:rPr>
              <a:t>, </a:t>
            </a:r>
            <a:r>
              <a:rPr lang="ru-RU" b="1" dirty="0" err="1">
                <a:ea typeface="Calibri"/>
                <a:cs typeface="Times New Roman"/>
              </a:rPr>
              <a:t>встановіть</a:t>
            </a:r>
            <a:r>
              <a:rPr lang="ru-RU" b="1" dirty="0">
                <a:ea typeface="Calibri"/>
                <a:cs typeface="Times New Roman"/>
              </a:rPr>
              <a:t> в </a:t>
            </a:r>
            <a:r>
              <a:rPr lang="ru-RU" b="1" dirty="0" err="1">
                <a:ea typeface="Calibri"/>
                <a:cs typeface="Times New Roman"/>
              </a:rPr>
              <a:t>будинку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кондиціонер</a:t>
            </a:r>
            <a:r>
              <a:rPr lang="ru-RU" b="1" dirty="0">
                <a:ea typeface="Calibri"/>
                <a:cs typeface="Times New Roman"/>
              </a:rPr>
              <a:t>.</a:t>
            </a:r>
            <a:endParaRPr lang="ru-RU" sz="2400" b="1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Wingdings"/>
              <a:buChar char=""/>
            </a:pPr>
            <a:r>
              <a:rPr lang="ru-RU" b="1" dirty="0" err="1">
                <a:ea typeface="Calibri"/>
                <a:cs typeface="Times New Roman"/>
              </a:rPr>
              <a:t>Пийте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більше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рідини</a:t>
            </a:r>
            <a:r>
              <a:rPr lang="ru-RU" b="1" dirty="0">
                <a:ea typeface="Calibri"/>
                <a:cs typeface="Times New Roman"/>
              </a:rPr>
              <a:t>, особливо в теплу пору року, </a:t>
            </a:r>
            <a:r>
              <a:rPr lang="ru-RU" b="1" dirty="0" err="1">
                <a:ea typeface="Calibri"/>
                <a:cs typeface="Times New Roman"/>
              </a:rPr>
              <a:t>це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знизить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ризик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розвитку</a:t>
            </a:r>
            <a:r>
              <a:rPr lang="ru-RU" b="1" dirty="0">
                <a:ea typeface="Calibri"/>
                <a:cs typeface="Times New Roman"/>
              </a:rPr>
              <a:t> теплового удару.</a:t>
            </a:r>
            <a:endParaRPr lang="ru-RU" sz="2400" b="1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Wingdings"/>
              <a:buChar char=""/>
            </a:pPr>
            <a:r>
              <a:rPr lang="ru-RU" b="1" dirty="0">
                <a:ea typeface="Calibri"/>
                <a:cs typeface="Times New Roman"/>
              </a:rPr>
              <a:t>Перш </a:t>
            </a:r>
            <a:r>
              <a:rPr lang="ru-RU" b="1" dirty="0" err="1">
                <a:ea typeface="Calibri"/>
                <a:cs typeface="Times New Roman"/>
              </a:rPr>
              <a:t>ніж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вживати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які-небудь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лікарські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засоби</a:t>
            </a:r>
            <a:r>
              <a:rPr lang="ru-RU" b="1" dirty="0">
                <a:ea typeface="Calibri"/>
                <a:cs typeface="Times New Roman"/>
              </a:rPr>
              <a:t>, </a:t>
            </a:r>
            <a:r>
              <a:rPr lang="ru-RU" b="1" dirty="0" err="1">
                <a:ea typeface="Calibri"/>
                <a:cs typeface="Times New Roman"/>
              </a:rPr>
              <a:t>обов'язково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проконсультуйтеся</a:t>
            </a:r>
            <a:r>
              <a:rPr lang="ru-RU" b="1" dirty="0">
                <a:ea typeface="Calibri"/>
                <a:cs typeface="Times New Roman"/>
              </a:rPr>
              <a:t> з </a:t>
            </a:r>
            <a:r>
              <a:rPr lang="ru-RU" b="1" dirty="0" err="1">
                <a:ea typeface="Calibri"/>
                <a:cs typeface="Times New Roman"/>
              </a:rPr>
              <a:t>лікарем</a:t>
            </a:r>
            <a:r>
              <a:rPr lang="ru-RU" b="1" dirty="0">
                <a:ea typeface="Calibri"/>
                <a:cs typeface="Times New Roman"/>
              </a:rPr>
              <a:t>.</a:t>
            </a:r>
            <a:endParaRPr lang="ru-RU" sz="2400" b="1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Wingdings"/>
              <a:buChar char=""/>
            </a:pPr>
            <a:r>
              <a:rPr lang="ru-RU" b="1" dirty="0" err="1">
                <a:ea typeface="Calibri"/>
                <a:cs typeface="Times New Roman"/>
              </a:rPr>
              <a:t>Ніколи</a:t>
            </a:r>
            <a:r>
              <a:rPr lang="ru-RU" b="1" dirty="0">
                <a:ea typeface="Calibri"/>
                <a:cs typeface="Times New Roman"/>
              </a:rPr>
              <a:t> не </a:t>
            </a:r>
            <a:r>
              <a:rPr lang="ru-RU" b="1" dirty="0" err="1">
                <a:ea typeface="Calibri"/>
                <a:cs typeface="Times New Roman"/>
              </a:rPr>
              <a:t>залишайте</a:t>
            </a:r>
            <a:r>
              <a:rPr lang="ru-RU" b="1" dirty="0">
                <a:ea typeface="Calibri"/>
                <a:cs typeface="Times New Roman"/>
              </a:rPr>
              <a:t> машину на </a:t>
            </a:r>
            <a:r>
              <a:rPr lang="ru-RU" b="1" dirty="0" err="1">
                <a:ea typeface="Calibri"/>
                <a:cs typeface="Times New Roman"/>
              </a:rPr>
              <a:t>сонці</a:t>
            </a:r>
            <a:r>
              <a:rPr lang="ru-RU" b="1" dirty="0">
                <a:ea typeface="Calibri"/>
                <a:cs typeface="Times New Roman"/>
              </a:rPr>
              <a:t>. </a:t>
            </a:r>
            <a:r>
              <a:rPr lang="ru-RU" b="1" dirty="0" err="1">
                <a:ea typeface="Calibri"/>
                <a:cs typeface="Times New Roman"/>
              </a:rPr>
              <a:t>Якщо</a:t>
            </a:r>
            <a:r>
              <a:rPr lang="ru-RU" b="1" dirty="0">
                <a:ea typeface="Calibri"/>
                <a:cs typeface="Times New Roman"/>
              </a:rPr>
              <a:t> все ж </a:t>
            </a:r>
            <a:r>
              <a:rPr lang="ru-RU" b="1" dirty="0" err="1">
                <a:ea typeface="Calibri"/>
                <a:cs typeface="Times New Roman"/>
              </a:rPr>
              <a:t>це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трапилося</a:t>
            </a:r>
            <a:r>
              <a:rPr lang="ru-RU" b="1" dirty="0">
                <a:ea typeface="Calibri"/>
                <a:cs typeface="Times New Roman"/>
              </a:rPr>
              <a:t>, не </a:t>
            </a:r>
            <a:r>
              <a:rPr lang="ru-RU" b="1" dirty="0" err="1">
                <a:ea typeface="Calibri"/>
                <a:cs typeface="Times New Roman"/>
              </a:rPr>
              <a:t>сидіть</a:t>
            </a:r>
            <a:r>
              <a:rPr lang="ru-RU" b="1" dirty="0">
                <a:ea typeface="Calibri"/>
                <a:cs typeface="Times New Roman"/>
              </a:rPr>
              <a:t> в </a:t>
            </a:r>
            <a:r>
              <a:rPr lang="ru-RU" b="1" dirty="0" err="1">
                <a:ea typeface="Calibri"/>
                <a:cs typeface="Times New Roman"/>
              </a:rPr>
              <a:t>розжареній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машині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більше</a:t>
            </a:r>
            <a:r>
              <a:rPr lang="ru-RU" b="1" dirty="0">
                <a:ea typeface="Calibri"/>
                <a:cs typeface="Times New Roman"/>
              </a:rPr>
              <a:t> 10 </a:t>
            </a:r>
            <a:r>
              <a:rPr lang="ru-RU" b="1" dirty="0" err="1">
                <a:ea typeface="Calibri"/>
                <a:cs typeface="Times New Roman"/>
              </a:rPr>
              <a:t>хвилин</a:t>
            </a:r>
            <a:r>
              <a:rPr lang="ru-RU" b="1" dirty="0">
                <a:ea typeface="Calibri"/>
                <a:cs typeface="Times New Roman"/>
              </a:rPr>
              <a:t>.</a:t>
            </a:r>
            <a:endParaRPr lang="ru-RU" sz="2400" b="1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Wingdings"/>
              <a:buChar char=""/>
            </a:pPr>
            <a:r>
              <a:rPr lang="ru-RU" b="1" dirty="0" err="1">
                <a:ea typeface="Calibri"/>
                <a:cs typeface="Times New Roman"/>
              </a:rPr>
              <a:t>Уникайте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важкого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фізичного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навантаження</a:t>
            </a:r>
            <a:r>
              <a:rPr lang="ru-RU" b="1" dirty="0">
                <a:ea typeface="Calibri"/>
                <a:cs typeface="Times New Roman"/>
              </a:rPr>
              <a:t> в жарку пору року. Під час </a:t>
            </a:r>
            <a:r>
              <a:rPr lang="ru-RU" b="1" dirty="0" err="1">
                <a:ea typeface="Calibri"/>
                <a:cs typeface="Times New Roman"/>
              </a:rPr>
              <a:t>виконання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роботи</a:t>
            </a:r>
            <a:r>
              <a:rPr lang="ru-RU" b="1" dirty="0">
                <a:ea typeface="Calibri"/>
                <a:cs typeface="Times New Roman"/>
              </a:rPr>
              <a:t> час </a:t>
            </a:r>
            <a:r>
              <a:rPr lang="ru-RU" b="1" dirty="0" err="1">
                <a:ea typeface="Calibri"/>
                <a:cs typeface="Times New Roman"/>
              </a:rPr>
              <a:t>від</a:t>
            </a:r>
            <a:r>
              <a:rPr lang="ru-RU" b="1" dirty="0">
                <a:ea typeface="Calibri"/>
                <a:cs typeface="Times New Roman"/>
              </a:rPr>
              <a:t> часу </a:t>
            </a:r>
            <a:r>
              <a:rPr lang="ru-RU" b="1" dirty="0" err="1">
                <a:ea typeface="Calibri"/>
                <a:cs typeface="Times New Roman"/>
              </a:rPr>
              <a:t>робіть</a:t>
            </a:r>
            <a:r>
              <a:rPr lang="ru-RU" b="1" dirty="0">
                <a:ea typeface="Calibri"/>
                <a:cs typeface="Times New Roman"/>
              </a:rPr>
              <a:t> перерви на </a:t>
            </a:r>
            <a:r>
              <a:rPr lang="ru-RU" b="1" dirty="0" err="1">
                <a:ea typeface="Calibri"/>
                <a:cs typeface="Times New Roman"/>
              </a:rPr>
              <a:t>відпочинок</a:t>
            </a:r>
            <a:r>
              <a:rPr lang="ru-RU" b="1" dirty="0">
                <a:ea typeface="Calibri"/>
                <a:cs typeface="Times New Roman"/>
              </a:rPr>
              <a:t>, </a:t>
            </a:r>
            <a:r>
              <a:rPr lang="ru-RU" b="1" dirty="0" err="1">
                <a:ea typeface="Calibri"/>
                <a:cs typeface="Times New Roman"/>
              </a:rPr>
              <a:t>пийте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більше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рідини</a:t>
            </a:r>
            <a:r>
              <a:rPr lang="ru-RU" b="1" dirty="0">
                <a:ea typeface="Calibri"/>
                <a:cs typeface="Times New Roman"/>
              </a:rPr>
              <a:t>.</a:t>
            </a:r>
            <a:endParaRPr lang="ru-RU" sz="2400" b="1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Wingdings"/>
              <a:buChar char=""/>
            </a:pPr>
            <a:r>
              <a:rPr lang="ru-RU" b="1" dirty="0" err="1">
                <a:ea typeface="Calibri"/>
                <a:cs typeface="Times New Roman"/>
              </a:rPr>
              <a:t>Стежте</a:t>
            </a:r>
            <a:r>
              <a:rPr lang="ru-RU" b="1" dirty="0">
                <a:ea typeface="Calibri"/>
                <a:cs typeface="Times New Roman"/>
              </a:rPr>
              <a:t> за </a:t>
            </a:r>
            <a:r>
              <a:rPr lang="ru-RU" b="1" dirty="0" err="1">
                <a:ea typeface="Calibri"/>
                <a:cs typeface="Times New Roman"/>
              </a:rPr>
              <a:t>дітьми</a:t>
            </a:r>
            <a:r>
              <a:rPr lang="ru-RU" b="1" dirty="0">
                <a:ea typeface="Calibri"/>
                <a:cs typeface="Times New Roman"/>
              </a:rPr>
              <a:t> і не дозволяйте </a:t>
            </a:r>
            <a:r>
              <a:rPr lang="ru-RU" b="1" dirty="0" err="1">
                <a:ea typeface="Calibri"/>
                <a:cs typeface="Times New Roman"/>
              </a:rPr>
              <a:t>їм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грати</a:t>
            </a:r>
            <a:r>
              <a:rPr lang="ru-RU" b="1" dirty="0">
                <a:ea typeface="Calibri"/>
                <a:cs typeface="Times New Roman"/>
              </a:rPr>
              <a:t> в жарку погоду під </a:t>
            </a:r>
            <a:r>
              <a:rPr lang="ru-RU" b="1" dirty="0" err="1">
                <a:ea typeface="Calibri"/>
                <a:cs typeface="Times New Roman"/>
              </a:rPr>
              <a:t>відкритим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сонцем</a:t>
            </a:r>
            <a:r>
              <a:rPr lang="ru-RU" b="1" dirty="0">
                <a:ea typeface="Calibri"/>
                <a:cs typeface="Times New Roman"/>
              </a:rPr>
              <a:t>.</a:t>
            </a:r>
            <a:endParaRPr lang="ru-RU" sz="2400" b="1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Font typeface="Wingdings"/>
              <a:buChar char=""/>
            </a:pPr>
            <a:r>
              <a:rPr lang="ru-RU" b="1" dirty="0">
                <a:ea typeface="Calibri"/>
                <a:cs typeface="Times New Roman"/>
              </a:rPr>
              <a:t>По </a:t>
            </a:r>
            <a:r>
              <a:rPr lang="ru-RU" b="1" dirty="0" err="1">
                <a:ea typeface="Calibri"/>
                <a:cs typeface="Times New Roman"/>
              </a:rPr>
              <a:t>можливості</a:t>
            </a:r>
            <a:r>
              <a:rPr lang="ru-RU" b="1" dirty="0">
                <a:ea typeface="Calibri"/>
                <a:cs typeface="Times New Roman"/>
              </a:rPr>
              <a:t>, </a:t>
            </a:r>
            <a:r>
              <a:rPr lang="ru-RU" b="1" dirty="0" err="1">
                <a:ea typeface="Calibri"/>
                <a:cs typeface="Times New Roman"/>
              </a:rPr>
              <a:t>прагніть</a:t>
            </a:r>
            <a:r>
              <a:rPr lang="ru-RU" b="1" dirty="0">
                <a:ea typeface="Calibri"/>
                <a:cs typeface="Times New Roman"/>
              </a:rPr>
              <a:t> не </a:t>
            </a:r>
            <a:r>
              <a:rPr lang="ru-RU" b="1" dirty="0" err="1">
                <a:ea typeface="Calibri"/>
                <a:cs typeface="Times New Roman"/>
              </a:rPr>
              <a:t>знаходитися</a:t>
            </a:r>
            <a:r>
              <a:rPr lang="ru-RU" b="1" dirty="0">
                <a:ea typeface="Calibri"/>
                <a:cs typeface="Times New Roman"/>
              </a:rPr>
              <a:t> на </a:t>
            </a:r>
            <a:r>
              <a:rPr lang="ru-RU" b="1" dirty="0" err="1">
                <a:ea typeface="Calibri"/>
                <a:cs typeface="Times New Roman"/>
              </a:rPr>
              <a:t>відкритому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сонці</a:t>
            </a:r>
            <a:r>
              <a:rPr lang="ru-RU" b="1" dirty="0">
                <a:ea typeface="Calibri"/>
                <a:cs typeface="Times New Roman"/>
              </a:rPr>
              <a:t> з 11.00 до 17.00</a:t>
            </a:r>
            <a:r>
              <a:rPr lang="ru-RU" b="1" dirty="0" smtClean="0">
                <a:ea typeface="Calibri"/>
                <a:cs typeface="Times New Roman"/>
              </a:rPr>
              <a:t>.</a:t>
            </a:r>
            <a:endParaRPr lang="ru-RU" sz="2400" b="1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1372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7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600" b="1" i="1" dirty="0">
                <a:solidFill>
                  <a:srgbClr val="0070C0"/>
                </a:solidFill>
                <a:latin typeface="Monotype Corsiva" pitchFamily="66" charset="0"/>
              </a:rPr>
              <a:t>Сонячний </a:t>
            </a:r>
            <a:r>
              <a:rPr lang="uk-UA" sz="6600" b="1" i="1" dirty="0" smtClean="0">
                <a:solidFill>
                  <a:srgbClr val="0070C0"/>
                </a:solidFill>
                <a:latin typeface="Monotype Corsiva" pitchFamily="66" charset="0"/>
              </a:rPr>
              <a:t>удар</a:t>
            </a:r>
            <a:endParaRPr lang="ru-RU" sz="6600" dirty="0">
              <a:solidFill>
                <a:srgbClr val="0070C0"/>
              </a:solidFill>
              <a:latin typeface="Monotype Corsiva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uk-UA" sz="4000" b="1" dirty="0"/>
              <a:t>Сонячний </a:t>
            </a:r>
            <a:r>
              <a:rPr lang="uk-UA" sz="4000" b="1" dirty="0" err="1"/>
              <a:t>уда́р</a:t>
            </a:r>
            <a:r>
              <a:rPr lang="uk-UA" sz="4000" b="1" dirty="0"/>
              <a:t> — різновид теплового удару, що виникає в тому випадку, коли людина з непокритою головою тривалий час перебуває під прямим сонячним промінням. Його виникненню сприяє загальне перегрівання організму. 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108277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7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600" b="1" i="1" dirty="0" smtClean="0">
                <a:solidFill>
                  <a:srgbClr val="0070C0"/>
                </a:solidFill>
                <a:latin typeface="Monotype Corsiva" pitchFamily="66" charset="0"/>
              </a:rPr>
              <a:t>Симптоми</a:t>
            </a:r>
            <a:endParaRPr lang="ru-RU" sz="6600" b="1" dirty="0">
              <a:solidFill>
                <a:srgbClr val="0070C0"/>
              </a:solidFill>
              <a:latin typeface="Monotype Corsiva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uk-UA" sz="4000" b="1" dirty="0"/>
              <a:t>Сонячний удар супроводжується головним болем, млявістю, блювотою. У важких випадках — комою. Симптоми перегрівання посилюються при підвищенні вологості навколишнього середовища.</a:t>
            </a:r>
            <a:endParaRPr lang="ru-RU" sz="4000" b="1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258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7000"/>
            <a:lum/>
          </a:blip>
          <a:srcRect/>
          <a:stretch>
            <a:fillRect t="-22000" b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7200" b="1" i="1" dirty="0">
                <a:solidFill>
                  <a:srgbClr val="0070C0"/>
                </a:solidFill>
                <a:latin typeface="Monotype Corsiva" pitchFamily="66" charset="0"/>
              </a:rPr>
              <a:t>Легкий </a:t>
            </a:r>
            <a:r>
              <a:rPr lang="uk-UA" sz="7200" b="1" i="1" dirty="0" smtClean="0">
                <a:solidFill>
                  <a:srgbClr val="0070C0"/>
                </a:solidFill>
                <a:latin typeface="Monotype Corsiva" pitchFamily="66" charset="0"/>
              </a:rPr>
              <a:t>ступінь</a:t>
            </a:r>
            <a:endParaRPr lang="ru-RU" sz="7200" b="1" dirty="0">
              <a:solidFill>
                <a:srgbClr val="0070C0"/>
              </a:solidFill>
              <a:latin typeface="Monotype Corsiva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15000"/>
              </a:lnSpc>
              <a:buFont typeface="Wingdings"/>
              <a:buChar char=""/>
            </a:pPr>
            <a:r>
              <a:rPr lang="uk-UA" sz="3600" b="1" dirty="0">
                <a:ea typeface="Calibri"/>
                <a:cs typeface="Times New Roman"/>
              </a:rPr>
              <a:t>загальна слабкість;</a:t>
            </a:r>
            <a:endParaRPr lang="ru-RU" sz="2800" b="1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Wingdings"/>
              <a:buChar char=""/>
            </a:pPr>
            <a:r>
              <a:rPr lang="uk-UA" sz="3600" b="1" dirty="0">
                <a:ea typeface="Calibri"/>
                <a:cs typeface="Times New Roman"/>
              </a:rPr>
              <a:t>головний біль;</a:t>
            </a:r>
            <a:endParaRPr lang="ru-RU" sz="2800" b="1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Wingdings"/>
              <a:buChar char=""/>
            </a:pPr>
            <a:r>
              <a:rPr lang="uk-UA" sz="3600" b="1" dirty="0">
                <a:ea typeface="Calibri"/>
                <a:cs typeface="Times New Roman"/>
              </a:rPr>
              <a:t>нудота;</a:t>
            </a:r>
            <a:endParaRPr lang="ru-RU" sz="2800" b="1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Wingdings"/>
              <a:buChar char=""/>
            </a:pPr>
            <a:r>
              <a:rPr lang="uk-UA" sz="3600" b="1" dirty="0">
                <a:ea typeface="Calibri"/>
                <a:cs typeface="Times New Roman"/>
              </a:rPr>
              <a:t>зростання частоти пульсу та дихання;</a:t>
            </a:r>
            <a:endParaRPr lang="ru-RU" sz="2800" b="1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Font typeface="Wingdings"/>
              <a:buChar char=""/>
            </a:pPr>
            <a:r>
              <a:rPr lang="uk-UA" sz="3600" b="1" dirty="0">
                <a:ea typeface="Calibri"/>
                <a:cs typeface="Times New Roman"/>
              </a:rPr>
              <a:t>розширення зіниць</a:t>
            </a:r>
            <a:r>
              <a:rPr lang="uk-UA" sz="3600" b="1" dirty="0" smtClean="0">
                <a:ea typeface="Calibri"/>
                <a:cs typeface="Times New Roman"/>
              </a:rPr>
              <a:t>.</a:t>
            </a:r>
            <a:endParaRPr lang="ru-RU" sz="2800" b="1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2104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7000"/>
            <a:lum/>
          </a:blip>
          <a:srcRect/>
          <a:stretch>
            <a:fillRect t="-55000" b="-5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b="1" dirty="0" err="1">
                <a:solidFill>
                  <a:srgbClr val="0070C0"/>
                </a:solidFill>
                <a:latin typeface="Monotype Corsiva" pitchFamily="66" charset="0"/>
              </a:rPr>
              <a:t>Середній</a:t>
            </a:r>
            <a:r>
              <a:rPr lang="ru-RU" sz="7200" b="1" dirty="0">
                <a:solidFill>
                  <a:srgbClr val="0070C0"/>
                </a:solidFill>
                <a:latin typeface="Monotype Corsiva" pitchFamily="66" charset="0"/>
              </a:rPr>
              <a:t> </a:t>
            </a:r>
            <a:r>
              <a:rPr lang="ru-RU" sz="7200" b="1" dirty="0" err="1">
                <a:solidFill>
                  <a:srgbClr val="0070C0"/>
                </a:solidFill>
                <a:latin typeface="Monotype Corsiva" pitchFamily="66" charset="0"/>
              </a:rPr>
              <a:t>ступінь</a:t>
            </a:r>
            <a:endParaRPr lang="ru-RU" sz="7200" b="1" dirty="0">
              <a:solidFill>
                <a:srgbClr val="0070C0"/>
              </a:solidFill>
              <a:latin typeface="Monotype Corsiva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lnSpc>
                <a:spcPct val="115000"/>
              </a:lnSpc>
              <a:buFont typeface="Wingdings"/>
              <a:buChar char=""/>
            </a:pPr>
            <a:r>
              <a:rPr lang="uk-UA" sz="2800" b="1" dirty="0">
                <a:ea typeface="Calibri"/>
                <a:cs typeface="Times New Roman"/>
              </a:rPr>
              <a:t>різка адинамія;</a:t>
            </a:r>
            <a:endParaRPr lang="ru-RU" sz="2000" b="1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Wingdings"/>
              <a:buChar char=""/>
            </a:pPr>
            <a:r>
              <a:rPr lang="uk-UA" sz="2800" b="1" dirty="0">
                <a:ea typeface="Calibri"/>
                <a:cs typeface="Times New Roman"/>
              </a:rPr>
              <a:t>сильний головний біль з нудотою і блюванням;</a:t>
            </a:r>
            <a:endParaRPr lang="ru-RU" sz="2000" b="1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Wingdings"/>
              <a:buChar char=""/>
            </a:pPr>
            <a:r>
              <a:rPr lang="uk-UA" sz="2800" b="1" dirty="0">
                <a:ea typeface="Calibri"/>
                <a:cs typeface="Times New Roman"/>
              </a:rPr>
              <a:t>оглушення;</a:t>
            </a:r>
            <a:endParaRPr lang="ru-RU" sz="2000" b="1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Wingdings"/>
              <a:buChar char=""/>
            </a:pPr>
            <a:r>
              <a:rPr lang="uk-UA" sz="2800" b="1" dirty="0">
                <a:ea typeface="Calibri"/>
                <a:cs typeface="Times New Roman"/>
              </a:rPr>
              <a:t>невпевненість рухів;</a:t>
            </a:r>
            <a:endParaRPr lang="ru-RU" sz="2000" b="1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Wingdings"/>
              <a:buChar char=""/>
            </a:pPr>
            <a:r>
              <a:rPr lang="uk-UA" sz="2800" b="1" dirty="0">
                <a:ea typeface="Calibri"/>
                <a:cs typeface="Times New Roman"/>
              </a:rPr>
              <a:t>хитка хода;</a:t>
            </a:r>
            <a:endParaRPr lang="ru-RU" sz="2000" b="1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Wingdings"/>
              <a:buChar char=""/>
            </a:pPr>
            <a:r>
              <a:rPr lang="uk-UA" sz="2800" b="1" dirty="0">
                <a:ea typeface="Calibri"/>
                <a:cs typeface="Times New Roman"/>
              </a:rPr>
              <a:t>часом запаморочення;</a:t>
            </a:r>
            <a:endParaRPr lang="ru-RU" sz="2000" b="1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Wingdings"/>
              <a:buChar char=""/>
            </a:pPr>
            <a:r>
              <a:rPr lang="uk-UA" sz="2800" b="1" dirty="0">
                <a:ea typeface="Calibri"/>
                <a:cs typeface="Times New Roman"/>
              </a:rPr>
              <a:t>зростання частоти пульсу та дихання;</a:t>
            </a:r>
            <a:endParaRPr lang="ru-RU" sz="2000" b="1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Font typeface="Wingdings"/>
              <a:buChar char=""/>
            </a:pPr>
            <a:r>
              <a:rPr lang="uk-UA" sz="2800" b="1" dirty="0">
                <a:ea typeface="Calibri"/>
                <a:cs typeface="Times New Roman"/>
              </a:rPr>
              <a:t>підвищення температури тіла до 39 - 40 ° C</a:t>
            </a:r>
            <a:r>
              <a:rPr lang="uk-UA" sz="2800" b="1" dirty="0" smtClean="0">
                <a:ea typeface="Calibri"/>
                <a:cs typeface="Times New Roman"/>
              </a:rPr>
              <a:t>.</a:t>
            </a:r>
            <a:endParaRPr lang="ru-RU" sz="2000" b="1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8538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7000"/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600" b="1" i="1" dirty="0">
                <a:solidFill>
                  <a:srgbClr val="0070C0"/>
                </a:solidFill>
                <a:latin typeface="Monotype Corsiva" pitchFamily="66" charset="0"/>
                <a:ea typeface="Calibri"/>
                <a:cs typeface="Times New Roman"/>
              </a:rPr>
              <a:t>Важкий </a:t>
            </a:r>
            <a:r>
              <a:rPr lang="uk-UA" sz="6600" b="1" i="1" dirty="0" smtClean="0">
                <a:solidFill>
                  <a:srgbClr val="0070C0"/>
                </a:solidFill>
                <a:latin typeface="Monotype Corsiva" pitchFamily="66" charset="0"/>
                <a:ea typeface="Calibri"/>
                <a:cs typeface="Times New Roman"/>
              </a:rPr>
              <a:t>ступінь</a:t>
            </a:r>
            <a:endParaRPr lang="ru-RU" sz="6600" b="1" dirty="0">
              <a:solidFill>
                <a:srgbClr val="0070C0"/>
              </a:solidFill>
              <a:latin typeface="Monotype Corsiva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600" b="1" dirty="0" err="1"/>
              <a:t>Розвивається</a:t>
            </a:r>
            <a:r>
              <a:rPr lang="ru-RU" sz="3600" b="1" dirty="0"/>
              <a:t> </a:t>
            </a:r>
            <a:r>
              <a:rPr lang="ru-RU" sz="3600" b="1" dirty="0" err="1"/>
              <a:t>раптово</a:t>
            </a:r>
            <a:r>
              <a:rPr lang="ru-RU" sz="3600" b="1" dirty="0"/>
              <a:t>: </a:t>
            </a:r>
            <a:r>
              <a:rPr lang="ru-RU" sz="3600" b="1" dirty="0" err="1"/>
              <a:t>Обличчя</a:t>
            </a:r>
            <a:r>
              <a:rPr lang="ru-RU" sz="3600" b="1" dirty="0"/>
              <a:t> </a:t>
            </a:r>
            <a:r>
              <a:rPr lang="ru-RU" sz="3600" b="1" dirty="0" err="1"/>
              <a:t>налите</a:t>
            </a:r>
            <a:r>
              <a:rPr lang="ru-RU" sz="3600" b="1" dirty="0"/>
              <a:t> </a:t>
            </a:r>
            <a:r>
              <a:rPr lang="ru-RU" sz="3600" b="1" dirty="0" err="1"/>
              <a:t>кров'ю</a:t>
            </a:r>
            <a:r>
              <a:rPr lang="ru-RU" sz="3600" b="1" dirty="0"/>
              <a:t>, </a:t>
            </a:r>
            <a:r>
              <a:rPr lang="ru-RU" sz="3600" b="1" dirty="0" err="1"/>
              <a:t>згодом</a:t>
            </a:r>
            <a:r>
              <a:rPr lang="ru-RU" sz="3600" b="1" dirty="0"/>
              <a:t> </a:t>
            </a:r>
            <a:r>
              <a:rPr lang="ru-RU" sz="3600" b="1" dirty="0" err="1"/>
              <a:t>блідо-синє</a:t>
            </a:r>
            <a:r>
              <a:rPr lang="ru-RU" sz="3600" b="1" dirty="0"/>
              <a:t>. </a:t>
            </a:r>
            <a:r>
              <a:rPr lang="ru-RU" sz="3600" b="1" dirty="0" err="1"/>
              <a:t>Трапляються</a:t>
            </a:r>
            <a:r>
              <a:rPr lang="ru-RU" sz="3600" b="1" dirty="0"/>
              <a:t> </a:t>
            </a:r>
            <a:r>
              <a:rPr lang="ru-RU" sz="3600" b="1" dirty="0" err="1"/>
              <a:t>випадки</a:t>
            </a:r>
            <a:r>
              <a:rPr lang="ru-RU" sz="3600" b="1" dirty="0"/>
              <a:t> </a:t>
            </a:r>
            <a:r>
              <a:rPr lang="ru-RU" sz="3600" b="1" dirty="0" err="1"/>
              <a:t>зміни</a:t>
            </a:r>
            <a:r>
              <a:rPr lang="ru-RU" sz="3600" b="1" dirty="0"/>
              <a:t> </a:t>
            </a:r>
            <a:r>
              <a:rPr lang="ru-RU" sz="3600" b="1" dirty="0" err="1"/>
              <a:t>свідомості</a:t>
            </a:r>
            <a:r>
              <a:rPr lang="ru-RU" sz="3600" b="1" dirty="0"/>
              <a:t> </a:t>
            </a:r>
            <a:r>
              <a:rPr lang="ru-RU" sz="3600" b="1" dirty="0" err="1"/>
              <a:t>від</a:t>
            </a:r>
            <a:r>
              <a:rPr lang="ru-RU" sz="3600" b="1" dirty="0"/>
              <a:t> легкого </a:t>
            </a:r>
            <a:r>
              <a:rPr lang="ru-RU" sz="3600" b="1" dirty="0" err="1"/>
              <a:t>ступеня</a:t>
            </a:r>
            <a:r>
              <a:rPr lang="ru-RU" sz="3600" b="1" dirty="0"/>
              <a:t> до </a:t>
            </a:r>
            <a:r>
              <a:rPr lang="ru-RU" sz="3600" b="1" dirty="0" err="1"/>
              <a:t>коми</a:t>
            </a:r>
            <a:r>
              <a:rPr lang="ru-RU" sz="3600" b="1" dirty="0"/>
              <a:t>, </a:t>
            </a:r>
            <a:r>
              <a:rPr lang="ru-RU" sz="3600" b="1" dirty="0" err="1"/>
              <a:t>клонічні</a:t>
            </a:r>
            <a:r>
              <a:rPr lang="ru-RU" sz="3600" b="1" dirty="0"/>
              <a:t> і </a:t>
            </a:r>
            <a:r>
              <a:rPr lang="ru-RU" sz="3600" b="1" dirty="0" err="1"/>
              <a:t>тонічні</a:t>
            </a:r>
            <a:r>
              <a:rPr lang="ru-RU" sz="3600" b="1" dirty="0"/>
              <a:t> </a:t>
            </a:r>
            <a:r>
              <a:rPr lang="ru-RU" sz="3600" b="1" dirty="0" err="1"/>
              <a:t>судоми</a:t>
            </a:r>
            <a:r>
              <a:rPr lang="ru-RU" sz="3600" b="1" dirty="0"/>
              <a:t>, </a:t>
            </a:r>
            <a:r>
              <a:rPr lang="ru-RU" sz="3600" b="1" dirty="0" err="1"/>
              <a:t>мимовільне</a:t>
            </a:r>
            <a:r>
              <a:rPr lang="ru-RU" sz="3600" b="1" dirty="0"/>
              <a:t> </a:t>
            </a:r>
            <a:r>
              <a:rPr lang="ru-RU" sz="3600" b="1" dirty="0" err="1"/>
              <a:t>виділення</a:t>
            </a:r>
            <a:r>
              <a:rPr lang="ru-RU" sz="3600" b="1" dirty="0"/>
              <a:t> </a:t>
            </a:r>
            <a:r>
              <a:rPr lang="ru-RU" sz="3600" b="1" dirty="0" err="1"/>
              <a:t>сечі</a:t>
            </a:r>
            <a:r>
              <a:rPr lang="ru-RU" sz="3600" b="1" dirty="0"/>
              <a:t> і калу, </a:t>
            </a:r>
            <a:r>
              <a:rPr lang="ru-RU" sz="3600" b="1" dirty="0" err="1"/>
              <a:t>марення</a:t>
            </a:r>
            <a:r>
              <a:rPr lang="ru-RU" sz="3600" b="1" dirty="0"/>
              <a:t>, </a:t>
            </a:r>
            <a:r>
              <a:rPr lang="ru-RU" sz="3600" b="1" dirty="0" err="1"/>
              <a:t>галюцинації</a:t>
            </a:r>
            <a:r>
              <a:rPr lang="ru-RU" sz="3600" b="1" dirty="0"/>
              <a:t>, </a:t>
            </a:r>
            <a:r>
              <a:rPr lang="ru-RU" sz="3600" b="1" dirty="0" err="1"/>
              <a:t>підвищення</a:t>
            </a:r>
            <a:r>
              <a:rPr lang="ru-RU" sz="3600" b="1" dirty="0"/>
              <a:t> </a:t>
            </a:r>
            <a:r>
              <a:rPr lang="ru-RU" sz="3600" b="1" dirty="0" err="1"/>
              <a:t>температури</a:t>
            </a:r>
            <a:r>
              <a:rPr lang="ru-RU" sz="3600" b="1" dirty="0"/>
              <a:t> </a:t>
            </a:r>
            <a:r>
              <a:rPr lang="ru-RU" sz="3600" b="1" dirty="0" err="1"/>
              <a:t>тіла</a:t>
            </a:r>
            <a:r>
              <a:rPr lang="ru-RU" sz="3600" b="1" dirty="0"/>
              <a:t> до 41 - 42 ° </a:t>
            </a:r>
            <a:r>
              <a:rPr lang="en-US" sz="3600" b="1" dirty="0"/>
              <a:t>C, </a:t>
            </a:r>
            <a:r>
              <a:rPr lang="ru-RU" sz="3600" b="1" dirty="0" err="1"/>
              <a:t>випадки</a:t>
            </a:r>
            <a:r>
              <a:rPr lang="ru-RU" sz="3600" b="1" dirty="0"/>
              <a:t> </a:t>
            </a:r>
            <a:r>
              <a:rPr lang="ru-RU" sz="3600" b="1" dirty="0" err="1"/>
              <a:t>раптової</a:t>
            </a:r>
            <a:r>
              <a:rPr lang="ru-RU" sz="3600" b="1" dirty="0"/>
              <a:t> </a:t>
            </a:r>
            <a:r>
              <a:rPr lang="ru-RU" sz="3600" b="1" dirty="0" err="1"/>
              <a:t>смерті</a:t>
            </a:r>
            <a:r>
              <a:rPr lang="ru-RU" sz="3600" b="1" dirty="0"/>
              <a:t>. </a:t>
            </a:r>
            <a:r>
              <a:rPr lang="ru-RU" sz="3600" b="1" dirty="0" err="1"/>
              <a:t>Летальність</a:t>
            </a:r>
            <a:r>
              <a:rPr lang="ru-RU" sz="3600" b="1" dirty="0"/>
              <a:t> 20 - 30%.</a:t>
            </a:r>
          </a:p>
        </p:txBody>
      </p:sp>
    </p:spTree>
    <p:extLst>
      <p:ext uri="{BB962C8B-B14F-4D97-AF65-F5344CB8AC3E}">
        <p14:creationId xmlns:p14="http://schemas.microsoft.com/office/powerpoint/2010/main" val="200707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7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600" b="1" i="1" dirty="0">
                <a:solidFill>
                  <a:srgbClr val="0070C0"/>
                </a:solidFill>
                <a:latin typeface="Monotype Corsiva" pitchFamily="66" charset="0"/>
              </a:rPr>
              <a:t>Перша </a:t>
            </a:r>
            <a:r>
              <a:rPr lang="uk-UA" sz="6600" b="1" i="1" dirty="0" smtClean="0">
                <a:solidFill>
                  <a:srgbClr val="0070C0"/>
                </a:solidFill>
                <a:latin typeface="Monotype Corsiva" pitchFamily="66" charset="0"/>
              </a:rPr>
              <a:t>допомога</a:t>
            </a:r>
            <a:endParaRPr lang="ru-RU" sz="6600" b="1" dirty="0">
              <a:solidFill>
                <a:srgbClr val="0070C0"/>
              </a:solidFill>
              <a:latin typeface="Monotype Corsiva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b="1" dirty="0">
                <a:ea typeface="Calibri"/>
                <a:cs typeface="Times New Roman"/>
              </a:rPr>
              <a:t>Потерпілого необхідно перенести в тінь, зробити холодний компрес. У важких випадках - штучне дихання.</a:t>
            </a:r>
            <a:endParaRPr lang="ru-RU" sz="2400" b="1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b="1" dirty="0">
                <a:ea typeface="Calibri"/>
                <a:cs typeface="Times New Roman"/>
              </a:rPr>
              <a:t>Передусім — усунути тепловий вплив:</a:t>
            </a:r>
            <a:endParaRPr lang="ru-RU" sz="2400" b="1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Wingdings"/>
              <a:buChar char=""/>
            </a:pPr>
            <a:r>
              <a:rPr lang="uk-UA" b="1" dirty="0">
                <a:ea typeface="Calibri"/>
                <a:cs typeface="Times New Roman"/>
              </a:rPr>
              <a:t>винести постраждалого з зони перегрівання;</a:t>
            </a:r>
            <a:endParaRPr lang="ru-RU" sz="2400" b="1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Wingdings"/>
              <a:buChar char=""/>
            </a:pPr>
            <a:r>
              <a:rPr lang="uk-UA" b="1" dirty="0">
                <a:ea typeface="Calibri"/>
                <a:cs typeface="Times New Roman"/>
              </a:rPr>
              <a:t>укласти на відкритому майданчику в тіні;</a:t>
            </a:r>
            <a:endParaRPr lang="ru-RU" sz="2400" b="1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Wingdings"/>
              <a:buChar char=""/>
            </a:pPr>
            <a:r>
              <a:rPr lang="uk-UA" b="1" dirty="0">
                <a:ea typeface="Calibri"/>
                <a:cs typeface="Times New Roman"/>
              </a:rPr>
              <a:t>дати потерпілому вдихнути парів нашатирного спирту з ватки;</a:t>
            </a:r>
            <a:endParaRPr lang="ru-RU" sz="2400" b="1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Wingdings"/>
              <a:buChar char=""/>
            </a:pPr>
            <a:r>
              <a:rPr lang="uk-UA" b="1" dirty="0">
                <a:ea typeface="Calibri"/>
                <a:cs typeface="Times New Roman"/>
              </a:rPr>
              <a:t>звільнити від верхнього одягу;</a:t>
            </a:r>
            <a:endParaRPr lang="ru-RU" sz="2400" b="1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Wingdings"/>
              <a:buChar char=""/>
            </a:pPr>
            <a:r>
              <a:rPr lang="uk-UA" b="1" dirty="0">
                <a:ea typeface="Calibri"/>
                <a:cs typeface="Times New Roman"/>
              </a:rPr>
              <a:t>змочити обличчя холодною водою, поплескати по грудях мокрим рушником;</a:t>
            </a:r>
            <a:endParaRPr lang="ru-RU" sz="2400" b="1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Wingdings"/>
              <a:buChar char=""/>
            </a:pPr>
            <a:r>
              <a:rPr lang="uk-UA" b="1" dirty="0">
                <a:ea typeface="Calibri"/>
                <a:cs typeface="Times New Roman"/>
              </a:rPr>
              <a:t>покласти на голову об'єм із холодною водою;</a:t>
            </a:r>
            <a:endParaRPr lang="ru-RU" sz="2400" b="1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Font typeface="Wingdings"/>
              <a:buChar char=""/>
            </a:pPr>
            <a:r>
              <a:rPr lang="uk-UA" b="1" dirty="0">
                <a:ea typeface="Calibri"/>
                <a:cs typeface="Times New Roman"/>
              </a:rPr>
              <a:t>викликати бригаду швидкої допомоги.</a:t>
            </a:r>
            <a:endParaRPr lang="ru-RU" sz="2400" b="1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2520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7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7200" b="1" i="1" dirty="0" smtClean="0">
                <a:solidFill>
                  <a:srgbClr val="0070C0"/>
                </a:solidFill>
                <a:latin typeface="Monotype Corsiva" pitchFamily="66" charset="0"/>
              </a:rPr>
              <a:t>Профілактика</a:t>
            </a:r>
            <a:endParaRPr lang="ru-RU" sz="7200" b="1" dirty="0">
              <a:solidFill>
                <a:srgbClr val="0070C0"/>
              </a:solidFill>
              <a:latin typeface="Monotype Corsiva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uk-UA" sz="4000" b="1" dirty="0"/>
              <a:t>Аби уникнути сонячних ударів, у спекотну сонячну погоду рекомендовано носити головні убори зі світлого матеріалу, які сильніше відбивають сонячне світло.</a:t>
            </a:r>
            <a:endParaRPr lang="ru-RU" sz="4000" b="1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857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2180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7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i="1" dirty="0" err="1">
                <a:solidFill>
                  <a:srgbClr val="0070C0"/>
                </a:solidFill>
                <a:latin typeface="Monotype Corsiva" pitchFamily="66" charset="0"/>
              </a:rPr>
              <a:t>Тепловий</a:t>
            </a:r>
            <a:r>
              <a:rPr lang="ru-RU" sz="6000" b="1" i="1" dirty="0">
                <a:solidFill>
                  <a:srgbClr val="0070C0"/>
                </a:solidFill>
                <a:latin typeface="Monotype Corsiva" pitchFamily="66" charset="0"/>
              </a:rPr>
              <a:t> </a:t>
            </a:r>
            <a:r>
              <a:rPr lang="ru-RU" sz="6000" b="1" i="1" dirty="0" smtClean="0">
                <a:solidFill>
                  <a:srgbClr val="0070C0"/>
                </a:solidFill>
                <a:latin typeface="Monotype Corsiva" pitchFamily="66" charset="0"/>
              </a:rPr>
              <a:t>удар</a:t>
            </a:r>
            <a:endParaRPr lang="ru-RU" sz="6000" dirty="0">
              <a:solidFill>
                <a:srgbClr val="0070C0"/>
              </a:solidFill>
              <a:latin typeface="Monotype Corsiva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4000" b="1" dirty="0"/>
              <a:t>Тепловий </a:t>
            </a:r>
            <a:r>
              <a:rPr lang="uk-UA" sz="4000" b="1" dirty="0" err="1"/>
              <a:t>уда́р</a:t>
            </a:r>
            <a:r>
              <a:rPr lang="uk-UA" sz="4000" b="1" dirty="0"/>
              <a:t> — патологічний стан, що виникає раптово і зумовлений розладами терморегуляції організму при тривалому впливові на нього високої температури повітря або інфрачервоного (теплового) випромінювання. 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282504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7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i="1" dirty="0" err="1">
                <a:solidFill>
                  <a:srgbClr val="0070C0"/>
                </a:solidFill>
                <a:latin typeface="Monotype Corsiva" pitchFamily="66" charset="0"/>
              </a:rPr>
              <a:t>Тепловий</a:t>
            </a:r>
            <a:r>
              <a:rPr lang="ru-RU" sz="4800" b="1" i="1" dirty="0">
                <a:solidFill>
                  <a:srgbClr val="0070C0"/>
                </a:solidFill>
                <a:latin typeface="Monotype Corsiva" pitchFamily="66" charset="0"/>
              </a:rPr>
              <a:t> удар легкого </a:t>
            </a:r>
            <a:r>
              <a:rPr lang="ru-RU" sz="4800" b="1" i="1" dirty="0" err="1" smtClean="0">
                <a:solidFill>
                  <a:srgbClr val="0070C0"/>
                </a:solidFill>
                <a:latin typeface="Monotype Corsiva" pitchFamily="66" charset="0"/>
              </a:rPr>
              <a:t>ступеня</a:t>
            </a:r>
            <a:endParaRPr lang="ru-RU" sz="4800" b="1" dirty="0">
              <a:solidFill>
                <a:srgbClr val="0070C0"/>
              </a:solidFill>
              <a:latin typeface="Monotype Corsiva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000" b="1" dirty="0" err="1"/>
              <a:t>Потерпілі</a:t>
            </a:r>
            <a:r>
              <a:rPr lang="ru-RU" sz="4000" b="1" dirty="0"/>
              <a:t> </a:t>
            </a:r>
            <a:r>
              <a:rPr lang="ru-RU" sz="4000" b="1" dirty="0" err="1"/>
              <a:t>скаржаться</a:t>
            </a:r>
            <a:r>
              <a:rPr lang="ru-RU" sz="4000" b="1" dirty="0"/>
              <a:t> на </a:t>
            </a:r>
            <a:r>
              <a:rPr lang="ru-RU" sz="4000" b="1" dirty="0" err="1"/>
              <a:t>головний</a:t>
            </a:r>
            <a:r>
              <a:rPr lang="ru-RU" sz="4000" b="1" dirty="0"/>
              <a:t> </a:t>
            </a:r>
            <a:r>
              <a:rPr lang="ru-RU" sz="4000" b="1" dirty="0" err="1"/>
              <a:t>біль</a:t>
            </a:r>
            <a:r>
              <a:rPr lang="ru-RU" sz="4000" b="1" dirty="0"/>
              <a:t> і </a:t>
            </a:r>
            <a:r>
              <a:rPr lang="ru-RU" sz="4000" b="1" dirty="0" err="1"/>
              <a:t>запаморочення</a:t>
            </a:r>
            <a:r>
              <a:rPr lang="ru-RU" sz="4000" b="1" dirty="0"/>
              <a:t>, </a:t>
            </a:r>
            <a:r>
              <a:rPr lang="ru-RU" sz="4000" b="1" dirty="0" err="1"/>
              <a:t>відчуття</a:t>
            </a:r>
            <a:r>
              <a:rPr lang="ru-RU" sz="4000" b="1" dirty="0"/>
              <a:t> </a:t>
            </a:r>
            <a:r>
              <a:rPr lang="ru-RU" sz="4000" b="1" dirty="0" err="1"/>
              <a:t>гарячки</a:t>
            </a:r>
            <a:r>
              <a:rPr lang="ru-RU" sz="4000" b="1" dirty="0"/>
              <a:t>, </a:t>
            </a:r>
            <a:r>
              <a:rPr lang="ru-RU" sz="4000" b="1" dirty="0" err="1"/>
              <a:t>виникає</a:t>
            </a:r>
            <a:r>
              <a:rPr lang="ru-RU" sz="4000" b="1" dirty="0"/>
              <a:t> </a:t>
            </a:r>
            <a:r>
              <a:rPr lang="ru-RU" sz="4000" b="1" dirty="0" err="1"/>
              <a:t>втомлюваність</a:t>
            </a:r>
            <a:r>
              <a:rPr lang="ru-RU" sz="4000" b="1" dirty="0"/>
              <a:t>, </a:t>
            </a:r>
            <a:r>
              <a:rPr lang="ru-RU" sz="4000" b="1" dirty="0" err="1"/>
              <a:t>слабість</a:t>
            </a:r>
            <a:r>
              <a:rPr lang="ru-RU" sz="4000" b="1" dirty="0"/>
              <a:t>, </a:t>
            </a:r>
            <a:r>
              <a:rPr lang="ru-RU" sz="4000" b="1" dirty="0" err="1"/>
              <a:t>пригнічення</a:t>
            </a:r>
            <a:r>
              <a:rPr lang="ru-RU" sz="4000" b="1" dirty="0"/>
              <a:t>. </a:t>
            </a:r>
            <a:r>
              <a:rPr lang="ru-RU" sz="4000" b="1" dirty="0" err="1"/>
              <a:t>Турбує</a:t>
            </a:r>
            <a:r>
              <a:rPr lang="ru-RU" sz="4000" b="1" dirty="0"/>
              <a:t> </a:t>
            </a:r>
            <a:r>
              <a:rPr lang="ru-RU" sz="4000" b="1" dirty="0" err="1"/>
              <a:t>нудота</a:t>
            </a:r>
            <a:r>
              <a:rPr lang="ru-RU" sz="4000" b="1" dirty="0"/>
              <a:t>, </a:t>
            </a:r>
            <a:r>
              <a:rPr lang="ru-RU" sz="4000" b="1" dirty="0" err="1"/>
              <a:t>інколи</a:t>
            </a:r>
            <a:r>
              <a:rPr lang="ru-RU" sz="4000" b="1" dirty="0"/>
              <a:t> </a:t>
            </a:r>
            <a:r>
              <a:rPr lang="ru-RU" sz="4000" b="1" dirty="0" err="1"/>
              <a:t>блювання</a:t>
            </a:r>
            <a:r>
              <a:rPr lang="ru-RU" sz="4000" b="1" dirty="0"/>
              <a:t>. Температура </a:t>
            </a:r>
            <a:r>
              <a:rPr lang="ru-RU" sz="4000" b="1" dirty="0" err="1"/>
              <a:t>тіла</a:t>
            </a:r>
            <a:r>
              <a:rPr lang="ru-RU" sz="4000" b="1" dirty="0"/>
              <a:t> нормальна </a:t>
            </a:r>
            <a:r>
              <a:rPr lang="ru-RU" sz="4000" b="1" dirty="0" err="1"/>
              <a:t>або</a:t>
            </a:r>
            <a:r>
              <a:rPr lang="ru-RU" sz="4000" b="1" dirty="0"/>
              <a:t> </a:t>
            </a:r>
            <a:r>
              <a:rPr lang="ru-RU" sz="4000" b="1" dirty="0" err="1"/>
              <a:t>субфебрильна</a:t>
            </a:r>
            <a:r>
              <a:rPr lang="ru-RU" sz="4000" b="1" dirty="0"/>
              <a:t>. </a:t>
            </a:r>
            <a:r>
              <a:rPr lang="ru-RU" sz="4000" b="1" dirty="0" err="1"/>
              <a:t>Шкіра</a:t>
            </a:r>
            <a:r>
              <a:rPr lang="ru-RU" sz="4000" b="1" dirty="0"/>
              <a:t> </a:t>
            </a:r>
            <a:r>
              <a:rPr lang="ru-RU" sz="4000" b="1" dirty="0" err="1"/>
              <a:t>волога</a:t>
            </a:r>
            <a:r>
              <a:rPr lang="ru-RU" sz="4000" b="1" dirty="0"/>
              <a:t>. </a:t>
            </a:r>
            <a:r>
              <a:rPr lang="ru-RU" sz="4000" b="1" dirty="0" err="1"/>
              <a:t>Незначне</a:t>
            </a:r>
            <a:r>
              <a:rPr lang="ru-RU" sz="4000" b="1" dirty="0"/>
              <a:t> </a:t>
            </a:r>
            <a:r>
              <a:rPr lang="ru-RU" sz="4000" b="1" dirty="0" err="1"/>
              <a:t>прискорення</a:t>
            </a:r>
            <a:r>
              <a:rPr lang="ru-RU" sz="4000" b="1" dirty="0"/>
              <a:t> пульсу</a:t>
            </a:r>
            <a:r>
              <a:rPr lang="ru-RU" sz="4000" b="1" dirty="0" smtClean="0"/>
              <a:t>.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394226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sz="4900" b="1" i="1" dirty="0" err="1">
                <a:solidFill>
                  <a:srgbClr val="0070C0"/>
                </a:solidFill>
              </a:rPr>
              <a:t>Тепловий</a:t>
            </a:r>
            <a:r>
              <a:rPr lang="ru-RU" sz="4900" b="1" i="1" dirty="0">
                <a:solidFill>
                  <a:srgbClr val="0070C0"/>
                </a:solidFill>
              </a:rPr>
              <a:t> удар </a:t>
            </a:r>
            <a:r>
              <a:rPr lang="ru-RU" sz="4900" b="1" i="1" dirty="0" err="1">
                <a:solidFill>
                  <a:srgbClr val="0070C0"/>
                </a:solidFill>
              </a:rPr>
              <a:t>середньої</a:t>
            </a:r>
            <a:r>
              <a:rPr lang="ru-RU" sz="4900" b="1" i="1" dirty="0">
                <a:solidFill>
                  <a:srgbClr val="0070C0"/>
                </a:solidFill>
              </a:rPr>
              <a:t> </a:t>
            </a:r>
            <a:r>
              <a:rPr lang="ru-RU" sz="4900" b="1" i="1" dirty="0" err="1" smtClean="0">
                <a:solidFill>
                  <a:srgbClr val="0070C0"/>
                </a:solidFill>
              </a:rPr>
              <a:t>важкості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b="1" dirty="0" err="1"/>
              <a:t>Потерпілі</a:t>
            </a:r>
            <a:r>
              <a:rPr lang="ru-RU" b="1" dirty="0"/>
              <a:t> </a:t>
            </a:r>
            <a:r>
              <a:rPr lang="ru-RU" b="1" dirty="0" err="1"/>
              <a:t>скаржаться</a:t>
            </a:r>
            <a:r>
              <a:rPr lang="ru-RU" b="1" dirty="0"/>
              <a:t> на </a:t>
            </a:r>
            <a:r>
              <a:rPr lang="ru-RU" b="1" dirty="0" err="1"/>
              <a:t>загальну</a:t>
            </a:r>
            <a:r>
              <a:rPr lang="ru-RU" b="1" dirty="0"/>
              <a:t> </a:t>
            </a:r>
            <a:r>
              <a:rPr lang="ru-RU" b="1" dirty="0" err="1"/>
              <a:t>слабкість</a:t>
            </a:r>
            <a:r>
              <a:rPr lang="ru-RU" b="1" dirty="0"/>
              <a:t>, </a:t>
            </a:r>
            <a:r>
              <a:rPr lang="ru-RU" b="1" dirty="0" err="1"/>
              <a:t>пульсуючий</a:t>
            </a:r>
            <a:r>
              <a:rPr lang="ru-RU" b="1" dirty="0"/>
              <a:t> </a:t>
            </a:r>
            <a:r>
              <a:rPr lang="ru-RU" b="1" dirty="0" err="1"/>
              <a:t>головний</a:t>
            </a:r>
            <a:r>
              <a:rPr lang="ru-RU" b="1" dirty="0"/>
              <a:t> </a:t>
            </a:r>
            <a:r>
              <a:rPr lang="ru-RU" b="1" dirty="0" err="1"/>
              <a:t>біль</a:t>
            </a:r>
            <a:r>
              <a:rPr lang="ru-RU" b="1" dirty="0"/>
              <a:t>, </a:t>
            </a:r>
            <a:r>
              <a:rPr lang="ru-RU" b="1" dirty="0" err="1"/>
              <a:t>запаморочення</a:t>
            </a:r>
            <a:r>
              <a:rPr lang="ru-RU" b="1" dirty="0"/>
              <a:t>, </a:t>
            </a:r>
            <a:r>
              <a:rPr lang="ru-RU" b="1" dirty="0" err="1"/>
              <a:t>нудоту</a:t>
            </a:r>
            <a:r>
              <a:rPr lang="ru-RU" b="1" dirty="0"/>
              <a:t>, </a:t>
            </a:r>
            <a:r>
              <a:rPr lang="ru-RU" b="1" dirty="0" err="1"/>
              <a:t>блювання</a:t>
            </a:r>
            <a:r>
              <a:rPr lang="ru-RU" b="1" dirty="0"/>
              <a:t>. </a:t>
            </a:r>
            <a:r>
              <a:rPr lang="ru-RU" b="1" dirty="0" err="1"/>
              <a:t>Тепмпература</a:t>
            </a:r>
            <a:r>
              <a:rPr lang="ru-RU" b="1" dirty="0"/>
              <a:t> </a:t>
            </a:r>
            <a:r>
              <a:rPr lang="ru-RU" b="1" dirty="0" err="1"/>
              <a:t>тіла</a:t>
            </a:r>
            <a:r>
              <a:rPr lang="ru-RU" b="1" dirty="0"/>
              <a:t> </a:t>
            </a:r>
            <a:r>
              <a:rPr lang="ru-RU" b="1" dirty="0" err="1"/>
              <a:t>підвищується</a:t>
            </a:r>
            <a:r>
              <a:rPr lang="ru-RU" b="1" dirty="0"/>
              <a:t> до 40-41С. </a:t>
            </a:r>
            <a:r>
              <a:rPr lang="ru-RU" b="1" dirty="0" err="1"/>
              <a:t>Шкіра</a:t>
            </a:r>
            <a:r>
              <a:rPr lang="ru-RU" b="1" dirty="0"/>
              <a:t> </a:t>
            </a:r>
            <a:r>
              <a:rPr lang="ru-RU" b="1" dirty="0" err="1"/>
              <a:t>гіпереована</a:t>
            </a:r>
            <a:r>
              <a:rPr lang="ru-RU" b="1" dirty="0"/>
              <a:t>, </a:t>
            </a:r>
            <a:r>
              <a:rPr lang="ru-RU" b="1" dirty="0" err="1"/>
              <a:t>волога</a:t>
            </a:r>
            <a:r>
              <a:rPr lang="ru-RU" b="1" dirty="0"/>
              <a:t>, </a:t>
            </a:r>
            <a:r>
              <a:rPr lang="ru-RU" b="1" dirty="0" err="1"/>
              <a:t>посилене</a:t>
            </a:r>
            <a:r>
              <a:rPr lang="ru-RU" b="1" dirty="0"/>
              <a:t> </a:t>
            </a:r>
            <a:r>
              <a:rPr lang="ru-RU" b="1" dirty="0" err="1"/>
              <a:t>потовиділення</a:t>
            </a:r>
            <a:r>
              <a:rPr lang="ru-RU" b="1" dirty="0"/>
              <a:t>. </a:t>
            </a:r>
            <a:r>
              <a:rPr lang="ru-RU" b="1" dirty="0" err="1"/>
              <a:t>Психічні</a:t>
            </a:r>
            <a:r>
              <a:rPr lang="ru-RU" b="1" dirty="0"/>
              <a:t> </a:t>
            </a:r>
            <a:r>
              <a:rPr lang="ru-RU" b="1" dirty="0" err="1"/>
              <a:t>розлади</a:t>
            </a:r>
            <a:r>
              <a:rPr lang="ru-RU" b="1" dirty="0"/>
              <a:t> — </a:t>
            </a:r>
            <a:r>
              <a:rPr lang="ru-RU" b="1" dirty="0" err="1"/>
              <a:t>підвищена</a:t>
            </a:r>
            <a:r>
              <a:rPr lang="ru-RU" b="1" dirty="0"/>
              <a:t> </a:t>
            </a:r>
            <a:r>
              <a:rPr lang="ru-RU" b="1" dirty="0" err="1"/>
              <a:t>дратливість</a:t>
            </a:r>
            <a:r>
              <a:rPr lang="ru-RU" b="1" dirty="0"/>
              <a:t> і </a:t>
            </a:r>
            <a:r>
              <a:rPr lang="ru-RU" b="1" dirty="0" err="1"/>
              <a:t>спалахи</a:t>
            </a:r>
            <a:r>
              <a:rPr lang="ru-RU" b="1" dirty="0"/>
              <a:t> </a:t>
            </a:r>
            <a:r>
              <a:rPr lang="ru-RU" b="1" dirty="0" err="1"/>
              <a:t>невмотивованого</a:t>
            </a:r>
            <a:r>
              <a:rPr lang="ru-RU" b="1" dirty="0"/>
              <a:t>, </a:t>
            </a:r>
            <a:r>
              <a:rPr lang="ru-RU" b="1" dirty="0" err="1"/>
              <a:t>нестримного</a:t>
            </a:r>
            <a:r>
              <a:rPr lang="ru-RU" b="1" dirty="0"/>
              <a:t> </a:t>
            </a:r>
            <a:r>
              <a:rPr lang="ru-RU" b="1" dirty="0" err="1"/>
              <a:t>гніву</a:t>
            </a:r>
            <a:r>
              <a:rPr lang="ru-RU" b="1" dirty="0"/>
              <a:t>. </a:t>
            </a:r>
            <a:r>
              <a:rPr lang="ru-RU" b="1" dirty="0" err="1"/>
              <a:t>Появляється</a:t>
            </a:r>
            <a:r>
              <a:rPr lang="ru-RU" b="1" dirty="0"/>
              <a:t> </a:t>
            </a:r>
            <a:r>
              <a:rPr lang="ru-RU" b="1" dirty="0" err="1"/>
              <a:t>гіперрефлексія</a:t>
            </a:r>
            <a:r>
              <a:rPr lang="ru-RU" b="1" dirty="0"/>
              <a:t>, </a:t>
            </a:r>
            <a:r>
              <a:rPr lang="ru-RU" b="1" dirty="0" err="1"/>
              <a:t>розлади</a:t>
            </a:r>
            <a:r>
              <a:rPr lang="ru-RU" b="1" dirty="0"/>
              <a:t> </a:t>
            </a:r>
            <a:r>
              <a:rPr lang="ru-RU" b="1" dirty="0" err="1"/>
              <a:t>координації</a:t>
            </a:r>
            <a:r>
              <a:rPr lang="ru-RU" b="1" dirty="0"/>
              <a:t> </a:t>
            </a:r>
            <a:r>
              <a:rPr lang="ru-RU" b="1" dirty="0" err="1"/>
              <a:t>рухів</a:t>
            </a:r>
            <a:r>
              <a:rPr lang="ru-RU" b="1" dirty="0"/>
              <a:t>. Частота </a:t>
            </a:r>
            <a:r>
              <a:rPr lang="ru-RU" b="1" dirty="0" err="1"/>
              <a:t>дихань</a:t>
            </a:r>
            <a:r>
              <a:rPr lang="ru-RU" b="1" dirty="0"/>
              <a:t> не </a:t>
            </a:r>
            <a:r>
              <a:rPr lang="ru-RU" b="1" dirty="0" err="1"/>
              <a:t>змінена</a:t>
            </a:r>
            <a:r>
              <a:rPr lang="ru-RU" b="1" dirty="0"/>
              <a:t> </a:t>
            </a:r>
            <a:r>
              <a:rPr lang="ru-RU" b="1" dirty="0" err="1"/>
              <a:t>або</a:t>
            </a:r>
            <a:r>
              <a:rPr lang="ru-RU" b="1" dirty="0"/>
              <a:t> </a:t>
            </a:r>
            <a:r>
              <a:rPr lang="ru-RU" b="1" dirty="0" err="1"/>
              <a:t>незначно</a:t>
            </a:r>
            <a:r>
              <a:rPr lang="ru-RU" b="1" dirty="0"/>
              <a:t> </a:t>
            </a:r>
            <a:r>
              <a:rPr lang="ru-RU" b="1" dirty="0" err="1"/>
              <a:t>збільшена</a:t>
            </a:r>
            <a:r>
              <a:rPr lang="ru-RU" b="1" dirty="0"/>
              <a:t>. </a:t>
            </a:r>
            <a:r>
              <a:rPr lang="ru-RU" b="1" dirty="0" err="1"/>
              <a:t>Тахікардія</a:t>
            </a:r>
            <a:r>
              <a:rPr lang="ru-RU" b="1" dirty="0"/>
              <a:t> </a:t>
            </a:r>
            <a:r>
              <a:rPr lang="ru-RU" b="1" dirty="0" err="1"/>
              <a:t>досягає</a:t>
            </a:r>
            <a:r>
              <a:rPr lang="ru-RU" b="1" dirty="0"/>
              <a:t> 110–130 </a:t>
            </a:r>
            <a:r>
              <a:rPr lang="ru-RU" b="1" dirty="0" err="1"/>
              <a:t>ударів</a:t>
            </a:r>
            <a:r>
              <a:rPr lang="ru-RU" b="1" dirty="0"/>
              <a:t> на </a:t>
            </a:r>
            <a:r>
              <a:rPr lang="ru-RU" b="1" dirty="0" err="1"/>
              <a:t>хвилину</a:t>
            </a:r>
            <a:r>
              <a:rPr lang="ru-RU" b="1" dirty="0"/>
              <a:t>. </a:t>
            </a:r>
            <a:r>
              <a:rPr lang="ru-RU" b="1" dirty="0" err="1"/>
              <a:t>Артеріальний</a:t>
            </a:r>
            <a:r>
              <a:rPr lang="ru-RU" b="1" dirty="0"/>
              <a:t> </a:t>
            </a:r>
            <a:r>
              <a:rPr lang="ru-RU" b="1" dirty="0" err="1"/>
              <a:t>тиск</a:t>
            </a:r>
            <a:r>
              <a:rPr lang="ru-RU" b="1" dirty="0"/>
              <a:t>, </a:t>
            </a:r>
            <a:r>
              <a:rPr lang="ru-RU" b="1" dirty="0" err="1"/>
              <a:t>звичайно</a:t>
            </a:r>
            <a:r>
              <a:rPr lang="ru-RU" b="1" dirty="0"/>
              <a:t>, у </a:t>
            </a:r>
            <a:r>
              <a:rPr lang="ru-RU" b="1" dirty="0" err="1"/>
              <a:t>фізіологічних</a:t>
            </a:r>
            <a:r>
              <a:rPr lang="ru-RU" b="1" dirty="0"/>
              <a:t> межах </a:t>
            </a:r>
            <a:r>
              <a:rPr lang="ru-RU" b="1" dirty="0" err="1"/>
              <a:t>або</a:t>
            </a:r>
            <a:r>
              <a:rPr lang="ru-RU" b="1" dirty="0"/>
              <a:t> </a:t>
            </a:r>
            <a:r>
              <a:rPr lang="ru-RU" b="1" dirty="0" err="1"/>
              <a:t>незначно</a:t>
            </a:r>
            <a:r>
              <a:rPr lang="ru-RU" b="1" dirty="0"/>
              <a:t> </a:t>
            </a:r>
            <a:r>
              <a:rPr lang="ru-RU" b="1" dirty="0" err="1"/>
              <a:t>змінений</a:t>
            </a:r>
            <a:r>
              <a:rPr lang="ru-RU" b="1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138561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7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i="1" dirty="0" err="1">
                <a:solidFill>
                  <a:srgbClr val="0070C0"/>
                </a:solidFill>
                <a:latin typeface="Monotype Corsiva" pitchFamily="66" charset="0"/>
              </a:rPr>
              <a:t>Тепловий</a:t>
            </a:r>
            <a:r>
              <a:rPr lang="ru-RU" sz="4800" b="1" i="1" dirty="0">
                <a:solidFill>
                  <a:srgbClr val="0070C0"/>
                </a:solidFill>
                <a:latin typeface="Monotype Corsiva" pitchFamily="66" charset="0"/>
              </a:rPr>
              <a:t> удар </a:t>
            </a:r>
            <a:r>
              <a:rPr lang="ru-RU" sz="4800" b="1" i="1" dirty="0" err="1">
                <a:solidFill>
                  <a:srgbClr val="0070C0"/>
                </a:solidFill>
                <a:latin typeface="Monotype Corsiva" pitchFamily="66" charset="0"/>
              </a:rPr>
              <a:t>важкого</a:t>
            </a:r>
            <a:r>
              <a:rPr lang="ru-RU" sz="4800" b="1" i="1" dirty="0">
                <a:solidFill>
                  <a:srgbClr val="0070C0"/>
                </a:solidFill>
                <a:latin typeface="Monotype Corsiva" pitchFamily="66" charset="0"/>
              </a:rPr>
              <a:t> </a:t>
            </a:r>
            <a:r>
              <a:rPr lang="ru-RU" sz="4800" b="1" i="1" dirty="0" err="1" smtClean="0">
                <a:solidFill>
                  <a:srgbClr val="0070C0"/>
                </a:solidFill>
                <a:latin typeface="Monotype Corsiva" pitchFamily="66" charset="0"/>
              </a:rPr>
              <a:t>ступеня</a:t>
            </a:r>
            <a:endParaRPr lang="ru-RU" sz="4800" b="1" dirty="0">
              <a:solidFill>
                <a:srgbClr val="0070C0"/>
              </a:solidFill>
              <a:latin typeface="Monotype Corsiva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800" b="1" dirty="0" err="1"/>
              <a:t>Виникає</a:t>
            </a:r>
            <a:r>
              <a:rPr lang="ru-RU" sz="2800" b="1" dirty="0"/>
              <a:t> </a:t>
            </a:r>
            <a:r>
              <a:rPr lang="ru-RU" sz="2800" b="1" dirty="0" err="1"/>
              <a:t>раптово</a:t>
            </a:r>
            <a:r>
              <a:rPr lang="ru-RU" sz="2800" b="1" dirty="0"/>
              <a:t> </a:t>
            </a:r>
            <a:r>
              <a:rPr lang="ru-RU" sz="2800" b="1" dirty="0" err="1"/>
              <a:t>або</a:t>
            </a:r>
            <a:r>
              <a:rPr lang="ru-RU" sz="2800" b="1" dirty="0"/>
              <a:t> </a:t>
            </a:r>
            <a:r>
              <a:rPr lang="ru-RU" sz="2800" b="1" dirty="0" err="1"/>
              <a:t>поступово</a:t>
            </a:r>
            <a:r>
              <a:rPr lang="ru-RU" sz="2800" b="1" dirty="0"/>
              <a:t> </a:t>
            </a:r>
            <a:r>
              <a:rPr lang="ru-RU" sz="2800" b="1" dirty="0" err="1"/>
              <a:t>появою</a:t>
            </a:r>
            <a:r>
              <a:rPr lang="ru-RU" sz="2800" b="1" dirty="0"/>
              <a:t> </a:t>
            </a:r>
            <a:r>
              <a:rPr lang="ru-RU" sz="2800" b="1" dirty="0" err="1"/>
              <a:t>нестерпного</a:t>
            </a:r>
            <a:r>
              <a:rPr lang="ru-RU" sz="2800" b="1" dirty="0"/>
              <a:t> головного болю, </a:t>
            </a:r>
            <a:r>
              <a:rPr lang="ru-RU" sz="2800" b="1" dirty="0" err="1"/>
              <a:t>запамороченням</a:t>
            </a:r>
            <a:r>
              <a:rPr lang="ru-RU" sz="2800" b="1" dirty="0"/>
              <a:t>, </a:t>
            </a:r>
            <a:r>
              <a:rPr lang="ru-RU" sz="2800" b="1" dirty="0" err="1"/>
              <a:t>зниженням</a:t>
            </a:r>
            <a:r>
              <a:rPr lang="ru-RU" sz="2800" b="1" dirty="0"/>
              <a:t> </a:t>
            </a:r>
            <a:r>
              <a:rPr lang="ru-RU" sz="2800" b="1" dirty="0" err="1"/>
              <a:t>зору</a:t>
            </a:r>
            <a:r>
              <a:rPr lang="ru-RU" sz="2800" b="1" dirty="0"/>
              <a:t>, </a:t>
            </a:r>
            <a:r>
              <a:rPr lang="ru-RU" sz="2800" b="1" dirty="0" err="1"/>
              <a:t>багаторазовим</a:t>
            </a:r>
            <a:r>
              <a:rPr lang="ru-RU" sz="2800" b="1" dirty="0"/>
              <a:t> </a:t>
            </a:r>
            <a:r>
              <a:rPr lang="ru-RU" sz="2800" b="1" dirty="0" err="1"/>
              <a:t>блюванням</a:t>
            </a:r>
            <a:r>
              <a:rPr lang="ru-RU" sz="2800" b="1" dirty="0"/>
              <a:t>. </a:t>
            </a:r>
            <a:r>
              <a:rPr lang="ru-RU" sz="2800" b="1" dirty="0" err="1"/>
              <a:t>Наростає</a:t>
            </a:r>
            <a:r>
              <a:rPr lang="ru-RU" sz="2800" b="1" dirty="0"/>
              <a:t> </a:t>
            </a:r>
            <a:r>
              <a:rPr lang="ru-RU" sz="2800" b="1" dirty="0" err="1"/>
              <a:t>психомоторне</a:t>
            </a:r>
            <a:r>
              <a:rPr lang="ru-RU" sz="2800" b="1" dirty="0"/>
              <a:t> </a:t>
            </a:r>
            <a:r>
              <a:rPr lang="ru-RU" sz="2800" b="1" dirty="0" err="1"/>
              <a:t>збудження</a:t>
            </a:r>
            <a:r>
              <a:rPr lang="ru-RU" sz="2800" b="1" dirty="0"/>
              <a:t> і </a:t>
            </a:r>
            <a:r>
              <a:rPr lang="ru-RU" sz="2800" b="1" dirty="0" err="1"/>
              <a:t>дезорієнтація</a:t>
            </a:r>
            <a:r>
              <a:rPr lang="ru-RU" sz="2800" b="1" dirty="0"/>
              <a:t>, </a:t>
            </a:r>
            <a:r>
              <a:rPr lang="ru-RU" sz="2800" b="1" dirty="0" err="1"/>
              <a:t>розлади</a:t>
            </a:r>
            <a:r>
              <a:rPr lang="ru-RU" sz="2800" b="1" dirty="0"/>
              <a:t> </a:t>
            </a:r>
            <a:r>
              <a:rPr lang="ru-RU" sz="2800" b="1" dirty="0" err="1"/>
              <a:t>притомності</a:t>
            </a:r>
            <a:r>
              <a:rPr lang="ru-RU" sz="2800" b="1" dirty="0"/>
              <a:t>. </a:t>
            </a:r>
            <a:r>
              <a:rPr lang="ru-RU" sz="2800" b="1" dirty="0" err="1"/>
              <a:t>Зіниці</a:t>
            </a:r>
            <a:r>
              <a:rPr lang="ru-RU" sz="2800" b="1" dirty="0"/>
              <a:t> </a:t>
            </a:r>
            <a:r>
              <a:rPr lang="ru-RU" sz="2800" b="1" dirty="0" err="1"/>
              <a:t>вузькі</a:t>
            </a:r>
            <a:r>
              <a:rPr lang="ru-RU" sz="2800" b="1" dirty="0"/>
              <a:t>, </a:t>
            </a:r>
            <a:r>
              <a:rPr lang="ru-RU" sz="2800" b="1" dirty="0" err="1"/>
              <a:t>фотореакція</a:t>
            </a:r>
            <a:r>
              <a:rPr lang="ru-RU" sz="2800" b="1" dirty="0"/>
              <a:t> </a:t>
            </a:r>
            <a:r>
              <a:rPr lang="ru-RU" sz="2800" b="1" dirty="0" err="1"/>
              <a:t>в'яла</a:t>
            </a:r>
            <a:r>
              <a:rPr lang="ru-RU" sz="2800" b="1" dirty="0"/>
              <a:t>. </a:t>
            </a:r>
            <a:r>
              <a:rPr lang="ru-RU" sz="2800" b="1" dirty="0" err="1"/>
              <a:t>Гіперрефлексія</a:t>
            </a:r>
            <a:r>
              <a:rPr lang="ru-RU" sz="2800" b="1" dirty="0"/>
              <a:t>, </a:t>
            </a:r>
            <a:r>
              <a:rPr lang="ru-RU" sz="2800" b="1" dirty="0" err="1"/>
              <a:t>підвищення</a:t>
            </a:r>
            <a:r>
              <a:rPr lang="ru-RU" sz="2800" b="1" dirty="0"/>
              <a:t> </a:t>
            </a:r>
            <a:r>
              <a:rPr lang="ru-RU" sz="2800" b="1" dirty="0" err="1"/>
              <a:t>м'язового</a:t>
            </a:r>
            <a:r>
              <a:rPr lang="ru-RU" sz="2800" b="1" dirty="0"/>
              <a:t> тонусу, </a:t>
            </a:r>
            <a:r>
              <a:rPr lang="ru-RU" sz="2800" b="1" dirty="0" err="1"/>
              <a:t>тонічні</a:t>
            </a:r>
            <a:r>
              <a:rPr lang="ru-RU" sz="2800" b="1" dirty="0"/>
              <a:t> і </a:t>
            </a:r>
            <a:r>
              <a:rPr lang="ru-RU" sz="2800" b="1" dirty="0" err="1"/>
              <a:t>клонічні</a:t>
            </a:r>
            <a:r>
              <a:rPr lang="ru-RU" sz="2800" b="1" dirty="0"/>
              <a:t> </a:t>
            </a:r>
            <a:r>
              <a:rPr lang="ru-RU" sz="2800" b="1" dirty="0" err="1"/>
              <a:t>судоми</a:t>
            </a:r>
            <a:r>
              <a:rPr lang="ru-RU" sz="2800" b="1" dirty="0"/>
              <a:t>, </a:t>
            </a:r>
            <a:r>
              <a:rPr lang="ru-RU" sz="2800" b="1" dirty="0" err="1"/>
              <a:t>патологічні</a:t>
            </a:r>
            <a:r>
              <a:rPr lang="ru-RU" sz="2800" b="1" dirty="0"/>
              <a:t> </a:t>
            </a:r>
            <a:r>
              <a:rPr lang="ru-RU" sz="2800" b="1" dirty="0" err="1"/>
              <a:t>стопні</a:t>
            </a:r>
            <a:r>
              <a:rPr lang="ru-RU" sz="2800" b="1" dirty="0"/>
              <a:t> </a:t>
            </a:r>
            <a:r>
              <a:rPr lang="ru-RU" sz="2800" b="1" dirty="0" err="1"/>
              <a:t>рефлекси</a:t>
            </a:r>
            <a:r>
              <a:rPr lang="ru-RU" sz="2800" b="1" dirty="0"/>
              <a:t>, </a:t>
            </a:r>
            <a:r>
              <a:rPr lang="ru-RU" sz="2800" b="1" dirty="0" err="1"/>
              <a:t>парези</a:t>
            </a:r>
            <a:r>
              <a:rPr lang="ru-RU" sz="2800" b="1" dirty="0"/>
              <a:t> і </a:t>
            </a:r>
            <a:r>
              <a:rPr lang="ru-RU" sz="2800" b="1" dirty="0" err="1"/>
              <a:t>паралічі</a:t>
            </a:r>
            <a:r>
              <a:rPr lang="ru-RU" sz="2800" b="1" dirty="0"/>
              <a:t>. </a:t>
            </a:r>
            <a:r>
              <a:rPr lang="ru-RU" sz="2800" b="1" dirty="0" err="1"/>
              <a:t>Шкіра</a:t>
            </a:r>
            <a:r>
              <a:rPr lang="ru-RU" sz="2800" b="1" dirty="0"/>
              <a:t> </a:t>
            </a:r>
            <a:r>
              <a:rPr lang="ru-RU" sz="2800" b="1" dirty="0" err="1"/>
              <a:t>гіперемована</a:t>
            </a:r>
            <a:r>
              <a:rPr lang="ru-RU" sz="2800" b="1" dirty="0"/>
              <a:t> і </a:t>
            </a:r>
            <a:r>
              <a:rPr lang="ru-RU" sz="2800" b="1" dirty="0" err="1"/>
              <a:t>ціанотична</a:t>
            </a:r>
            <a:r>
              <a:rPr lang="ru-RU" sz="2800" b="1" dirty="0"/>
              <a:t>, температура </a:t>
            </a:r>
            <a:r>
              <a:rPr lang="ru-RU" sz="2800" b="1" dirty="0" err="1"/>
              <a:t>тіла</a:t>
            </a:r>
            <a:r>
              <a:rPr lang="ru-RU" sz="2800" b="1" dirty="0"/>
              <a:t> в межах 40-42 С. </a:t>
            </a:r>
            <a:r>
              <a:rPr lang="ru-RU" sz="2800" b="1" dirty="0" err="1"/>
              <a:t>Прогресує</a:t>
            </a:r>
            <a:r>
              <a:rPr lang="ru-RU" sz="2800" b="1" dirty="0"/>
              <a:t> </a:t>
            </a:r>
            <a:r>
              <a:rPr lang="ru-RU" sz="2800" b="1" dirty="0" err="1"/>
              <a:t>розлад</a:t>
            </a:r>
            <a:r>
              <a:rPr lang="ru-RU" sz="2800" b="1" dirty="0"/>
              <a:t> </a:t>
            </a:r>
            <a:r>
              <a:rPr lang="ru-RU" sz="2800" b="1" dirty="0" err="1"/>
              <a:t>кровообігу</a:t>
            </a:r>
            <a:r>
              <a:rPr lang="ru-RU" sz="2800" b="1" dirty="0"/>
              <a:t>: </a:t>
            </a:r>
            <a:r>
              <a:rPr lang="ru-RU" sz="2800" b="1" dirty="0" err="1"/>
              <a:t>зростає</a:t>
            </a:r>
            <a:r>
              <a:rPr lang="ru-RU" sz="2800" b="1" dirty="0"/>
              <a:t> </a:t>
            </a:r>
            <a:r>
              <a:rPr lang="ru-RU" sz="2800" b="1" dirty="0" err="1"/>
              <a:t>тахікардія</a:t>
            </a:r>
            <a:r>
              <a:rPr lang="ru-RU" sz="2800" b="1" dirty="0"/>
              <a:t> до 120–140 </a:t>
            </a:r>
            <a:r>
              <a:rPr lang="ru-RU" sz="2800" b="1" dirty="0" err="1"/>
              <a:t>ударів</a:t>
            </a:r>
            <a:r>
              <a:rPr lang="ru-RU" sz="2800" b="1" dirty="0"/>
              <a:t> за </a:t>
            </a:r>
            <a:r>
              <a:rPr lang="ru-RU" sz="2800" b="1" dirty="0" err="1"/>
              <a:t>хвилину</a:t>
            </a:r>
            <a:r>
              <a:rPr lang="ru-RU" sz="2800" b="1" dirty="0"/>
              <a:t>, </a:t>
            </a:r>
            <a:r>
              <a:rPr lang="ru-RU" sz="2800" b="1" dirty="0" err="1"/>
              <a:t>з'являється</a:t>
            </a:r>
            <a:r>
              <a:rPr lang="ru-RU" sz="2800" b="1" dirty="0"/>
              <a:t> </a:t>
            </a:r>
            <a:r>
              <a:rPr lang="ru-RU" sz="2800" b="1" dirty="0" err="1"/>
              <a:t>аритмія</a:t>
            </a:r>
            <a:r>
              <a:rPr lang="ru-RU" sz="2800" b="1" dirty="0"/>
              <a:t>. </a:t>
            </a:r>
            <a:r>
              <a:rPr lang="ru-RU" sz="2800" b="1" dirty="0" err="1"/>
              <a:t>Тахіпное</a:t>
            </a:r>
            <a:r>
              <a:rPr lang="ru-RU" sz="2800" b="1" dirty="0"/>
              <a:t> до 30-36 в 1хв. </a:t>
            </a:r>
            <a:r>
              <a:rPr lang="ru-RU" sz="2800" b="1" dirty="0" err="1"/>
              <a:t>Порушується</a:t>
            </a:r>
            <a:r>
              <a:rPr lang="ru-RU" sz="2800" b="1" dirty="0"/>
              <a:t> ритм і </a:t>
            </a:r>
            <a:r>
              <a:rPr lang="ru-RU" sz="2800" b="1" dirty="0" err="1"/>
              <a:t>амплітуда</a:t>
            </a:r>
            <a:r>
              <a:rPr lang="ru-RU" sz="2800" b="1" dirty="0"/>
              <a:t> </a:t>
            </a:r>
            <a:r>
              <a:rPr lang="ru-RU" sz="2800" b="1" dirty="0" err="1"/>
              <a:t>дихальних</a:t>
            </a:r>
            <a:r>
              <a:rPr lang="ru-RU" sz="2800" b="1" dirty="0"/>
              <a:t> </a:t>
            </a:r>
            <a:r>
              <a:rPr lang="ru-RU" sz="2800" b="1" dirty="0" err="1"/>
              <a:t>рухів</a:t>
            </a:r>
            <a:r>
              <a:rPr lang="ru-RU" sz="2800" b="1" dirty="0" smtClean="0"/>
              <a:t>.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091056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b="1" i="1" dirty="0" smtClean="0">
                <a:solidFill>
                  <a:srgbClr val="0070C0"/>
                </a:solidFill>
                <a:latin typeface="Monotype Corsiva" pitchFamily="66" charset="0"/>
              </a:rPr>
              <a:t>Причини</a:t>
            </a:r>
            <a:endParaRPr lang="ru-RU" sz="6600" b="1" dirty="0">
              <a:solidFill>
                <a:srgbClr val="0070C0"/>
              </a:solidFill>
              <a:latin typeface="Monotype Corsiva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62500" lnSpcReduction="20000"/>
          </a:bodyPr>
          <a:lstStyle/>
          <a:p>
            <a:pPr lvl="0">
              <a:lnSpc>
                <a:spcPct val="115000"/>
              </a:lnSpc>
              <a:buFont typeface="Wingdings"/>
              <a:buChar char=""/>
            </a:pPr>
            <a:r>
              <a:rPr lang="ru-RU" b="1" dirty="0">
                <a:ea typeface="Calibri"/>
                <a:cs typeface="Times New Roman"/>
              </a:rPr>
              <a:t>Основною причиною теплового удару є </a:t>
            </a:r>
            <a:r>
              <a:rPr lang="ru-RU" b="1" dirty="0" err="1">
                <a:ea typeface="Calibri"/>
                <a:cs typeface="Times New Roman"/>
              </a:rPr>
              <a:t>дія</a:t>
            </a:r>
            <a:r>
              <a:rPr lang="ru-RU" b="1" dirty="0">
                <a:ea typeface="Calibri"/>
                <a:cs typeface="Times New Roman"/>
              </a:rPr>
              <a:t> на </a:t>
            </a:r>
            <a:r>
              <a:rPr lang="ru-RU" b="1" dirty="0" err="1">
                <a:ea typeface="Calibri"/>
                <a:cs typeface="Times New Roman"/>
              </a:rPr>
              <a:t>організм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високої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температури</a:t>
            </a:r>
            <a:r>
              <a:rPr lang="ru-RU" b="1" dirty="0">
                <a:ea typeface="Calibri"/>
                <a:cs typeface="Times New Roman"/>
              </a:rPr>
              <a:t> в </a:t>
            </a:r>
            <a:r>
              <a:rPr lang="ru-RU" b="1" dirty="0" err="1">
                <a:ea typeface="Calibri"/>
                <a:cs typeface="Times New Roman"/>
              </a:rPr>
              <a:t>умовах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високої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вологості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довкілля</a:t>
            </a:r>
            <a:r>
              <a:rPr lang="ru-RU" b="1" dirty="0">
                <a:ea typeface="Calibri"/>
                <a:cs typeface="Times New Roman"/>
              </a:rPr>
              <a:t>.</a:t>
            </a:r>
            <a:endParaRPr lang="ru-RU" sz="2400" b="1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Wingdings"/>
              <a:buChar char=""/>
            </a:pPr>
            <a:r>
              <a:rPr lang="ru-RU" b="1" dirty="0" err="1">
                <a:ea typeface="Calibri"/>
                <a:cs typeface="Times New Roman"/>
              </a:rPr>
              <a:t>Також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тепловий</a:t>
            </a:r>
            <a:r>
              <a:rPr lang="ru-RU" b="1" dirty="0">
                <a:ea typeface="Calibri"/>
                <a:cs typeface="Times New Roman"/>
              </a:rPr>
              <a:t> удар </a:t>
            </a:r>
            <a:r>
              <a:rPr lang="ru-RU" b="1" dirty="0" err="1">
                <a:ea typeface="Calibri"/>
                <a:cs typeface="Times New Roman"/>
              </a:rPr>
              <a:t>може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виникнути</a:t>
            </a:r>
            <a:r>
              <a:rPr lang="ru-RU" b="1" dirty="0">
                <a:ea typeface="Calibri"/>
                <a:cs typeface="Times New Roman"/>
              </a:rPr>
              <a:t> в </a:t>
            </a:r>
            <a:r>
              <a:rPr lang="ru-RU" b="1" dirty="0" err="1">
                <a:ea typeface="Calibri"/>
                <a:cs typeface="Times New Roman"/>
              </a:rPr>
              <a:t>результаті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носіння</a:t>
            </a:r>
            <a:r>
              <a:rPr lang="ru-RU" b="1" dirty="0">
                <a:ea typeface="Calibri"/>
                <a:cs typeface="Times New Roman"/>
              </a:rPr>
              <a:t> теплого і синтетичного </a:t>
            </a:r>
            <a:r>
              <a:rPr lang="ru-RU" b="1" dirty="0" err="1">
                <a:ea typeface="Calibri"/>
                <a:cs typeface="Times New Roman"/>
              </a:rPr>
              <a:t>одягу</a:t>
            </a:r>
            <a:r>
              <a:rPr lang="ru-RU" b="1" dirty="0">
                <a:ea typeface="Calibri"/>
                <a:cs typeface="Times New Roman"/>
              </a:rPr>
              <a:t>, </a:t>
            </a:r>
            <a:r>
              <a:rPr lang="ru-RU" b="1" dirty="0" err="1">
                <a:ea typeface="Calibri"/>
                <a:cs typeface="Times New Roman"/>
              </a:rPr>
              <a:t>який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заважає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тілу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виділяти</a:t>
            </a:r>
            <a:r>
              <a:rPr lang="ru-RU" b="1" dirty="0">
                <a:ea typeface="Calibri"/>
                <a:cs typeface="Times New Roman"/>
              </a:rPr>
              <a:t> тепло.</a:t>
            </a:r>
            <a:endParaRPr lang="ru-RU" sz="2400" b="1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Wingdings"/>
              <a:buChar char=""/>
            </a:pPr>
            <a:r>
              <a:rPr lang="ru-RU" b="1" dirty="0" err="1">
                <a:ea typeface="Calibri"/>
                <a:cs typeface="Times New Roman"/>
              </a:rPr>
              <a:t>Надмірне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вживання</a:t>
            </a:r>
            <a:r>
              <a:rPr lang="ru-RU" b="1" dirty="0">
                <a:ea typeface="Calibri"/>
                <a:cs typeface="Times New Roman"/>
              </a:rPr>
              <a:t> алкоголю </a:t>
            </a:r>
            <a:r>
              <a:rPr lang="ru-RU" b="1" dirty="0" err="1">
                <a:ea typeface="Calibri"/>
                <a:cs typeface="Times New Roman"/>
              </a:rPr>
              <a:t>може</a:t>
            </a:r>
            <a:r>
              <a:rPr lang="ru-RU" b="1" dirty="0">
                <a:ea typeface="Calibri"/>
                <a:cs typeface="Times New Roman"/>
              </a:rPr>
              <a:t> стати причиною </a:t>
            </a:r>
            <a:r>
              <a:rPr lang="ru-RU" b="1" dirty="0" err="1">
                <a:ea typeface="Calibri"/>
                <a:cs typeface="Times New Roman"/>
              </a:rPr>
              <a:t>розвитку</a:t>
            </a:r>
            <a:r>
              <a:rPr lang="ru-RU" b="1" dirty="0">
                <a:ea typeface="Calibri"/>
                <a:cs typeface="Times New Roman"/>
              </a:rPr>
              <a:t> теплового удару, </a:t>
            </a:r>
            <a:r>
              <a:rPr lang="ru-RU" b="1" dirty="0" err="1">
                <a:ea typeface="Calibri"/>
                <a:cs typeface="Times New Roman"/>
              </a:rPr>
              <a:t>оскільки</a:t>
            </a:r>
            <a:r>
              <a:rPr lang="ru-RU" b="1" dirty="0">
                <a:ea typeface="Calibri"/>
                <a:cs typeface="Times New Roman"/>
              </a:rPr>
              <a:t> алкоголь </a:t>
            </a:r>
            <a:r>
              <a:rPr lang="ru-RU" b="1" dirty="0" err="1">
                <a:ea typeface="Calibri"/>
                <a:cs typeface="Times New Roman"/>
              </a:rPr>
              <a:t>порушує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терморегуляцію</a:t>
            </a:r>
            <a:r>
              <a:rPr lang="ru-RU" b="1" dirty="0">
                <a:ea typeface="Calibri"/>
                <a:cs typeface="Times New Roman"/>
              </a:rPr>
              <a:t>.</a:t>
            </a:r>
            <a:endParaRPr lang="ru-RU" sz="2400" b="1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Wingdings"/>
              <a:buChar char=""/>
            </a:pPr>
            <a:r>
              <a:rPr lang="ru-RU" b="1" dirty="0" err="1">
                <a:ea typeface="Calibri"/>
                <a:cs typeface="Times New Roman"/>
              </a:rPr>
              <a:t>Спекотна</a:t>
            </a:r>
            <a:r>
              <a:rPr lang="ru-RU" b="1" dirty="0">
                <a:ea typeface="Calibri"/>
                <a:cs typeface="Times New Roman"/>
              </a:rPr>
              <a:t> погода. </a:t>
            </a:r>
            <a:r>
              <a:rPr lang="ru-RU" b="1" dirty="0" err="1">
                <a:ea typeface="Calibri"/>
                <a:cs typeface="Times New Roman"/>
              </a:rPr>
              <a:t>Якщо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ви</a:t>
            </a:r>
            <a:r>
              <a:rPr lang="ru-RU" b="1" dirty="0">
                <a:ea typeface="Calibri"/>
                <a:cs typeface="Times New Roman"/>
              </a:rPr>
              <a:t> не </a:t>
            </a:r>
            <a:r>
              <a:rPr lang="ru-RU" b="1" dirty="0" err="1">
                <a:ea typeface="Calibri"/>
                <a:cs typeface="Times New Roman"/>
              </a:rPr>
              <a:t>звикли</a:t>
            </a:r>
            <a:r>
              <a:rPr lang="ru-RU" b="1" dirty="0">
                <a:ea typeface="Calibri"/>
                <a:cs typeface="Times New Roman"/>
              </a:rPr>
              <a:t> до </a:t>
            </a:r>
            <a:r>
              <a:rPr lang="ru-RU" b="1" dirty="0" err="1">
                <a:ea typeface="Calibri"/>
                <a:cs typeface="Times New Roman"/>
              </a:rPr>
              <a:t>дії</a:t>
            </a:r>
            <a:r>
              <a:rPr lang="ru-RU" b="1" dirty="0">
                <a:ea typeface="Calibri"/>
                <a:cs typeface="Times New Roman"/>
              </a:rPr>
              <a:t> на </a:t>
            </a:r>
            <a:r>
              <a:rPr lang="ru-RU" b="1" dirty="0" err="1">
                <a:ea typeface="Calibri"/>
                <a:cs typeface="Times New Roman"/>
              </a:rPr>
              <a:t>організм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високих</a:t>
            </a:r>
            <a:r>
              <a:rPr lang="ru-RU" b="1" dirty="0">
                <a:ea typeface="Calibri"/>
                <a:cs typeface="Times New Roman"/>
              </a:rPr>
              <a:t> температур, треба </a:t>
            </a:r>
            <a:r>
              <a:rPr lang="ru-RU" b="1" dirty="0" err="1">
                <a:ea typeface="Calibri"/>
                <a:cs typeface="Times New Roman"/>
              </a:rPr>
              <a:t>обмежити</a:t>
            </a:r>
            <a:r>
              <a:rPr lang="ru-RU" b="1" dirty="0">
                <a:ea typeface="Calibri"/>
                <a:cs typeface="Times New Roman"/>
              </a:rPr>
              <a:t> вашу </a:t>
            </a:r>
            <a:r>
              <a:rPr lang="ru-RU" b="1" dirty="0" err="1">
                <a:ea typeface="Calibri"/>
                <a:cs typeface="Times New Roman"/>
              </a:rPr>
              <a:t>фізичну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активність</a:t>
            </a:r>
            <a:r>
              <a:rPr lang="ru-RU" b="1" dirty="0">
                <a:ea typeface="Calibri"/>
                <a:cs typeface="Times New Roman"/>
              </a:rPr>
              <a:t>, </a:t>
            </a:r>
            <a:r>
              <a:rPr lang="ru-RU" b="1" dirty="0" err="1">
                <a:ea typeface="Calibri"/>
                <a:cs typeface="Times New Roman"/>
              </a:rPr>
              <a:t>принаймні</a:t>
            </a:r>
            <a:r>
              <a:rPr lang="ru-RU" b="1" dirty="0">
                <a:ea typeface="Calibri"/>
                <a:cs typeface="Times New Roman"/>
              </a:rPr>
              <a:t>, на пару </a:t>
            </a:r>
            <a:r>
              <a:rPr lang="ru-RU" b="1" dirty="0" err="1">
                <a:ea typeface="Calibri"/>
                <a:cs typeface="Times New Roman"/>
              </a:rPr>
              <a:t>днів</a:t>
            </a:r>
            <a:r>
              <a:rPr lang="ru-RU" b="1" dirty="0">
                <a:ea typeface="Calibri"/>
                <a:cs typeface="Times New Roman"/>
              </a:rPr>
              <a:t> у </a:t>
            </a:r>
            <a:r>
              <a:rPr lang="ru-RU" b="1" dirty="0" err="1">
                <a:ea typeface="Calibri"/>
                <a:cs typeface="Times New Roman"/>
              </a:rPr>
              <a:t>разі</a:t>
            </a:r>
            <a:r>
              <a:rPr lang="ru-RU" b="1" dirty="0">
                <a:ea typeface="Calibri"/>
                <a:cs typeface="Times New Roman"/>
              </a:rPr>
              <a:t>, коли </a:t>
            </a:r>
            <a:r>
              <a:rPr lang="ru-RU" b="1" dirty="0" err="1">
                <a:ea typeface="Calibri"/>
                <a:cs typeface="Times New Roman"/>
              </a:rPr>
              <a:t>сталася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різка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зміна</a:t>
            </a:r>
            <a:r>
              <a:rPr lang="ru-RU" b="1" dirty="0">
                <a:ea typeface="Calibri"/>
                <a:cs typeface="Times New Roman"/>
              </a:rPr>
              <a:t> температурного режиму. </a:t>
            </a:r>
            <a:r>
              <a:rPr lang="ru-RU" b="1" dirty="0" err="1">
                <a:ea typeface="Calibri"/>
                <a:cs typeface="Times New Roman"/>
              </a:rPr>
              <a:t>Важке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фізичне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навантаження</a:t>
            </a:r>
            <a:r>
              <a:rPr lang="ru-RU" b="1" dirty="0">
                <a:ea typeface="Calibri"/>
                <a:cs typeface="Times New Roman"/>
              </a:rPr>
              <a:t> під </a:t>
            </a:r>
            <a:r>
              <a:rPr lang="ru-RU" b="1" dirty="0" err="1">
                <a:ea typeface="Calibri"/>
                <a:cs typeface="Times New Roman"/>
              </a:rPr>
              <a:t>відкритим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сонцем</a:t>
            </a:r>
            <a:r>
              <a:rPr lang="ru-RU" b="1" dirty="0">
                <a:ea typeface="Calibri"/>
                <a:cs typeface="Times New Roman"/>
              </a:rPr>
              <a:t> є </a:t>
            </a:r>
            <a:r>
              <a:rPr lang="ru-RU" b="1" dirty="0" err="1">
                <a:ea typeface="Calibri"/>
                <a:cs typeface="Times New Roman"/>
              </a:rPr>
              <a:t>серйозним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чинником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ризику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розвитку</a:t>
            </a:r>
            <a:r>
              <a:rPr lang="ru-RU" b="1" dirty="0">
                <a:ea typeface="Calibri"/>
                <a:cs typeface="Times New Roman"/>
              </a:rPr>
              <a:t> теплового удару.</a:t>
            </a:r>
            <a:endParaRPr lang="ru-RU" sz="2400" b="1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Font typeface="Wingdings"/>
              <a:buChar char=""/>
            </a:pPr>
            <a:r>
              <a:rPr lang="ru-RU" b="1" dirty="0" err="1">
                <a:ea typeface="Calibri"/>
                <a:cs typeface="Times New Roman"/>
              </a:rPr>
              <a:t>Деякі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лікарські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засоби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також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підвищують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ризик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отримання</a:t>
            </a:r>
            <a:r>
              <a:rPr lang="ru-RU" b="1" dirty="0">
                <a:ea typeface="Calibri"/>
                <a:cs typeface="Times New Roman"/>
              </a:rPr>
              <a:t> теплового удару. До </a:t>
            </a:r>
            <a:r>
              <a:rPr lang="ru-RU" b="1" dirty="0" err="1">
                <a:ea typeface="Calibri"/>
                <a:cs typeface="Times New Roman"/>
              </a:rPr>
              <a:t>засобів</a:t>
            </a:r>
            <a:r>
              <a:rPr lang="ru-RU" b="1" dirty="0">
                <a:ea typeface="Calibri"/>
                <a:cs typeface="Times New Roman"/>
              </a:rPr>
              <a:t>, </a:t>
            </a:r>
            <a:r>
              <a:rPr lang="ru-RU" b="1" dirty="0" err="1">
                <a:ea typeface="Calibri"/>
                <a:cs typeface="Times New Roman"/>
              </a:rPr>
              <a:t>що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підвищують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ризик</a:t>
            </a:r>
            <a:r>
              <a:rPr lang="ru-RU" b="1" dirty="0">
                <a:ea typeface="Calibri"/>
                <a:cs typeface="Times New Roman"/>
              </a:rPr>
              <a:t> теплового удару, </a:t>
            </a:r>
            <a:r>
              <a:rPr lang="ru-RU" b="1" dirty="0" err="1">
                <a:ea typeface="Calibri"/>
                <a:cs typeface="Times New Roman"/>
              </a:rPr>
              <a:t>відносяться</a:t>
            </a:r>
            <a:r>
              <a:rPr lang="ru-RU" b="1" dirty="0">
                <a:ea typeface="Calibri"/>
                <a:cs typeface="Times New Roman"/>
              </a:rPr>
              <a:t>: </a:t>
            </a:r>
            <a:r>
              <a:rPr lang="ru-RU" b="1" dirty="0" err="1">
                <a:ea typeface="Calibri"/>
                <a:cs typeface="Times New Roman"/>
              </a:rPr>
              <a:t>вазоконстріктори</a:t>
            </a:r>
            <a:r>
              <a:rPr lang="ru-RU" b="1" dirty="0">
                <a:ea typeface="Calibri"/>
                <a:cs typeface="Times New Roman"/>
              </a:rPr>
              <a:t>, </a:t>
            </a:r>
            <a:r>
              <a:rPr lang="ru-RU" b="1" dirty="0" err="1">
                <a:ea typeface="Calibri"/>
                <a:cs typeface="Times New Roman"/>
              </a:rPr>
              <a:t>діуретики</a:t>
            </a:r>
            <a:r>
              <a:rPr lang="ru-RU" b="1" dirty="0">
                <a:ea typeface="Calibri"/>
                <a:cs typeface="Times New Roman"/>
              </a:rPr>
              <a:t>, </a:t>
            </a:r>
            <a:r>
              <a:rPr lang="ru-RU" b="1" dirty="0" err="1">
                <a:ea typeface="Calibri"/>
                <a:cs typeface="Times New Roman"/>
              </a:rPr>
              <a:t>антидепресанти</a:t>
            </a:r>
            <a:r>
              <a:rPr lang="ru-RU" b="1" dirty="0">
                <a:ea typeface="Calibri"/>
                <a:cs typeface="Times New Roman"/>
              </a:rPr>
              <a:t> і </a:t>
            </a:r>
            <a:r>
              <a:rPr lang="ru-RU" b="1" dirty="0" err="1">
                <a:ea typeface="Calibri"/>
                <a:cs typeface="Times New Roman"/>
              </a:rPr>
              <a:t>антипсихотичні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засоби</a:t>
            </a:r>
            <a:r>
              <a:rPr lang="ru-RU" b="1" dirty="0" smtClean="0">
                <a:ea typeface="Calibri"/>
                <a:cs typeface="Times New Roman"/>
              </a:rPr>
              <a:t>.</a:t>
            </a:r>
            <a:endParaRPr lang="ru-RU" sz="2400" b="1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29508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7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b="1" dirty="0" err="1">
                <a:solidFill>
                  <a:srgbClr val="0070C0"/>
                </a:solidFill>
                <a:latin typeface="Monotype Corsiva" pitchFamily="66" charset="0"/>
              </a:rPr>
              <a:t>Групи</a:t>
            </a:r>
            <a:r>
              <a:rPr lang="ru-RU" sz="6600" b="1" dirty="0">
                <a:solidFill>
                  <a:srgbClr val="0070C0"/>
                </a:solidFill>
                <a:latin typeface="Monotype Corsiva" pitchFamily="66" charset="0"/>
              </a:rPr>
              <a:t> </a:t>
            </a:r>
            <a:r>
              <a:rPr lang="ru-RU" sz="6600" b="1" dirty="0" err="1">
                <a:solidFill>
                  <a:srgbClr val="0070C0"/>
                </a:solidFill>
                <a:latin typeface="Monotype Corsiva" pitchFamily="66" charset="0"/>
              </a:rPr>
              <a:t>ризику</a:t>
            </a:r>
            <a:endParaRPr lang="ru-RU" sz="6600" b="1" dirty="0">
              <a:solidFill>
                <a:srgbClr val="0070C0"/>
              </a:solidFill>
              <a:latin typeface="Monotype Corsiva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86609"/>
            <a:ext cx="8229600" cy="5257800"/>
          </a:xfrm>
        </p:spPr>
        <p:txBody>
          <a:bodyPr>
            <a:normAutofit fontScale="85000" lnSpcReduction="20000"/>
          </a:bodyPr>
          <a:lstStyle/>
          <a:p>
            <a:pPr lvl="0">
              <a:lnSpc>
                <a:spcPct val="115000"/>
              </a:lnSpc>
              <a:buFont typeface="Wingdings"/>
              <a:buChar char=""/>
            </a:pPr>
            <a:r>
              <a:rPr lang="ru-RU" b="1" dirty="0" err="1">
                <a:ea typeface="Calibri"/>
                <a:cs typeface="Times New Roman"/>
              </a:rPr>
              <a:t>Діти</a:t>
            </a:r>
            <a:r>
              <a:rPr lang="ru-RU" b="1" dirty="0">
                <a:ea typeface="Calibri"/>
                <a:cs typeface="Times New Roman"/>
              </a:rPr>
              <a:t> та люди </a:t>
            </a:r>
            <a:r>
              <a:rPr lang="ru-RU" b="1" dirty="0" err="1">
                <a:ea typeface="Calibri"/>
                <a:cs typeface="Times New Roman"/>
              </a:rPr>
              <a:t>літнього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віку</a:t>
            </a:r>
            <a:r>
              <a:rPr lang="ru-RU" b="1" dirty="0">
                <a:ea typeface="Calibri"/>
                <a:cs typeface="Times New Roman"/>
              </a:rPr>
              <a:t>. У </a:t>
            </a:r>
            <a:r>
              <a:rPr lang="ru-RU" b="1" dirty="0" err="1">
                <a:ea typeface="Calibri"/>
                <a:cs typeface="Times New Roman"/>
              </a:rPr>
              <a:t>новонароджених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процеси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терморегуляцій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розвинені</a:t>
            </a:r>
            <a:r>
              <a:rPr lang="ru-RU" b="1" dirty="0">
                <a:ea typeface="Calibri"/>
                <a:cs typeface="Times New Roman"/>
              </a:rPr>
              <a:t> не </a:t>
            </a:r>
            <a:r>
              <a:rPr lang="ru-RU" b="1" dirty="0" err="1">
                <a:ea typeface="Calibri"/>
                <a:cs typeface="Times New Roman"/>
              </a:rPr>
              <a:t>повною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мірою</a:t>
            </a:r>
            <a:r>
              <a:rPr lang="ru-RU" b="1" dirty="0">
                <a:ea typeface="Calibri"/>
                <a:cs typeface="Times New Roman"/>
              </a:rPr>
              <a:t>, тому у них </a:t>
            </a:r>
            <a:r>
              <a:rPr lang="ru-RU" b="1" dirty="0" err="1">
                <a:ea typeface="Calibri"/>
                <a:cs typeface="Times New Roman"/>
              </a:rPr>
              <a:t>зростає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ризик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отримання</a:t>
            </a:r>
            <a:r>
              <a:rPr lang="ru-RU" b="1" dirty="0">
                <a:ea typeface="Calibri"/>
                <a:cs typeface="Times New Roman"/>
              </a:rPr>
              <a:t> теплового удару. У </a:t>
            </a:r>
            <a:r>
              <a:rPr lang="ru-RU" b="1" dirty="0" err="1">
                <a:ea typeface="Calibri"/>
                <a:cs typeface="Times New Roman"/>
              </a:rPr>
              <a:t>літніх</a:t>
            </a:r>
            <a:r>
              <a:rPr lang="ru-RU" b="1" dirty="0">
                <a:ea typeface="Calibri"/>
                <a:cs typeface="Times New Roman"/>
              </a:rPr>
              <a:t> людей, </a:t>
            </a:r>
            <a:r>
              <a:rPr lang="ru-RU" b="1" dirty="0" err="1">
                <a:ea typeface="Calibri"/>
                <a:cs typeface="Times New Roman"/>
              </a:rPr>
              <a:t>терморегуляція</a:t>
            </a:r>
            <a:r>
              <a:rPr lang="ru-RU" b="1" dirty="0">
                <a:ea typeface="Calibri"/>
                <a:cs typeface="Times New Roman"/>
              </a:rPr>
              <a:t> з </a:t>
            </a:r>
            <a:r>
              <a:rPr lang="ru-RU" b="1" dirty="0" err="1">
                <a:ea typeface="Calibri"/>
                <a:cs typeface="Times New Roman"/>
              </a:rPr>
              <a:t>віком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слабшає</a:t>
            </a:r>
            <a:r>
              <a:rPr lang="ru-RU" b="1" dirty="0">
                <a:ea typeface="Calibri"/>
                <a:cs typeface="Times New Roman"/>
              </a:rPr>
              <a:t>, </a:t>
            </a:r>
            <a:r>
              <a:rPr lang="ru-RU" b="1" dirty="0" err="1">
                <a:ea typeface="Calibri"/>
                <a:cs typeface="Times New Roman"/>
              </a:rPr>
              <a:t>що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теж</a:t>
            </a:r>
            <a:r>
              <a:rPr lang="ru-RU" b="1" dirty="0">
                <a:ea typeface="Calibri"/>
                <a:cs typeface="Times New Roman"/>
              </a:rPr>
              <a:t> приводить до </a:t>
            </a:r>
            <a:r>
              <a:rPr lang="ru-RU" b="1" dirty="0" err="1">
                <a:ea typeface="Calibri"/>
                <a:cs typeface="Times New Roman"/>
              </a:rPr>
              <a:t>підвищення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ризику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отримання</a:t>
            </a:r>
            <a:r>
              <a:rPr lang="ru-RU" b="1" dirty="0">
                <a:ea typeface="Calibri"/>
                <a:cs typeface="Times New Roman"/>
              </a:rPr>
              <a:t> теплового удару. </a:t>
            </a:r>
            <a:r>
              <a:rPr lang="ru-RU" b="1" dirty="0" err="1">
                <a:ea typeface="Calibri"/>
                <a:cs typeface="Times New Roman"/>
              </a:rPr>
              <a:t>Також</a:t>
            </a:r>
            <a:r>
              <a:rPr lang="ru-RU" b="1" dirty="0">
                <a:ea typeface="Calibri"/>
                <a:cs typeface="Times New Roman"/>
              </a:rPr>
              <a:t> до </a:t>
            </a:r>
            <a:r>
              <a:rPr lang="ru-RU" b="1" dirty="0" err="1">
                <a:ea typeface="Calibri"/>
                <a:cs typeface="Times New Roman"/>
              </a:rPr>
              <a:t>групи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ризику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отримання</a:t>
            </a:r>
            <a:r>
              <a:rPr lang="ru-RU" b="1" dirty="0">
                <a:ea typeface="Calibri"/>
                <a:cs typeface="Times New Roman"/>
              </a:rPr>
              <a:t> теплового удару </a:t>
            </a:r>
            <a:r>
              <a:rPr lang="ru-RU" b="1" dirty="0" err="1">
                <a:ea typeface="Calibri"/>
                <a:cs typeface="Times New Roman"/>
              </a:rPr>
              <a:t>відносяться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вагітні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жінки</a:t>
            </a:r>
            <a:r>
              <a:rPr lang="ru-RU" b="1" dirty="0">
                <a:ea typeface="Calibri"/>
                <a:cs typeface="Times New Roman"/>
              </a:rPr>
              <a:t>.</a:t>
            </a:r>
            <a:endParaRPr lang="ru-RU" sz="2400" b="1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Font typeface="Wingdings"/>
              <a:buChar char=""/>
            </a:pPr>
            <a:r>
              <a:rPr lang="ru-RU" b="1" dirty="0" err="1">
                <a:ea typeface="Calibri"/>
                <a:cs typeface="Times New Roman"/>
              </a:rPr>
              <a:t>Генетична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схильність</a:t>
            </a:r>
            <a:r>
              <a:rPr lang="ru-RU" b="1" dirty="0">
                <a:ea typeface="Calibri"/>
                <a:cs typeface="Times New Roman"/>
              </a:rPr>
              <a:t>. </a:t>
            </a:r>
            <a:r>
              <a:rPr lang="ru-RU" b="1" dirty="0" err="1">
                <a:ea typeface="Calibri"/>
                <a:cs typeface="Times New Roman"/>
              </a:rPr>
              <a:t>Деякі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дослідники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важають</a:t>
            </a:r>
            <a:r>
              <a:rPr lang="ru-RU" b="1" dirty="0">
                <a:ea typeface="Calibri"/>
                <a:cs typeface="Times New Roman"/>
              </a:rPr>
              <a:t>, </a:t>
            </a:r>
            <a:r>
              <a:rPr lang="ru-RU" b="1" dirty="0" err="1">
                <a:ea typeface="Calibri"/>
                <a:cs typeface="Times New Roman"/>
              </a:rPr>
              <a:t>що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існують</a:t>
            </a:r>
            <a:r>
              <a:rPr lang="ru-RU" b="1" dirty="0">
                <a:ea typeface="Calibri"/>
                <a:cs typeface="Times New Roman"/>
              </a:rPr>
              <a:t> люди з </a:t>
            </a:r>
            <a:r>
              <a:rPr lang="ru-RU" b="1" dirty="0" err="1">
                <a:ea typeface="Calibri"/>
                <a:cs typeface="Times New Roman"/>
              </a:rPr>
              <a:t>генетичними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особливостями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організму</a:t>
            </a:r>
            <a:r>
              <a:rPr lang="ru-RU" b="1" dirty="0">
                <a:ea typeface="Calibri"/>
                <a:cs typeface="Times New Roman"/>
              </a:rPr>
              <a:t>, </a:t>
            </a:r>
            <a:r>
              <a:rPr lang="ru-RU" b="1" dirty="0" err="1">
                <a:ea typeface="Calibri"/>
                <a:cs typeface="Times New Roman"/>
              </a:rPr>
              <a:t>які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підвищують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ризик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виникнення</a:t>
            </a:r>
            <a:r>
              <a:rPr lang="ru-RU" b="1" dirty="0">
                <a:ea typeface="Calibri"/>
                <a:cs typeface="Times New Roman"/>
              </a:rPr>
              <a:t> теплового удару (</a:t>
            </a:r>
            <a:r>
              <a:rPr lang="ru-RU" b="1" dirty="0" err="1">
                <a:ea typeface="Calibri"/>
                <a:cs typeface="Times New Roman"/>
              </a:rPr>
              <a:t>природжена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відсутність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потових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залоз</a:t>
            </a:r>
            <a:r>
              <a:rPr lang="ru-RU" b="1" dirty="0">
                <a:ea typeface="Calibri"/>
                <a:cs typeface="Times New Roman"/>
              </a:rPr>
              <a:t>, </a:t>
            </a:r>
            <a:r>
              <a:rPr lang="ru-RU" b="1" dirty="0" err="1">
                <a:ea typeface="Calibri"/>
                <a:cs typeface="Times New Roman"/>
              </a:rPr>
              <a:t>муковісцидоз</a:t>
            </a:r>
            <a:r>
              <a:rPr lang="ru-RU" b="1" dirty="0" smtClean="0">
                <a:ea typeface="Calibri"/>
                <a:cs typeface="Times New Roman"/>
              </a:rPr>
              <a:t>).</a:t>
            </a:r>
            <a:endParaRPr lang="ru-RU" sz="2400" b="1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6136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7000"/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 err="1">
                <a:solidFill>
                  <a:srgbClr val="0070C0"/>
                </a:solidFill>
                <a:latin typeface="Monotype Corsiva" pitchFamily="66" charset="0"/>
              </a:rPr>
              <a:t>Основними</a:t>
            </a:r>
            <a:r>
              <a:rPr lang="ru-RU" b="1" dirty="0">
                <a:solidFill>
                  <a:srgbClr val="0070C0"/>
                </a:solidFill>
                <a:latin typeface="Monotype Corsiva" pitchFamily="66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Monotype Corsiva" pitchFamily="66" charset="0"/>
              </a:rPr>
              <a:t>симптоми</a:t>
            </a:r>
            <a:r>
              <a:rPr lang="ru-RU" b="1" dirty="0">
                <a:solidFill>
                  <a:srgbClr val="0070C0"/>
                </a:solidFill>
                <a:latin typeface="Monotype Corsiva" pitchFamily="66" charset="0"/>
              </a:rPr>
              <a:t> та </a:t>
            </a:r>
            <a:r>
              <a:rPr lang="ru-RU" b="1" dirty="0" err="1">
                <a:solidFill>
                  <a:srgbClr val="0070C0"/>
                </a:solidFill>
                <a:latin typeface="Monotype Corsiva" pitchFamily="66" charset="0"/>
              </a:rPr>
              <a:t>ознаками</a:t>
            </a:r>
            <a:r>
              <a:rPr lang="ru-RU" b="1" dirty="0">
                <a:solidFill>
                  <a:srgbClr val="0070C0"/>
                </a:solidFill>
                <a:latin typeface="Monotype Corsiva" pitchFamily="66" charset="0"/>
              </a:rPr>
              <a:t> теплового удару є: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62500" lnSpcReduction="20000"/>
          </a:bodyPr>
          <a:lstStyle/>
          <a:p>
            <a:pPr lvl="0">
              <a:lnSpc>
                <a:spcPct val="115000"/>
              </a:lnSpc>
              <a:buFont typeface="Wingdings"/>
              <a:buChar char=""/>
            </a:pPr>
            <a:r>
              <a:rPr lang="ru-RU" b="1" dirty="0" err="1">
                <a:ea typeface="Calibri"/>
                <a:cs typeface="Times New Roman"/>
              </a:rPr>
              <a:t>Висока</a:t>
            </a:r>
            <a:r>
              <a:rPr lang="ru-RU" b="1" dirty="0">
                <a:ea typeface="Calibri"/>
                <a:cs typeface="Times New Roman"/>
              </a:rPr>
              <a:t> температура </a:t>
            </a:r>
            <a:r>
              <a:rPr lang="ru-RU" b="1" dirty="0" err="1">
                <a:ea typeface="Calibri"/>
                <a:cs typeface="Times New Roman"/>
              </a:rPr>
              <a:t>тіла</a:t>
            </a:r>
            <a:r>
              <a:rPr lang="ru-RU" b="1" dirty="0">
                <a:ea typeface="Calibri"/>
                <a:cs typeface="Times New Roman"/>
              </a:rPr>
              <a:t> (40 С і </a:t>
            </a:r>
            <a:r>
              <a:rPr lang="ru-RU" b="1" dirty="0" err="1">
                <a:ea typeface="Calibri"/>
                <a:cs typeface="Times New Roman"/>
              </a:rPr>
              <a:t>вище</a:t>
            </a:r>
            <a:r>
              <a:rPr lang="ru-RU" b="1" dirty="0">
                <a:ea typeface="Calibri"/>
                <a:cs typeface="Times New Roman"/>
              </a:rPr>
              <a:t>) є головною </a:t>
            </a:r>
            <a:r>
              <a:rPr lang="ru-RU" b="1" dirty="0" err="1">
                <a:ea typeface="Calibri"/>
                <a:cs typeface="Times New Roman"/>
              </a:rPr>
              <a:t>ознакою</a:t>
            </a:r>
            <a:r>
              <a:rPr lang="ru-RU" b="1" dirty="0">
                <a:ea typeface="Calibri"/>
                <a:cs typeface="Times New Roman"/>
              </a:rPr>
              <a:t> теплового удару.</a:t>
            </a:r>
            <a:endParaRPr lang="ru-RU" sz="2400" b="1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Wingdings"/>
              <a:buChar char=""/>
            </a:pPr>
            <a:r>
              <a:rPr lang="ru-RU" b="1" dirty="0">
                <a:ea typeface="Calibri"/>
                <a:cs typeface="Times New Roman"/>
              </a:rPr>
              <a:t>При тепловому </a:t>
            </a:r>
            <a:r>
              <a:rPr lang="ru-RU" b="1" dirty="0" err="1">
                <a:ea typeface="Calibri"/>
                <a:cs typeface="Times New Roman"/>
              </a:rPr>
              <a:t>ударі</a:t>
            </a:r>
            <a:r>
              <a:rPr lang="ru-RU" b="1" dirty="0">
                <a:ea typeface="Calibri"/>
                <a:cs typeface="Times New Roman"/>
              </a:rPr>
              <a:t> часто </a:t>
            </a:r>
            <a:r>
              <a:rPr lang="ru-RU" b="1" dirty="0" err="1">
                <a:ea typeface="Calibri"/>
                <a:cs typeface="Times New Roman"/>
              </a:rPr>
              <a:t>з'являється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спрага</a:t>
            </a:r>
            <a:r>
              <a:rPr lang="ru-RU" b="1" dirty="0">
                <a:ea typeface="Calibri"/>
                <a:cs typeface="Times New Roman"/>
              </a:rPr>
              <a:t>.</a:t>
            </a:r>
            <a:endParaRPr lang="ru-RU" sz="2400" b="1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Wingdings"/>
              <a:buChar char=""/>
            </a:pPr>
            <a:r>
              <a:rPr lang="ru-RU" b="1" dirty="0" err="1">
                <a:ea typeface="Calibri"/>
                <a:cs typeface="Times New Roman"/>
              </a:rPr>
              <a:t>Відсутність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потовиділення</a:t>
            </a:r>
            <a:r>
              <a:rPr lang="ru-RU" b="1" dirty="0">
                <a:ea typeface="Calibri"/>
                <a:cs typeface="Times New Roman"/>
              </a:rPr>
              <a:t>. При тепловому </a:t>
            </a:r>
            <a:r>
              <a:rPr lang="ru-RU" b="1" dirty="0" err="1">
                <a:ea typeface="Calibri"/>
                <a:cs typeface="Times New Roman"/>
              </a:rPr>
              <a:t>ударі</a:t>
            </a:r>
            <a:r>
              <a:rPr lang="ru-RU" b="1" dirty="0">
                <a:ea typeface="Calibri"/>
                <a:cs typeface="Times New Roman"/>
              </a:rPr>
              <a:t>, </a:t>
            </a:r>
            <a:r>
              <a:rPr lang="ru-RU" b="1" dirty="0" err="1">
                <a:ea typeface="Calibri"/>
                <a:cs typeface="Times New Roman"/>
              </a:rPr>
              <a:t>викликаному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спекотною</a:t>
            </a:r>
            <a:r>
              <a:rPr lang="ru-RU" b="1" dirty="0">
                <a:ea typeface="Calibri"/>
                <a:cs typeface="Times New Roman"/>
              </a:rPr>
              <a:t> погодою, </a:t>
            </a:r>
            <a:r>
              <a:rPr lang="ru-RU" b="1" dirty="0" err="1">
                <a:ea typeface="Calibri"/>
                <a:cs typeface="Times New Roman"/>
              </a:rPr>
              <a:t>шкіра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стає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гарячішою</a:t>
            </a:r>
            <a:r>
              <a:rPr lang="ru-RU" b="1" dirty="0">
                <a:ea typeface="Calibri"/>
                <a:cs typeface="Times New Roman"/>
              </a:rPr>
              <a:t> і сухою на </a:t>
            </a:r>
            <a:r>
              <a:rPr lang="ru-RU" b="1" dirty="0" err="1">
                <a:ea typeface="Calibri"/>
                <a:cs typeface="Times New Roman"/>
              </a:rPr>
              <a:t>дотик</a:t>
            </a:r>
            <a:r>
              <a:rPr lang="ru-RU" b="1" dirty="0">
                <a:ea typeface="Calibri"/>
                <a:cs typeface="Times New Roman"/>
              </a:rPr>
              <a:t>. А при тепловому </a:t>
            </a:r>
            <a:r>
              <a:rPr lang="ru-RU" b="1" dirty="0" err="1">
                <a:ea typeface="Calibri"/>
                <a:cs typeface="Times New Roman"/>
              </a:rPr>
              <a:t>ударі</a:t>
            </a:r>
            <a:r>
              <a:rPr lang="ru-RU" b="1" dirty="0">
                <a:ea typeface="Calibri"/>
                <a:cs typeface="Times New Roman"/>
              </a:rPr>
              <a:t>, </a:t>
            </a:r>
            <a:r>
              <a:rPr lang="ru-RU" b="1" dirty="0" err="1">
                <a:ea typeface="Calibri"/>
                <a:cs typeface="Times New Roman"/>
              </a:rPr>
              <a:t>викликаному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напруженою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фізичною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роботою</a:t>
            </a:r>
            <a:r>
              <a:rPr lang="ru-RU" b="1" dirty="0">
                <a:ea typeface="Calibri"/>
                <a:cs typeface="Times New Roman"/>
              </a:rPr>
              <a:t>, </a:t>
            </a:r>
            <a:r>
              <a:rPr lang="ru-RU" b="1" dirty="0" err="1">
                <a:ea typeface="Calibri"/>
                <a:cs typeface="Times New Roman"/>
              </a:rPr>
              <a:t>шкіра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зазвичай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волога</a:t>
            </a:r>
            <a:r>
              <a:rPr lang="ru-RU" b="1" dirty="0">
                <a:ea typeface="Calibri"/>
                <a:cs typeface="Times New Roman"/>
              </a:rPr>
              <a:t>, липка.</a:t>
            </a:r>
            <a:endParaRPr lang="ru-RU" sz="2400" b="1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Wingdings"/>
              <a:buChar char=""/>
            </a:pPr>
            <a:r>
              <a:rPr lang="ru-RU" b="1" dirty="0">
                <a:ea typeface="Calibri"/>
                <a:cs typeface="Times New Roman"/>
              </a:rPr>
              <a:t>При тепловому </a:t>
            </a:r>
            <a:r>
              <a:rPr lang="ru-RU" b="1" dirty="0" err="1">
                <a:ea typeface="Calibri"/>
                <a:cs typeface="Times New Roman"/>
              </a:rPr>
              <a:t>ударі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шкіра</a:t>
            </a:r>
            <a:r>
              <a:rPr lang="ru-RU" b="1" dirty="0">
                <a:ea typeface="Calibri"/>
                <a:cs typeface="Times New Roman"/>
              </a:rPr>
              <a:t> часто </a:t>
            </a:r>
            <a:r>
              <a:rPr lang="ru-RU" b="1" dirty="0" err="1">
                <a:ea typeface="Calibri"/>
                <a:cs typeface="Times New Roman"/>
              </a:rPr>
              <a:t>червоніє</a:t>
            </a:r>
            <a:r>
              <a:rPr lang="ru-RU" b="1" dirty="0">
                <a:ea typeface="Calibri"/>
                <a:cs typeface="Times New Roman"/>
              </a:rPr>
              <a:t>.</a:t>
            </a:r>
            <a:endParaRPr lang="ru-RU" sz="2400" b="1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Wingdings"/>
              <a:buChar char=""/>
            </a:pPr>
            <a:r>
              <a:rPr lang="ru-RU" b="1" dirty="0" err="1">
                <a:ea typeface="Calibri"/>
                <a:cs typeface="Times New Roman"/>
              </a:rPr>
              <a:t>Прискорене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дихання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також</a:t>
            </a:r>
            <a:r>
              <a:rPr lang="ru-RU" b="1" dirty="0">
                <a:ea typeface="Calibri"/>
                <a:cs typeface="Times New Roman"/>
              </a:rPr>
              <a:t> є частою </a:t>
            </a:r>
            <a:r>
              <a:rPr lang="ru-RU" b="1" dirty="0" err="1">
                <a:ea typeface="Calibri"/>
                <a:cs typeface="Times New Roman"/>
              </a:rPr>
              <a:t>ознакою</a:t>
            </a:r>
            <a:r>
              <a:rPr lang="ru-RU" b="1" dirty="0">
                <a:ea typeface="Calibri"/>
                <a:cs typeface="Times New Roman"/>
              </a:rPr>
              <a:t> теплового удару.</a:t>
            </a:r>
            <a:endParaRPr lang="ru-RU" sz="2400" b="1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Wingdings"/>
              <a:buChar char=""/>
            </a:pPr>
            <a:r>
              <a:rPr lang="ru-RU" b="1" dirty="0">
                <a:ea typeface="Calibri"/>
                <a:cs typeface="Times New Roman"/>
              </a:rPr>
              <a:t>При тепловому </a:t>
            </a:r>
            <a:r>
              <a:rPr lang="ru-RU" b="1" dirty="0" err="1">
                <a:ea typeface="Calibri"/>
                <a:cs typeface="Times New Roman"/>
              </a:rPr>
              <a:t>ударі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різко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підвищується</a:t>
            </a:r>
            <a:r>
              <a:rPr lang="ru-RU" b="1" dirty="0">
                <a:ea typeface="Calibri"/>
                <a:cs typeface="Times New Roman"/>
              </a:rPr>
              <a:t> частота </a:t>
            </a:r>
            <a:r>
              <a:rPr lang="ru-RU" b="1" dirty="0" err="1">
                <a:ea typeface="Calibri"/>
                <a:cs typeface="Times New Roman"/>
              </a:rPr>
              <a:t>серцевих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скорочень</a:t>
            </a:r>
            <a:r>
              <a:rPr lang="ru-RU" b="1" dirty="0">
                <a:ea typeface="Calibri"/>
                <a:cs typeface="Times New Roman"/>
              </a:rPr>
              <a:t>.</a:t>
            </a:r>
            <a:endParaRPr lang="ru-RU" sz="2400" b="1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Wingdings"/>
              <a:buChar char=""/>
            </a:pPr>
            <a:r>
              <a:rPr lang="ru-RU" b="1" dirty="0" err="1">
                <a:ea typeface="Calibri"/>
                <a:cs typeface="Times New Roman"/>
              </a:rPr>
              <a:t>Також</a:t>
            </a:r>
            <a:r>
              <a:rPr lang="ru-RU" b="1" dirty="0">
                <a:ea typeface="Calibri"/>
                <a:cs typeface="Times New Roman"/>
              </a:rPr>
              <a:t> при тепловому </a:t>
            </a:r>
            <a:r>
              <a:rPr lang="ru-RU" b="1" dirty="0" err="1">
                <a:ea typeface="Calibri"/>
                <a:cs typeface="Times New Roman"/>
              </a:rPr>
              <a:t>ударі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може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розвинутися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пульсуючий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головний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біль</a:t>
            </a:r>
            <a:r>
              <a:rPr lang="ru-RU" b="1" dirty="0">
                <a:ea typeface="Calibri"/>
                <a:cs typeface="Times New Roman"/>
              </a:rPr>
              <a:t>.</a:t>
            </a:r>
            <a:endParaRPr lang="ru-RU" sz="2400" b="1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Font typeface="Wingdings"/>
              <a:buChar char=""/>
            </a:pPr>
            <a:r>
              <a:rPr lang="ru-RU" b="1" dirty="0" err="1">
                <a:ea typeface="Calibri"/>
                <a:cs typeface="Times New Roman"/>
              </a:rPr>
              <a:t>Рідше</a:t>
            </a:r>
            <a:r>
              <a:rPr lang="ru-RU" b="1" dirty="0">
                <a:ea typeface="Calibri"/>
                <a:cs typeface="Times New Roman"/>
              </a:rPr>
              <a:t> при тепловому </a:t>
            </a:r>
            <a:r>
              <a:rPr lang="ru-RU" b="1" dirty="0" err="1">
                <a:ea typeface="Calibri"/>
                <a:cs typeface="Times New Roman"/>
              </a:rPr>
              <a:t>ударі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виникають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такі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симптоми</a:t>
            </a:r>
            <a:r>
              <a:rPr lang="ru-RU" b="1" dirty="0">
                <a:ea typeface="Calibri"/>
                <a:cs typeface="Times New Roman"/>
              </a:rPr>
              <a:t>, як: </a:t>
            </a:r>
            <a:r>
              <a:rPr lang="ru-RU" b="1" dirty="0" err="1">
                <a:ea typeface="Calibri"/>
                <a:cs typeface="Times New Roman"/>
              </a:rPr>
              <a:t>судоми</a:t>
            </a:r>
            <a:r>
              <a:rPr lang="ru-RU" b="1" dirty="0">
                <a:ea typeface="Calibri"/>
                <a:cs typeface="Times New Roman"/>
              </a:rPr>
              <a:t>, </a:t>
            </a:r>
            <a:r>
              <a:rPr lang="ru-RU" b="1" dirty="0" err="1">
                <a:ea typeface="Calibri"/>
                <a:cs typeface="Times New Roman"/>
              </a:rPr>
              <a:t>галюцинації</a:t>
            </a:r>
            <a:r>
              <a:rPr lang="ru-RU" b="1" dirty="0">
                <a:ea typeface="Calibri"/>
                <a:cs typeface="Times New Roman"/>
              </a:rPr>
              <a:t>, </a:t>
            </a:r>
            <a:r>
              <a:rPr lang="ru-RU" b="1" dirty="0" err="1">
                <a:ea typeface="Calibri"/>
                <a:cs typeface="Times New Roman"/>
              </a:rPr>
              <a:t>втрата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свідомості</a:t>
            </a:r>
            <a:r>
              <a:rPr lang="ru-RU" b="1" dirty="0">
                <a:ea typeface="Calibri"/>
                <a:cs typeface="Times New Roman"/>
              </a:rPr>
              <a:t>.</a:t>
            </a:r>
            <a:endParaRPr lang="ru-RU" sz="2400" b="1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545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7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b="1" dirty="0">
                <a:solidFill>
                  <a:srgbClr val="0070C0"/>
                </a:solidFill>
                <a:latin typeface="Monotype Corsiva" pitchFamily="66" charset="0"/>
              </a:rPr>
              <a:t>Перша </a:t>
            </a:r>
            <a:r>
              <a:rPr lang="ru-RU" sz="6600" b="1" dirty="0" err="1">
                <a:solidFill>
                  <a:srgbClr val="0070C0"/>
                </a:solidFill>
                <a:latin typeface="Monotype Corsiva" pitchFamily="66" charset="0"/>
              </a:rPr>
              <a:t>допомога</a:t>
            </a:r>
            <a:endParaRPr lang="ru-RU" sz="6600" b="1" dirty="0">
              <a:solidFill>
                <a:srgbClr val="0070C0"/>
              </a:solidFill>
              <a:latin typeface="Monotype Corsiva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55000" lnSpcReduction="20000"/>
          </a:bodyPr>
          <a:lstStyle/>
          <a:p>
            <a:pPr lvl="0">
              <a:lnSpc>
                <a:spcPct val="115000"/>
              </a:lnSpc>
              <a:buFont typeface="Wingdings"/>
              <a:buChar char=""/>
            </a:pPr>
            <a:r>
              <a:rPr lang="ru-RU" b="1" dirty="0" err="1">
                <a:ea typeface="Calibri"/>
                <a:cs typeface="Times New Roman"/>
              </a:rPr>
              <a:t>Якщо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ви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відчули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перші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симптоми</a:t>
            </a:r>
            <a:r>
              <a:rPr lang="ru-RU" b="1" dirty="0">
                <a:ea typeface="Calibri"/>
                <a:cs typeface="Times New Roman"/>
              </a:rPr>
              <a:t> теплового удару і </a:t>
            </a:r>
            <a:r>
              <a:rPr lang="ru-RU" b="1" dirty="0" err="1">
                <a:ea typeface="Calibri"/>
                <a:cs typeface="Times New Roman"/>
              </a:rPr>
              <a:t>перебуваєте</a:t>
            </a:r>
            <a:r>
              <a:rPr lang="ru-RU" b="1" dirty="0">
                <a:ea typeface="Calibri"/>
                <a:cs typeface="Times New Roman"/>
              </a:rPr>
              <a:t> на </a:t>
            </a:r>
            <a:r>
              <a:rPr lang="ru-RU" b="1" dirty="0" err="1">
                <a:ea typeface="Calibri"/>
                <a:cs typeface="Times New Roman"/>
              </a:rPr>
              <a:t>вулиці</a:t>
            </a:r>
            <a:r>
              <a:rPr lang="ru-RU" b="1" dirty="0">
                <a:ea typeface="Calibri"/>
                <a:cs typeface="Times New Roman"/>
              </a:rPr>
              <a:t>, </a:t>
            </a:r>
            <a:r>
              <a:rPr lang="ru-RU" b="1" dirty="0" err="1">
                <a:ea typeface="Calibri"/>
                <a:cs typeface="Times New Roman"/>
              </a:rPr>
              <a:t>негайно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зайдіть</a:t>
            </a:r>
            <a:r>
              <a:rPr lang="ru-RU" b="1" dirty="0">
                <a:ea typeface="Calibri"/>
                <a:cs typeface="Times New Roman"/>
              </a:rPr>
              <a:t> в </a:t>
            </a:r>
            <a:r>
              <a:rPr lang="ru-RU" b="1" dirty="0" err="1">
                <a:ea typeface="Calibri"/>
                <a:cs typeface="Times New Roman"/>
              </a:rPr>
              <a:t>прохолодне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кондиціоноване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приміщення</a:t>
            </a:r>
            <a:r>
              <a:rPr lang="ru-RU" b="1" dirty="0">
                <a:ea typeface="Calibri"/>
                <a:cs typeface="Times New Roman"/>
              </a:rPr>
              <a:t>. Такими </a:t>
            </a:r>
            <a:r>
              <a:rPr lang="ru-RU" b="1" dirty="0" err="1">
                <a:ea typeface="Calibri"/>
                <a:cs typeface="Times New Roman"/>
              </a:rPr>
              <a:t>приміщеннями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можуть</a:t>
            </a:r>
            <a:r>
              <a:rPr lang="ru-RU" b="1" dirty="0">
                <a:ea typeface="Calibri"/>
                <a:cs typeface="Times New Roman"/>
              </a:rPr>
              <a:t> бути </a:t>
            </a:r>
            <a:r>
              <a:rPr lang="ru-RU" b="1" dirty="0" err="1">
                <a:ea typeface="Calibri"/>
                <a:cs typeface="Times New Roman"/>
              </a:rPr>
              <a:t>торгівельний</a:t>
            </a:r>
            <a:r>
              <a:rPr lang="ru-RU" b="1" dirty="0">
                <a:ea typeface="Calibri"/>
                <a:cs typeface="Times New Roman"/>
              </a:rPr>
              <a:t> центр, </a:t>
            </a:r>
            <a:r>
              <a:rPr lang="ru-RU" b="1" dirty="0" err="1">
                <a:ea typeface="Calibri"/>
                <a:cs typeface="Times New Roman"/>
              </a:rPr>
              <a:t>кінотеатр</a:t>
            </a:r>
            <a:r>
              <a:rPr lang="ru-RU" b="1" dirty="0">
                <a:ea typeface="Calibri"/>
                <a:cs typeface="Times New Roman"/>
              </a:rPr>
              <a:t> і так </a:t>
            </a:r>
            <a:r>
              <a:rPr lang="ru-RU" b="1" dirty="0" err="1">
                <a:ea typeface="Calibri"/>
                <a:cs typeface="Times New Roman"/>
              </a:rPr>
              <a:t>далі</a:t>
            </a:r>
            <a:r>
              <a:rPr lang="ru-RU" b="1" dirty="0">
                <a:ea typeface="Calibri"/>
                <a:cs typeface="Times New Roman"/>
              </a:rPr>
              <a:t>.</a:t>
            </a:r>
            <a:endParaRPr lang="ru-RU" sz="2400" b="1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Wingdings"/>
              <a:buChar char=""/>
            </a:pPr>
            <a:r>
              <a:rPr lang="ru-RU" b="1" dirty="0" err="1">
                <a:ea typeface="Calibri"/>
                <a:cs typeface="Times New Roman"/>
              </a:rPr>
              <a:t>Зніміть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тісний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одяг</a:t>
            </a:r>
            <a:r>
              <a:rPr lang="ru-RU" b="1" dirty="0">
                <a:ea typeface="Calibri"/>
                <a:cs typeface="Times New Roman"/>
              </a:rPr>
              <a:t>, </a:t>
            </a:r>
            <a:r>
              <a:rPr lang="ru-RU" b="1" dirty="0" err="1">
                <a:ea typeface="Calibri"/>
                <a:cs typeface="Times New Roman"/>
              </a:rPr>
              <a:t>розв'яжіть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краватку</a:t>
            </a:r>
            <a:r>
              <a:rPr lang="ru-RU" b="1" dirty="0">
                <a:ea typeface="Calibri"/>
                <a:cs typeface="Times New Roman"/>
              </a:rPr>
              <a:t>, </a:t>
            </a:r>
            <a:r>
              <a:rPr lang="ru-RU" b="1" dirty="0" err="1">
                <a:ea typeface="Calibri"/>
                <a:cs typeface="Times New Roman"/>
              </a:rPr>
              <a:t>зніміть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взуття</a:t>
            </a:r>
            <a:r>
              <a:rPr lang="ru-RU" b="1" dirty="0">
                <a:ea typeface="Calibri"/>
                <a:cs typeface="Times New Roman"/>
              </a:rPr>
              <a:t>.</a:t>
            </a:r>
            <a:endParaRPr lang="ru-RU" sz="2400" b="1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Wingdings"/>
              <a:buChar char=""/>
            </a:pPr>
            <a:r>
              <a:rPr lang="ru-RU" b="1" dirty="0">
                <a:ea typeface="Calibri"/>
                <a:cs typeface="Times New Roman"/>
              </a:rPr>
              <a:t>У </a:t>
            </a:r>
            <a:r>
              <a:rPr lang="ru-RU" b="1" dirty="0" err="1">
                <a:ea typeface="Calibri"/>
                <a:cs typeface="Times New Roman"/>
              </a:rPr>
              <a:t>разі</a:t>
            </a:r>
            <a:r>
              <a:rPr lang="ru-RU" b="1" dirty="0">
                <a:ea typeface="Calibri"/>
                <a:cs typeface="Times New Roman"/>
              </a:rPr>
              <a:t> теплового удару </a:t>
            </a:r>
            <a:r>
              <a:rPr lang="ru-RU" b="1" dirty="0" err="1">
                <a:ea typeface="Calibri"/>
                <a:cs typeface="Times New Roman"/>
              </a:rPr>
              <a:t>оберніться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вологим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простирадлом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або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ввімкніть</a:t>
            </a:r>
            <a:r>
              <a:rPr lang="ru-RU" b="1" dirty="0">
                <a:ea typeface="Calibri"/>
                <a:cs typeface="Times New Roman"/>
              </a:rPr>
              <a:t> вентилятор.</a:t>
            </a:r>
            <a:endParaRPr lang="ru-RU" sz="2400" b="1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Wingdings"/>
              <a:buChar char=""/>
            </a:pPr>
            <a:r>
              <a:rPr lang="ru-RU" b="1" dirty="0" err="1">
                <a:ea typeface="Calibri"/>
                <a:cs typeface="Times New Roman"/>
              </a:rPr>
              <a:t>Якщо</a:t>
            </a:r>
            <a:r>
              <a:rPr lang="ru-RU" b="1" dirty="0">
                <a:ea typeface="Calibri"/>
                <a:cs typeface="Times New Roman"/>
              </a:rPr>
              <a:t> є </a:t>
            </a:r>
            <a:r>
              <a:rPr lang="ru-RU" b="1" dirty="0" err="1">
                <a:ea typeface="Calibri"/>
                <a:cs typeface="Times New Roman"/>
              </a:rPr>
              <a:t>можливість</a:t>
            </a:r>
            <a:r>
              <a:rPr lang="ru-RU" b="1" dirty="0">
                <a:ea typeface="Calibri"/>
                <a:cs typeface="Times New Roman"/>
              </a:rPr>
              <a:t>, </a:t>
            </a:r>
            <a:r>
              <a:rPr lang="ru-RU" b="1" dirty="0" err="1">
                <a:ea typeface="Calibri"/>
                <a:cs typeface="Times New Roman"/>
              </a:rPr>
              <a:t>прийміть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прохолодний</a:t>
            </a:r>
            <a:r>
              <a:rPr lang="ru-RU" b="1" dirty="0">
                <a:ea typeface="Calibri"/>
                <a:cs typeface="Times New Roman"/>
              </a:rPr>
              <a:t> душ </a:t>
            </a:r>
            <a:r>
              <a:rPr lang="ru-RU" b="1" dirty="0" err="1">
                <a:ea typeface="Calibri"/>
                <a:cs typeface="Times New Roman"/>
              </a:rPr>
              <a:t>або</a:t>
            </a:r>
            <a:r>
              <a:rPr lang="ru-RU" b="1" dirty="0">
                <a:ea typeface="Calibri"/>
                <a:cs typeface="Times New Roman"/>
              </a:rPr>
              <a:t> ванну.</a:t>
            </a:r>
            <a:endParaRPr lang="ru-RU" sz="2400" b="1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Wingdings"/>
              <a:buChar char=""/>
            </a:pPr>
            <a:r>
              <a:rPr lang="ru-RU" b="1" dirty="0" err="1">
                <a:ea typeface="Calibri"/>
                <a:cs typeface="Times New Roman"/>
              </a:rPr>
              <a:t>Тепловий</a:t>
            </a:r>
            <a:r>
              <a:rPr lang="ru-RU" b="1" dirty="0">
                <a:ea typeface="Calibri"/>
                <a:cs typeface="Times New Roman"/>
              </a:rPr>
              <a:t> удар </a:t>
            </a:r>
            <a:r>
              <a:rPr lang="ru-RU" b="1" dirty="0" err="1">
                <a:ea typeface="Calibri"/>
                <a:cs typeface="Times New Roman"/>
              </a:rPr>
              <a:t>виникає</a:t>
            </a:r>
            <a:r>
              <a:rPr lang="ru-RU" b="1" dirty="0">
                <a:ea typeface="Calibri"/>
                <a:cs typeface="Times New Roman"/>
              </a:rPr>
              <a:t> не </a:t>
            </a:r>
            <a:r>
              <a:rPr lang="ru-RU" b="1" dirty="0" err="1">
                <a:ea typeface="Calibri"/>
                <a:cs typeface="Times New Roman"/>
              </a:rPr>
              <a:t>лише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внаслідок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зневоднення</a:t>
            </a:r>
            <a:r>
              <a:rPr lang="ru-RU" b="1" dirty="0">
                <a:ea typeface="Calibri"/>
                <a:cs typeface="Times New Roman"/>
              </a:rPr>
              <a:t>, але і </a:t>
            </a:r>
            <a:r>
              <a:rPr lang="ru-RU" b="1" dirty="0" err="1">
                <a:ea typeface="Calibri"/>
                <a:cs typeface="Times New Roman"/>
              </a:rPr>
              <a:t>внаслідок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втрати</a:t>
            </a:r>
            <a:r>
              <a:rPr lang="ru-RU" b="1" dirty="0">
                <a:ea typeface="Calibri"/>
                <a:cs typeface="Times New Roman"/>
              </a:rPr>
              <a:t> солей з потом. Тому при тепловому </a:t>
            </a:r>
            <a:r>
              <a:rPr lang="ru-RU" b="1" dirty="0" err="1">
                <a:ea typeface="Calibri"/>
                <a:cs typeface="Times New Roman"/>
              </a:rPr>
              <a:t>ударі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рекомендується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випити</a:t>
            </a:r>
            <a:r>
              <a:rPr lang="ru-RU" b="1" dirty="0">
                <a:ea typeface="Calibri"/>
                <a:cs typeface="Times New Roman"/>
              </a:rPr>
              <a:t> 1 </a:t>
            </a:r>
            <a:r>
              <a:rPr lang="ru-RU" b="1" dirty="0" err="1">
                <a:ea typeface="Calibri"/>
                <a:cs typeface="Times New Roman"/>
              </a:rPr>
              <a:t>літр</a:t>
            </a:r>
            <a:r>
              <a:rPr lang="ru-RU" b="1" dirty="0">
                <a:ea typeface="Calibri"/>
                <a:cs typeface="Times New Roman"/>
              </a:rPr>
              <a:t> води з </a:t>
            </a:r>
            <a:r>
              <a:rPr lang="ru-RU" b="1" dirty="0" err="1">
                <a:ea typeface="Calibri"/>
                <a:cs typeface="Times New Roman"/>
              </a:rPr>
              <a:t>додаванням</a:t>
            </a:r>
            <a:r>
              <a:rPr lang="ru-RU" b="1" dirty="0">
                <a:ea typeface="Calibri"/>
                <a:cs typeface="Times New Roman"/>
              </a:rPr>
              <a:t> 2 </a:t>
            </a:r>
            <a:r>
              <a:rPr lang="ru-RU" b="1" dirty="0" err="1">
                <a:ea typeface="Calibri"/>
                <a:cs typeface="Times New Roman"/>
              </a:rPr>
              <a:t>чайних</a:t>
            </a:r>
            <a:r>
              <a:rPr lang="ru-RU" b="1" dirty="0">
                <a:ea typeface="Calibri"/>
                <a:cs typeface="Times New Roman"/>
              </a:rPr>
              <a:t> ложок </a:t>
            </a:r>
            <a:r>
              <a:rPr lang="ru-RU" b="1" dirty="0" err="1">
                <a:ea typeface="Calibri"/>
                <a:cs typeface="Times New Roman"/>
              </a:rPr>
              <a:t>солі</a:t>
            </a:r>
            <a:r>
              <a:rPr lang="ru-RU" b="1" dirty="0">
                <a:ea typeface="Calibri"/>
                <a:cs typeface="Times New Roman"/>
              </a:rPr>
              <a:t>.</a:t>
            </a:r>
            <a:endParaRPr lang="ru-RU" sz="2400" b="1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Wingdings"/>
              <a:buChar char=""/>
            </a:pPr>
            <a:r>
              <a:rPr lang="ru-RU" b="1" dirty="0">
                <a:ea typeface="Calibri"/>
                <a:cs typeface="Times New Roman"/>
              </a:rPr>
              <a:t>При тепловому </a:t>
            </a:r>
            <a:r>
              <a:rPr lang="ru-RU" b="1" dirty="0" err="1">
                <a:ea typeface="Calibri"/>
                <a:cs typeface="Times New Roman"/>
              </a:rPr>
              <a:t>ударі</a:t>
            </a:r>
            <a:r>
              <a:rPr lang="ru-RU" b="1" dirty="0">
                <a:ea typeface="Calibri"/>
                <a:cs typeface="Times New Roman"/>
              </a:rPr>
              <a:t> у </a:t>
            </a:r>
            <a:r>
              <a:rPr lang="ru-RU" b="1" dirty="0" err="1">
                <a:ea typeface="Calibri"/>
                <a:cs typeface="Times New Roman"/>
              </a:rPr>
              <a:t>жодному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випадку</a:t>
            </a:r>
            <a:r>
              <a:rPr lang="ru-RU" b="1" dirty="0">
                <a:ea typeface="Calibri"/>
                <a:cs typeface="Times New Roman"/>
              </a:rPr>
              <a:t> не </a:t>
            </a:r>
            <a:r>
              <a:rPr lang="ru-RU" b="1" dirty="0" err="1">
                <a:ea typeface="Calibri"/>
                <a:cs typeface="Times New Roman"/>
              </a:rPr>
              <a:t>пийте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алкогольні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напої</a:t>
            </a:r>
            <a:r>
              <a:rPr lang="ru-RU" b="1" dirty="0">
                <a:ea typeface="Calibri"/>
                <a:cs typeface="Times New Roman"/>
              </a:rPr>
              <a:t> і </a:t>
            </a:r>
            <a:r>
              <a:rPr lang="ru-RU" b="1" dirty="0" err="1">
                <a:ea typeface="Calibri"/>
                <a:cs typeface="Times New Roman"/>
              </a:rPr>
              <a:t>напої</a:t>
            </a:r>
            <a:r>
              <a:rPr lang="ru-RU" b="1" dirty="0">
                <a:ea typeface="Calibri"/>
                <a:cs typeface="Times New Roman"/>
              </a:rPr>
              <a:t> з </a:t>
            </a:r>
            <a:r>
              <a:rPr lang="ru-RU" b="1" dirty="0" err="1">
                <a:ea typeface="Calibri"/>
                <a:cs typeface="Times New Roman"/>
              </a:rPr>
              <a:t>високим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вмістом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кофеїну</a:t>
            </a:r>
            <a:r>
              <a:rPr lang="ru-RU" b="1" dirty="0">
                <a:ea typeface="Calibri"/>
                <a:cs typeface="Times New Roman"/>
              </a:rPr>
              <a:t> (чай, </a:t>
            </a:r>
            <a:r>
              <a:rPr lang="ru-RU" b="1" dirty="0" err="1">
                <a:ea typeface="Calibri"/>
                <a:cs typeface="Times New Roman"/>
              </a:rPr>
              <a:t>кава</a:t>
            </a:r>
            <a:r>
              <a:rPr lang="ru-RU" b="1" dirty="0">
                <a:ea typeface="Calibri"/>
                <a:cs typeface="Times New Roman"/>
              </a:rPr>
              <a:t>, капучино), </a:t>
            </a:r>
            <a:r>
              <a:rPr lang="ru-RU" b="1" dirty="0" err="1">
                <a:ea typeface="Calibri"/>
                <a:cs typeface="Times New Roman"/>
              </a:rPr>
              <a:t>оскільки</a:t>
            </a:r>
            <a:r>
              <a:rPr lang="ru-RU" b="1" dirty="0">
                <a:ea typeface="Calibri"/>
                <a:cs typeface="Times New Roman"/>
              </a:rPr>
              <a:t> вони </a:t>
            </a:r>
            <a:r>
              <a:rPr lang="ru-RU" b="1" dirty="0" err="1">
                <a:ea typeface="Calibri"/>
                <a:cs typeface="Times New Roman"/>
              </a:rPr>
              <a:t>порушують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терморегуляцію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організму</a:t>
            </a:r>
            <a:r>
              <a:rPr lang="ru-RU" b="1" dirty="0">
                <a:ea typeface="Calibri"/>
                <a:cs typeface="Times New Roman"/>
              </a:rPr>
              <a:t>.</a:t>
            </a:r>
            <a:endParaRPr lang="ru-RU" sz="2400" b="1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Font typeface="Wingdings"/>
              <a:buChar char=""/>
            </a:pPr>
            <a:r>
              <a:rPr lang="ru-RU" b="1" dirty="0">
                <a:ea typeface="Calibri"/>
                <a:cs typeface="Times New Roman"/>
              </a:rPr>
              <a:t>Так само, для </a:t>
            </a:r>
            <a:r>
              <a:rPr lang="ru-RU" b="1" dirty="0" err="1">
                <a:ea typeface="Calibri"/>
                <a:cs typeface="Times New Roman"/>
              </a:rPr>
              <a:t>зниження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температури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тіла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можна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прикласти</a:t>
            </a:r>
            <a:r>
              <a:rPr lang="ru-RU" b="1" dirty="0">
                <a:ea typeface="Calibri"/>
                <a:cs typeface="Times New Roman"/>
              </a:rPr>
              <a:t> до </a:t>
            </a:r>
            <a:r>
              <a:rPr lang="ru-RU" b="1" dirty="0" err="1">
                <a:ea typeface="Calibri"/>
                <a:cs typeface="Times New Roman"/>
              </a:rPr>
              <a:t>області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b="1" dirty="0" err="1">
                <a:ea typeface="Calibri"/>
                <a:cs typeface="Times New Roman"/>
              </a:rPr>
              <a:t>шиї</a:t>
            </a:r>
            <a:r>
              <a:rPr lang="ru-RU" b="1" dirty="0">
                <a:ea typeface="Calibri"/>
                <a:cs typeface="Times New Roman"/>
              </a:rPr>
              <a:t>, </a:t>
            </a:r>
            <a:r>
              <a:rPr lang="ru-RU" b="1" dirty="0" err="1">
                <a:ea typeface="Calibri"/>
                <a:cs typeface="Times New Roman"/>
              </a:rPr>
              <a:t>спини</a:t>
            </a:r>
            <a:r>
              <a:rPr lang="ru-RU" b="1" dirty="0">
                <a:ea typeface="Calibri"/>
                <a:cs typeface="Times New Roman"/>
              </a:rPr>
              <a:t>, </a:t>
            </a:r>
            <a:r>
              <a:rPr lang="ru-RU" b="1" dirty="0" err="1">
                <a:ea typeface="Calibri"/>
                <a:cs typeface="Times New Roman"/>
              </a:rPr>
              <a:t>пахв</a:t>
            </a:r>
            <a:r>
              <a:rPr lang="ru-RU" b="1" dirty="0">
                <a:ea typeface="Calibri"/>
                <a:cs typeface="Times New Roman"/>
              </a:rPr>
              <a:t> і паху </a:t>
            </a:r>
            <a:r>
              <a:rPr lang="ru-RU" b="1" dirty="0" err="1">
                <a:ea typeface="Calibri"/>
                <a:cs typeface="Times New Roman"/>
              </a:rPr>
              <a:t>мішечки</a:t>
            </a:r>
            <a:r>
              <a:rPr lang="ru-RU" b="1" dirty="0">
                <a:ea typeface="Calibri"/>
                <a:cs typeface="Times New Roman"/>
              </a:rPr>
              <a:t> з </a:t>
            </a:r>
            <a:r>
              <a:rPr lang="ru-RU" b="1" dirty="0" err="1">
                <a:ea typeface="Calibri"/>
                <a:cs typeface="Times New Roman"/>
              </a:rPr>
              <a:t>льодом</a:t>
            </a:r>
            <a:r>
              <a:rPr lang="ru-RU" b="1" dirty="0">
                <a:ea typeface="Calibri"/>
                <a:cs typeface="Times New Roman"/>
              </a:rPr>
              <a:t>.</a:t>
            </a:r>
            <a:endParaRPr lang="ru-RU" sz="2400" b="1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54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1144</Words>
  <Application>Microsoft Office PowerPoint</Application>
  <PresentationFormat>Экран (4:3)</PresentationFormat>
  <Paragraphs>78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Тепловий та сонячний удар</vt:lpstr>
      <vt:lpstr>Тепловий удар</vt:lpstr>
      <vt:lpstr>Тепловий удар легкого ступеня</vt:lpstr>
      <vt:lpstr>Тепловий удар середньої важкості </vt:lpstr>
      <vt:lpstr>Тепловий удар важкого ступеня</vt:lpstr>
      <vt:lpstr>Причини</vt:lpstr>
      <vt:lpstr>Групи ризику</vt:lpstr>
      <vt:lpstr>Основними симптоми та ознаками теплового удару є:</vt:lpstr>
      <vt:lpstr>Перша допомога</vt:lpstr>
      <vt:lpstr>Профілактика</vt:lpstr>
      <vt:lpstr>Сонячний удар</vt:lpstr>
      <vt:lpstr>Симптоми</vt:lpstr>
      <vt:lpstr>Легкий ступінь</vt:lpstr>
      <vt:lpstr>Середній ступінь</vt:lpstr>
      <vt:lpstr>Важкий ступінь</vt:lpstr>
      <vt:lpstr>Перша допомога</vt:lpstr>
      <vt:lpstr>Профілактика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Тепловий та сонячний удар</dc:title>
  <cp:lastModifiedBy>Admin</cp:lastModifiedBy>
  <cp:revision>3</cp:revision>
  <dcterms:modified xsi:type="dcterms:W3CDTF">2013-10-15T04:20:32Z</dcterms:modified>
</cp:coreProperties>
</file>