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0B4F3-D294-4596-80E8-0FAECFFC089B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F5978-E1F0-434E-9DDB-BD796E99B3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677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F5978-E1F0-434E-9DDB-BD796E99B3B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746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1196752"/>
            <a:ext cx="3283456" cy="144016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uk-UA" sz="8000" dirty="0" smtClean="0"/>
              <a:t>Віруси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4365104"/>
            <a:ext cx="2899048" cy="208823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dirty="0" err="1" smtClean="0"/>
              <a:t>Сторчеус</a:t>
            </a:r>
            <a:r>
              <a:rPr lang="uk-UA" dirty="0" smtClean="0"/>
              <a:t> Марія</a:t>
            </a:r>
          </a:p>
          <a:p>
            <a:pPr algn="ctr"/>
            <a:r>
              <a:rPr lang="uk-UA" dirty="0" smtClean="0"/>
              <a:t>10 </a:t>
            </a:r>
            <a:r>
              <a:rPr lang="uk-UA" dirty="0" smtClean="0"/>
              <a:t>клас</a:t>
            </a:r>
            <a:endParaRPr lang="en-US" dirty="0" smtClean="0"/>
          </a:p>
          <a:p>
            <a:pPr algn="ctr"/>
            <a:r>
              <a:rPr lang="uk-UA" dirty="0" smtClean="0"/>
              <a:t>Фінансовий ліцей</a:t>
            </a:r>
          </a:p>
          <a:p>
            <a:pPr algn="ctr"/>
            <a:r>
              <a:rPr lang="uk-UA" dirty="0" smtClean="0"/>
              <a:t>м. Київ</a:t>
            </a:r>
          </a:p>
          <a:p>
            <a:pPr algn="ctr"/>
            <a:r>
              <a:rPr lang="uk-UA" dirty="0" smtClean="0"/>
              <a:t>2014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6372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3020" y="1052736"/>
            <a:ext cx="7498080" cy="367240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uk-UA" dirty="0" smtClean="0"/>
              <a:t>Віруси поширені у природі повсюдно. Вони уражають усі групи живих організмів. Описано приблизно 500 вірусів, які уражають теплокровних хребетних, і понад 300 вірусів, що уражають вищі рос­лини. Деякі види ракових пухлин у тварин і людини мають вірусну природу.</a:t>
            </a:r>
          </a:p>
          <a:p>
            <a:pPr>
              <a:lnSpc>
                <a:spcPct val="120000"/>
              </a:lnSpc>
            </a:pPr>
            <a:r>
              <a:rPr lang="uk-UA" dirty="0" smtClean="0"/>
              <a:t>Для багатьох вірусів, наприклад кору, </a:t>
            </a:r>
            <a:r>
              <a:rPr lang="uk-UA" dirty="0" err="1" smtClean="0"/>
              <a:t>герпесу</a:t>
            </a:r>
            <a:r>
              <a:rPr lang="uk-UA" dirty="0" smtClean="0"/>
              <a:t>, основним природ­ним резервуаром є людина. Передавання цих вірусів відбувається повітряно-краплинним шляхом.</a:t>
            </a:r>
          </a:p>
          <a:p>
            <a:pPr>
              <a:lnSpc>
                <a:spcPct val="120000"/>
              </a:lnSpc>
            </a:pPr>
            <a:r>
              <a:rPr lang="uk-UA" dirty="0" smtClean="0"/>
              <a:t>Репродукція вірусів у природі підтримується різними організмами: бактеріями, грибами, найпростішими, рослинами, тваринами. Наприклад, комахи часто страждають від вірусів, які на­копичуються в їхніх клітинах у вигляді великих кристалів. Рослини нерідко уражаються дрібними і просто побудованими </a:t>
            </a:r>
            <a:r>
              <a:rPr lang="uk-UA" dirty="0" err="1" smtClean="0"/>
              <a:t>РНК-вмісними</a:t>
            </a:r>
            <a:r>
              <a:rPr lang="uk-UA" dirty="0" smtClean="0"/>
              <a:t> вірусами. Ці віруси навіть не мають спеціальних механізмів для про­никнення у клітину. Вони переносяться комахами (які живляться клітинним соком), круглими червами і контактним способом, зара­жаючи рослину внаслідок її механічного ушкодження.</a:t>
            </a:r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8" t="71387" r="29688" b="8691"/>
          <a:stretch/>
        </p:blipFill>
        <p:spPr bwMode="auto">
          <a:xfrm>
            <a:off x="323528" y="4653136"/>
            <a:ext cx="5010150" cy="194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51720" y="260648"/>
            <a:ext cx="6120680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Роль вірусів у природі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124" y="4293096"/>
            <a:ext cx="288032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19934" y="6453336"/>
            <a:ext cx="1215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/>
              <a:t>В</a:t>
            </a:r>
            <a:r>
              <a:rPr lang="ru-RU" dirty="0" err="1" smtClean="0"/>
              <a:t>ірус</a:t>
            </a:r>
            <a:r>
              <a:rPr lang="ru-RU" dirty="0" smtClean="0"/>
              <a:t> </a:t>
            </a:r>
            <a:r>
              <a:rPr lang="ru-RU" dirty="0"/>
              <a:t>кору</a:t>
            </a:r>
          </a:p>
        </p:txBody>
      </p:sp>
    </p:spTree>
    <p:extLst>
      <p:ext uri="{BB962C8B-B14F-4D97-AF65-F5344CB8AC3E}">
        <p14:creationId xmlns:p14="http://schemas.microsoft.com/office/powerpoint/2010/main" val="2396847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188640"/>
            <a:ext cx="6737952" cy="5760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2800" dirty="0" smtClean="0"/>
              <a:t>Роль вірусів у житті людини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052736"/>
            <a:ext cx="7200800" cy="435746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uk-UA" dirty="0" smtClean="0"/>
              <a:t>Віруси є збудниками багатьох небезпечних хвороб тварин і люди­ни. Вони передаються під час безпосереднього фізичного контакту, повітряно-краплинним шляхом та іншими способами. Віруси мо­жуть також поширюватися організмами-переносниками. Наприклад, вірус сказу переносять собаки й кажани.</a:t>
            </a:r>
          </a:p>
          <a:p>
            <a:pPr>
              <a:lnSpc>
                <a:spcPct val="120000"/>
              </a:lnSpc>
            </a:pPr>
            <a:r>
              <a:rPr lang="uk-UA" dirty="0" smtClean="0"/>
              <a:t>Понад десять основних груп вірусів можуть спричиняти інфекційні захворювання у людини. </a:t>
            </a:r>
            <a:r>
              <a:rPr lang="uk-UA" dirty="0" err="1" smtClean="0"/>
              <a:t>ДНК-вмісні</a:t>
            </a:r>
            <a:r>
              <a:rPr lang="uk-UA" dirty="0" smtClean="0"/>
              <a:t> віру­си спричиняють, наприклад, натуральну віспу, </a:t>
            </a:r>
            <a:r>
              <a:rPr lang="uk-UA" dirty="0" err="1" smtClean="0"/>
              <a:t>герпес</a:t>
            </a:r>
            <a:r>
              <a:rPr lang="uk-UA" dirty="0" smtClean="0"/>
              <a:t>, гепатит В, а </a:t>
            </a:r>
            <a:r>
              <a:rPr lang="uk-UA" dirty="0" err="1" smtClean="0"/>
              <a:t>РНК-вмісні</a:t>
            </a:r>
            <a:r>
              <a:rPr lang="uk-UA" dirty="0" smtClean="0"/>
              <a:t> віруси — поліомієліт, гепатит А, гострі застудні за­хворювання, різні форми грипу, кору та епідемічного паротиту (свинки).</a:t>
            </a:r>
          </a:p>
          <a:p>
            <a:pPr>
              <a:lnSpc>
                <a:spcPct val="120000"/>
              </a:lnSpc>
            </a:pPr>
            <a:r>
              <a:rPr lang="uk-UA" dirty="0" smtClean="0"/>
              <a:t>У наш час вірусні інфекції становлять переважну частину ін­фекційної патології людини. Найпоширенішими серед </a:t>
            </a:r>
            <a:r>
              <a:rPr lang="uk-UA" dirty="0" err="1" smtClean="0"/>
              <a:t>них'є</a:t>
            </a:r>
            <a:r>
              <a:rPr lang="uk-UA" dirty="0" smtClean="0"/>
              <a:t> гострі респіраторні (ГРВІ) та інші вірусні інфекції, що передаються повітряно-краплинним шляхом, збудники яких належать до зовсім різних родин, найчастіше це </a:t>
            </a:r>
            <a:r>
              <a:rPr lang="uk-UA" dirty="0" err="1" smtClean="0"/>
              <a:t>РНК-вмісні</a:t>
            </a:r>
            <a:r>
              <a:rPr lang="uk-UA" dirty="0" smtClean="0"/>
              <a:t> віруси (вірус грипу А, В, С, вірус епідемічного паротиту, віруси парагрипу, кору, </a:t>
            </a:r>
            <a:r>
              <a:rPr lang="uk-UA" dirty="0" err="1" smtClean="0"/>
              <a:t>риновіруси</a:t>
            </a:r>
            <a:r>
              <a:rPr lang="uk-UA" dirty="0" smtClean="0"/>
              <a:t> та ін.).</a:t>
            </a:r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9" t="10840" r="28202" b="72363"/>
          <a:stretch/>
        </p:blipFill>
        <p:spPr bwMode="auto">
          <a:xfrm>
            <a:off x="251520" y="5013176"/>
            <a:ext cx="5038724" cy="1638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27401"/>
            <a:ext cx="1428751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90795" y="6282145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Вірус поліомієліту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567651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404664"/>
            <a:ext cx="7498080" cy="367240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>Не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поширені</a:t>
            </a:r>
            <a:r>
              <a:rPr lang="ru-RU" dirty="0"/>
              <a:t> й </a:t>
            </a:r>
            <a:r>
              <a:rPr lang="ru-RU" dirty="0" err="1"/>
              <a:t>кишкові</a:t>
            </a:r>
            <a:r>
              <a:rPr lang="ru-RU" dirty="0"/>
              <a:t> </a:t>
            </a:r>
            <a:r>
              <a:rPr lang="ru-RU" dirty="0" err="1"/>
              <a:t>вірусні</a:t>
            </a:r>
            <a:r>
              <a:rPr lang="ru-RU" dirty="0"/>
              <a:t> </a:t>
            </a:r>
            <a:r>
              <a:rPr lang="ru-RU" dirty="0" err="1"/>
              <a:t>інфекційні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спричиняють</a:t>
            </a:r>
            <a:r>
              <a:rPr lang="ru-RU" dirty="0"/>
              <a:t> </a:t>
            </a:r>
            <a:r>
              <a:rPr lang="ru-RU" dirty="0" err="1"/>
              <a:t>віруси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належать до </a:t>
            </a:r>
            <a:r>
              <a:rPr lang="ru-RU" dirty="0" err="1"/>
              <a:t>різних</a:t>
            </a:r>
            <a:r>
              <a:rPr lang="ru-RU" dirty="0"/>
              <a:t> родин РНК- та ДНК-</a:t>
            </a:r>
            <a:r>
              <a:rPr lang="ru-RU" dirty="0" err="1"/>
              <a:t>вмісних</a:t>
            </a:r>
            <a:r>
              <a:rPr lang="ru-RU" dirty="0"/>
              <a:t> </a:t>
            </a:r>
            <a:r>
              <a:rPr lang="ru-RU" dirty="0" err="1"/>
              <a:t>вірусів</a:t>
            </a:r>
            <a:r>
              <a:rPr lang="ru-RU" dirty="0" smtClean="0"/>
              <a:t>.</a:t>
            </a:r>
            <a:endParaRPr lang="ru-RU" dirty="0"/>
          </a:p>
          <a:p>
            <a:pPr>
              <a:lnSpc>
                <a:spcPct val="120000"/>
              </a:lnSpc>
            </a:pP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поширені</a:t>
            </a:r>
            <a:r>
              <a:rPr lang="ru-RU" dirty="0"/>
              <a:t> в </a:t>
            </a:r>
            <a:r>
              <a:rPr lang="ru-RU" dirty="0" err="1"/>
              <a:t>усьому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вірусні</a:t>
            </a:r>
            <a:r>
              <a:rPr lang="ru-RU" dirty="0"/>
              <a:t> </a:t>
            </a:r>
            <a:r>
              <a:rPr lang="ru-RU" dirty="0" err="1"/>
              <a:t>інфекційні</a:t>
            </a:r>
            <a:r>
              <a:rPr lang="ru-RU" dirty="0"/>
              <a:t> </a:t>
            </a:r>
            <a:r>
              <a:rPr lang="ru-RU" dirty="0" err="1"/>
              <a:t>захворюван­ня</a:t>
            </a:r>
            <a:r>
              <a:rPr lang="ru-RU" dirty="0"/>
              <a:t>, як </a:t>
            </a:r>
            <a:r>
              <a:rPr lang="ru-RU" dirty="0" err="1"/>
              <a:t>вірусні</a:t>
            </a:r>
            <a:r>
              <a:rPr lang="ru-RU" dirty="0"/>
              <a:t> </a:t>
            </a:r>
            <a:r>
              <a:rPr lang="ru-RU" dirty="0" err="1"/>
              <a:t>гепатити</a:t>
            </a:r>
            <a:r>
              <a:rPr lang="ru-RU" dirty="0"/>
              <a:t>, особливо гепатит В,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передається</a:t>
            </a:r>
            <a:r>
              <a:rPr lang="ru-RU" dirty="0"/>
              <a:t> </a:t>
            </a:r>
            <a:r>
              <a:rPr lang="ru-RU" dirty="0" err="1"/>
              <a:t>транс­місивним</a:t>
            </a:r>
            <a:r>
              <a:rPr lang="ru-RU" dirty="0"/>
              <a:t> і </a:t>
            </a:r>
            <a:r>
              <a:rPr lang="ru-RU" dirty="0" err="1"/>
              <a:t>статевим</a:t>
            </a:r>
            <a:r>
              <a:rPr lang="ru-RU" dirty="0"/>
              <a:t> шляхом.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збудники</a:t>
            </a:r>
            <a:r>
              <a:rPr lang="ru-RU" dirty="0"/>
              <a:t> — </a:t>
            </a:r>
            <a:r>
              <a:rPr lang="ru-RU" dirty="0" err="1"/>
              <a:t>віруси</a:t>
            </a:r>
            <a:r>
              <a:rPr lang="ru-RU" dirty="0"/>
              <a:t> гепатиту А, В, С, Б, Е, в, ТТ —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механізми</a:t>
            </a:r>
            <a:r>
              <a:rPr lang="ru-RU" dirty="0"/>
              <a:t> </a:t>
            </a:r>
            <a:r>
              <a:rPr lang="ru-RU" dirty="0" err="1"/>
              <a:t>передачі</a:t>
            </a:r>
            <a:r>
              <a:rPr lang="ru-RU" dirty="0"/>
              <a:t>, але вони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потрапляти</a:t>
            </a:r>
            <a:r>
              <a:rPr lang="ru-RU" dirty="0"/>
              <a:t> в </a:t>
            </a:r>
            <a:r>
              <a:rPr lang="ru-RU" dirty="0" err="1"/>
              <a:t>клітини</a:t>
            </a:r>
            <a:r>
              <a:rPr lang="ru-RU" dirty="0"/>
              <a:t> </a:t>
            </a:r>
            <a:r>
              <a:rPr lang="ru-RU" dirty="0" err="1"/>
              <a:t>печінки</a:t>
            </a:r>
            <a:r>
              <a:rPr lang="ru-RU" dirty="0" smtClean="0"/>
              <a:t>.</a:t>
            </a:r>
            <a:endParaRPr lang="ru-RU" dirty="0"/>
          </a:p>
          <a:p>
            <a:pPr>
              <a:lnSpc>
                <a:spcPct val="120000"/>
              </a:lnSpc>
            </a:pPr>
            <a:r>
              <a:rPr lang="ru-RU" dirty="0"/>
              <a:t>Доведена роль </a:t>
            </a:r>
            <a:r>
              <a:rPr lang="ru-RU" dirty="0" err="1"/>
              <a:t>вірусів</a:t>
            </a:r>
            <a:r>
              <a:rPr lang="ru-RU" dirty="0"/>
              <a:t> і в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пухлин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і </a:t>
            </a:r>
            <a:r>
              <a:rPr lang="ru-RU" dirty="0" err="1"/>
              <a:t>людини</a:t>
            </a:r>
            <a:r>
              <a:rPr lang="ru-RU" dirty="0"/>
              <a:t> (</a:t>
            </a:r>
            <a:r>
              <a:rPr lang="ru-RU" dirty="0" err="1"/>
              <a:t>онкогенні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онковіруси</a:t>
            </a:r>
            <a:r>
              <a:rPr lang="ru-RU" dirty="0"/>
              <a:t>).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відомих</a:t>
            </a:r>
            <a:r>
              <a:rPr lang="ru-RU" dirty="0"/>
              <a:t> </a:t>
            </a:r>
            <a:r>
              <a:rPr lang="ru-RU" dirty="0" err="1"/>
              <a:t>вірусів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виявляють</a:t>
            </a:r>
            <a:r>
              <a:rPr lang="ru-RU" dirty="0"/>
              <a:t> </a:t>
            </a:r>
            <a:r>
              <a:rPr lang="ru-RU" dirty="0" err="1"/>
              <a:t>онкогенну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, є </a:t>
            </a:r>
            <a:r>
              <a:rPr lang="ru-RU" dirty="0" err="1"/>
              <a:t>представники</a:t>
            </a:r>
            <a:r>
              <a:rPr lang="ru-RU" dirty="0"/>
              <a:t> як ДНК-</a:t>
            </a:r>
            <a:r>
              <a:rPr lang="ru-RU" dirty="0" err="1"/>
              <a:t>вмісних</a:t>
            </a:r>
            <a:r>
              <a:rPr lang="ru-RU" dirty="0"/>
              <a:t>, так і РНК-</a:t>
            </a:r>
            <a:r>
              <a:rPr lang="ru-RU" dirty="0" err="1"/>
              <a:t>вмісних</a:t>
            </a:r>
            <a:r>
              <a:rPr lang="ru-RU" dirty="0"/>
              <a:t> </a:t>
            </a:r>
            <a:r>
              <a:rPr lang="ru-RU" dirty="0" err="1" smtClean="0"/>
              <a:t>вірусів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54066"/>
            <a:ext cx="4320480" cy="173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8521" y="6021288"/>
            <a:ext cx="2222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Вірус</a:t>
            </a:r>
            <a:r>
              <a:rPr lang="ru-RU" dirty="0" smtClean="0"/>
              <a:t> гепатиту В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95111"/>
            <a:ext cx="3140170" cy="245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26552" y="6380440"/>
            <a:ext cx="1815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Вірус</a:t>
            </a:r>
            <a:r>
              <a:rPr lang="ru-RU" dirty="0" smtClean="0"/>
              <a:t> гепатиту 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1996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70609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800" dirty="0" smtClean="0"/>
              <a:t>Профілактика вірусних захворювань людини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82296" indent="0">
              <a:lnSpc>
                <a:spcPct val="120000"/>
              </a:lnSpc>
              <a:buNone/>
            </a:pPr>
            <a:r>
              <a:rPr lang="uk-UA" dirty="0" smtClean="0"/>
              <a:t>Профілактика інфекційних хвороб – це система комплексних заходів, які включають: запобігання появі інфекційних захворювань, обмеження поширення інфекційних захворювань, ліквідацію конкретних інфекційних хвороб шляхом створення в людини імунітету до них. У процесі профілактики вірусних інфекційних захворювань проводяться спеціальні заходи , діагностичні дослідження, застосовуються різноманітні лікувально-профілактичні засоби.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uk-UA" dirty="0" smtClean="0"/>
              <a:t>До специфічної профілактики вірусних захворювань належать:</a:t>
            </a:r>
          </a:p>
          <a:p>
            <a:pPr>
              <a:lnSpc>
                <a:spcPct val="120000"/>
              </a:lnSpc>
            </a:pPr>
            <a:r>
              <a:rPr lang="uk-UA" dirty="0"/>
              <a:t>д</a:t>
            </a:r>
            <a:r>
              <a:rPr lang="uk-UA" dirty="0" smtClean="0"/>
              <a:t>іагностика – проведення вірусологічних та інших досліджень для виявлення та ідентифікації збудників хвороб</a:t>
            </a:r>
            <a:r>
              <a:rPr lang="en-US" dirty="0" smtClean="0"/>
              <a:t>;</a:t>
            </a:r>
            <a:endParaRPr lang="uk-UA" dirty="0" smtClean="0"/>
          </a:p>
          <a:p>
            <a:pPr>
              <a:lnSpc>
                <a:spcPct val="120000"/>
              </a:lnSpc>
            </a:pPr>
            <a:r>
              <a:rPr lang="uk-UA" dirty="0"/>
              <a:t>з</a:t>
            </a:r>
            <a:r>
              <a:rPr lang="uk-UA" dirty="0" smtClean="0"/>
              <a:t>астосування спеціальних  лікувально-профілактичних засобів, що попереджають зараження людини і підвищують природну  стійкість до вірусів</a:t>
            </a:r>
            <a:r>
              <a:rPr lang="en-US" dirty="0" smtClean="0"/>
              <a:t>;</a:t>
            </a:r>
            <a:endParaRPr lang="uk-UA" dirty="0" smtClean="0"/>
          </a:p>
          <a:p>
            <a:pPr>
              <a:lnSpc>
                <a:spcPct val="120000"/>
              </a:lnSpc>
            </a:pPr>
            <a:r>
              <a:rPr lang="uk-UA" dirty="0"/>
              <a:t>і</a:t>
            </a:r>
            <a:r>
              <a:rPr lang="uk-UA" dirty="0" smtClean="0"/>
              <a:t>мунопрофілактика – попередження певних інфекційних хвороб шляхом проведення імунізації для створення штучного імунітету.</a:t>
            </a:r>
          </a:p>
          <a:p>
            <a:pPr>
              <a:lnSpc>
                <a:spcPct val="12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278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332656"/>
            <a:ext cx="7097992" cy="3672408"/>
          </a:xfrm>
        </p:spPr>
        <p:txBody>
          <a:bodyPr>
            <a:normAutofit fontScale="70000" lnSpcReduction="20000"/>
          </a:bodyPr>
          <a:lstStyle/>
          <a:p>
            <a:pPr marL="82296" indent="0">
              <a:lnSpc>
                <a:spcPct val="120000"/>
              </a:lnSpc>
              <a:buNone/>
            </a:pPr>
            <a:r>
              <a:rPr lang="uk-UA" dirty="0" smtClean="0"/>
              <a:t>Сучасні методи вакцинації та імунізації поділяються на три основні </a:t>
            </a:r>
            <a:r>
              <a:rPr lang="uk-UA" dirty="0" smtClean="0"/>
              <a:t>групи:</a:t>
            </a:r>
          </a:p>
          <a:p>
            <a:pPr>
              <a:lnSpc>
                <a:spcPct val="120000"/>
              </a:lnSpc>
            </a:pPr>
            <a:r>
              <a:rPr lang="uk-UA" dirty="0" smtClean="0"/>
              <a:t>використання </a:t>
            </a:r>
            <a:r>
              <a:rPr lang="uk-UA" dirty="0" smtClean="0"/>
              <a:t>ослабленого штаму вірусу, котрий стимулює в організмі продукування антитіл, що ефективно діють проти більш патогенного </a:t>
            </a:r>
            <a:r>
              <a:rPr lang="uk-UA" dirty="0" smtClean="0"/>
              <a:t>штаму</a:t>
            </a:r>
            <a:r>
              <a:rPr lang="en-US" dirty="0" smtClean="0"/>
              <a:t>;</a:t>
            </a:r>
            <a:endParaRPr lang="uk-UA" dirty="0" smtClean="0"/>
          </a:p>
          <a:p>
            <a:pPr>
              <a:lnSpc>
                <a:spcPct val="120000"/>
              </a:lnSpc>
            </a:pPr>
            <a:r>
              <a:rPr lang="uk-UA" dirty="0" smtClean="0"/>
              <a:t>введення </a:t>
            </a:r>
            <a:r>
              <a:rPr lang="uk-UA" dirty="0" smtClean="0"/>
              <a:t>вбитого вірусу, котрий теж індукує утворення </a:t>
            </a:r>
            <a:r>
              <a:rPr lang="uk-UA" dirty="0" smtClean="0"/>
              <a:t>антитіл</a:t>
            </a:r>
            <a:r>
              <a:rPr lang="en-US" dirty="0"/>
              <a:t>;</a:t>
            </a:r>
            <a:endParaRPr lang="uk-UA" dirty="0" smtClean="0"/>
          </a:p>
          <a:p>
            <a:pPr>
              <a:lnSpc>
                <a:spcPct val="120000"/>
              </a:lnSpc>
            </a:pPr>
            <a:r>
              <a:rPr lang="uk-UA" dirty="0" smtClean="0"/>
              <a:t>«</a:t>
            </a:r>
            <a:r>
              <a:rPr lang="uk-UA" dirty="0" smtClean="0"/>
              <a:t>пасивна» імунізація, тобто введення уже готових «чужих» антитіл.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49080"/>
            <a:ext cx="2804965" cy="234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912" y="4138816"/>
            <a:ext cx="2354927" cy="235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5404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27784" y="2420888"/>
            <a:ext cx="4536504" cy="792088"/>
          </a:xfrm>
          <a:effectLst>
            <a:outerShdw blurRad="63500" dist="25400" dir="5400000" rotWithShape="0">
              <a:srgbClr val="000000">
                <a:alpha val="43137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0"/>
          <a:lstStyle/>
          <a:p>
            <a:r>
              <a:rPr lang="uk-UA" dirty="0" smtClean="0"/>
              <a:t>Дякую за увагу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197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4072496" cy="8640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Історія відкриття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628800"/>
            <a:ext cx="7469693" cy="3744416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20000"/>
              </a:lnSpc>
            </a:pPr>
            <a:endParaRPr lang="uk-UA" dirty="0" smtClean="0">
              <a:latin typeface="arial"/>
            </a:endParaRPr>
          </a:p>
          <a:p>
            <a:pPr algn="just">
              <a:lnSpc>
                <a:spcPct val="120000"/>
              </a:lnSpc>
            </a:pPr>
            <a:r>
              <a:rPr lang="uk-UA" dirty="0" smtClean="0">
                <a:latin typeface="arial"/>
              </a:rPr>
              <a:t>Віруси були відкриті трохи більше 120 років тому. У 1892 році тютюнові плантації в Криму вразила незрозуміла хвороба. Листя рослин покривалися складним малюнком, ця мозаїка (так хворобу і назвали - тютюнова мозаїка) перестрибувала з однієї рослини на іншу і загрожувала згубити весь урожай.</a:t>
            </a:r>
          </a:p>
          <a:p>
            <a:pPr algn="just">
              <a:lnSpc>
                <a:spcPct val="120000"/>
              </a:lnSpc>
            </a:pPr>
            <a:r>
              <a:rPr lang="uk-UA" dirty="0" smtClean="0">
                <a:latin typeface="arial"/>
              </a:rPr>
              <a:t>Оскільки питання було грошовим, тодішні «тютюнові олігархи» викликали з Академії наук цілу експедицію. Її очолив відомий петербурзький ботанік професор Дмитро Івановський (зараз його ім'я носить Інститут вірусології РАМН в Москві). Він відразу припустив, що хвороба викликана невідомою раніше бактерією. З цими </a:t>
            </a:r>
            <a:r>
              <a:rPr lang="uk-UA" dirty="0" err="1" smtClean="0">
                <a:latin typeface="arial"/>
              </a:rPr>
              <a:t>біооб'єктами</a:t>
            </a:r>
            <a:r>
              <a:rPr lang="uk-UA" dirty="0" smtClean="0">
                <a:latin typeface="arial"/>
              </a:rPr>
              <a:t> вчені до кінця XIX ст. вже вміли поводитися. Була створена апаратура - бактеріальні фільтри, яка затримувала навіть найдрібніші бактерії.</a:t>
            </a:r>
          </a:p>
          <a:p>
            <a:pPr algn="just">
              <a:lnSpc>
                <a:spcPct val="120000"/>
              </a:lnSpc>
            </a:pPr>
            <a:r>
              <a:rPr lang="uk-UA" dirty="0" smtClean="0">
                <a:latin typeface="arial"/>
              </a:rPr>
              <a:t>Те, що відкрив Івановський, вразило його. Невідомий збудник тютюнової мозаїки запросто проходив через будь-які фільтри, включаючи фарфоровий з украй дрібною комірчастою структурою! За відсутністю кращого терміну, російський вчений називав своє відкриття то «фільтрівними бактеріями», то просто «мікроорганізмами». Термін «віруси», що походить від латинського </a:t>
            </a:r>
            <a:r>
              <a:rPr lang="uk-UA" dirty="0" err="1" smtClean="0">
                <a:latin typeface="arial"/>
              </a:rPr>
              <a:t>virus</a:t>
            </a:r>
            <a:r>
              <a:rPr lang="uk-UA" dirty="0" smtClean="0">
                <a:latin typeface="arial"/>
              </a:rPr>
              <a:t>, тобто отрута, запропонував датський ботанік Мартін </a:t>
            </a:r>
            <a:r>
              <a:rPr lang="uk-UA" dirty="0" err="1" smtClean="0">
                <a:latin typeface="arial"/>
              </a:rPr>
              <a:t>Віллем</a:t>
            </a:r>
            <a:r>
              <a:rPr lang="uk-UA" dirty="0" smtClean="0">
                <a:latin typeface="arial"/>
              </a:rPr>
              <a:t>.</a:t>
            </a:r>
          </a:p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6632"/>
            <a:ext cx="1641723" cy="169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229200"/>
            <a:ext cx="2402678" cy="151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76024"/>
            <a:ext cx="3048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6750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31224" cy="7639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anchorCtr="0"/>
          <a:lstStyle/>
          <a:p>
            <a:pPr algn="ctr">
              <a:lnSpc>
                <a:spcPct val="100000"/>
              </a:lnSpc>
            </a:pPr>
            <a:r>
              <a:rPr lang="uk-UA" sz="3200" b="0" cap="none" dirty="0">
                <a:solidFill>
                  <a:prstClr val="black"/>
                </a:solidFill>
                <a:effectLst/>
                <a:ea typeface="+mn-ea"/>
                <a:cs typeface="+mn-cs"/>
              </a:rPr>
              <a:t>Класифікація вірусів за типом геному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43336294"/>
              </p:ext>
            </p:extLst>
          </p:nvPr>
        </p:nvGraphicFramePr>
        <p:xfrm>
          <a:off x="539552" y="1124744"/>
          <a:ext cx="8152612" cy="55907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09361"/>
                <a:gridCol w="2981407"/>
                <a:gridCol w="4061844"/>
              </a:tblGrid>
              <a:tr h="747462">
                <a:tc>
                  <a:txBody>
                    <a:bodyPr/>
                    <a:lstStyle/>
                    <a:p>
                      <a:pPr algn="ctr"/>
                      <a:endParaRPr lang="uk-UA" sz="3200" noProof="0" dirty="0"/>
                    </a:p>
                  </a:txBody>
                  <a:tcPr marL="88046" marR="880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noProof="0" dirty="0" smtClean="0"/>
                        <a:t>Назва</a:t>
                      </a:r>
                      <a:endParaRPr lang="uk-UA" sz="3200" noProof="0" dirty="0"/>
                    </a:p>
                  </a:txBody>
                  <a:tcPr marL="88046" marR="880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noProof="0" dirty="0" smtClean="0"/>
                        <a:t>Типові представники</a:t>
                      </a:r>
                      <a:endParaRPr lang="uk-UA" sz="2400" noProof="0" dirty="0"/>
                    </a:p>
                  </a:txBody>
                  <a:tcPr marL="88046" marR="88046" anchor="ctr"/>
                </a:tc>
              </a:tr>
              <a:tr h="654812">
                <a:tc>
                  <a:txBody>
                    <a:bodyPr/>
                    <a:lstStyle/>
                    <a:p>
                      <a:pPr algn="ctr"/>
                      <a:r>
                        <a:rPr lang="uk-UA" noProof="0" smtClean="0"/>
                        <a:t>Група I</a:t>
                      </a:r>
                      <a:endParaRPr lang="uk-UA" noProof="0"/>
                    </a:p>
                  </a:txBody>
                  <a:tcPr marL="88046" marR="880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err="1" smtClean="0"/>
                        <a:t>Дволанцюгові</a:t>
                      </a:r>
                      <a:r>
                        <a:rPr lang="uk-UA" noProof="0" dirty="0" smtClean="0"/>
                        <a:t> </a:t>
                      </a:r>
                      <a:r>
                        <a:rPr lang="uk-UA" noProof="0" dirty="0" err="1" smtClean="0"/>
                        <a:t>ДНК-віруси</a:t>
                      </a:r>
                      <a:endParaRPr lang="uk-UA" noProof="0" dirty="0"/>
                    </a:p>
                  </a:txBody>
                  <a:tcPr marL="88046" marR="880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 Вірус віспи людини, вірус </a:t>
                      </a:r>
                      <a:r>
                        <a:rPr lang="uk-UA" noProof="0" dirty="0" err="1" smtClean="0"/>
                        <a:t>коровячої</a:t>
                      </a:r>
                      <a:r>
                        <a:rPr lang="uk-UA" noProof="0" dirty="0" smtClean="0"/>
                        <a:t> віспи , вірус </a:t>
                      </a:r>
                      <a:r>
                        <a:rPr lang="uk-UA" noProof="0" dirty="0" err="1" smtClean="0"/>
                        <a:t>герпесу</a:t>
                      </a:r>
                      <a:r>
                        <a:rPr lang="uk-UA" noProof="0" dirty="0" smtClean="0"/>
                        <a:t> людини</a:t>
                      </a:r>
                      <a:endParaRPr lang="uk-UA" noProof="0" dirty="0"/>
                    </a:p>
                  </a:txBody>
                  <a:tcPr marL="88046" marR="88046" anchor="ctr"/>
                </a:tc>
              </a:tr>
              <a:tr h="654812">
                <a:tc>
                  <a:txBody>
                    <a:bodyPr/>
                    <a:lstStyle/>
                    <a:p>
                      <a:pPr algn="ctr"/>
                      <a:r>
                        <a:rPr lang="uk-UA" noProof="0" smtClean="0"/>
                        <a:t>Група II</a:t>
                      </a:r>
                      <a:endParaRPr lang="uk-UA" noProof="0"/>
                    </a:p>
                  </a:txBody>
                  <a:tcPr marL="88046" marR="880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smtClean="0"/>
                        <a:t>Одноланцюгові ДНК-віруси</a:t>
                      </a:r>
                      <a:endParaRPr lang="uk-UA" noProof="0"/>
                    </a:p>
                  </a:txBody>
                  <a:tcPr marL="88046" marR="880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Спіральний вірус </a:t>
                      </a:r>
                      <a:r>
                        <a:rPr lang="uk-UA" noProof="0" dirty="0" err="1" smtClean="0"/>
                        <a:t>тено</a:t>
                      </a:r>
                      <a:endParaRPr lang="uk-UA" noProof="0" dirty="0"/>
                    </a:p>
                  </a:txBody>
                  <a:tcPr marL="88046" marR="88046" anchor="ctr"/>
                </a:tc>
              </a:tr>
              <a:tr h="654812">
                <a:tc>
                  <a:txBody>
                    <a:bodyPr/>
                    <a:lstStyle/>
                    <a:p>
                      <a:pPr algn="ctr"/>
                      <a:r>
                        <a:rPr lang="uk-UA" noProof="0" smtClean="0"/>
                        <a:t>Група III</a:t>
                      </a:r>
                      <a:endParaRPr lang="uk-UA" noProof="0"/>
                    </a:p>
                  </a:txBody>
                  <a:tcPr marL="88046" marR="880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smtClean="0"/>
                        <a:t>Дволанцюгові РНК-віруси</a:t>
                      </a:r>
                      <a:endParaRPr lang="uk-UA" noProof="0"/>
                    </a:p>
                  </a:txBody>
                  <a:tcPr marL="88046" marR="880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Вірус бобової гнилі, </a:t>
                      </a:r>
                      <a:r>
                        <a:rPr lang="uk-UA" noProof="0" dirty="0" err="1" smtClean="0"/>
                        <a:t>ротавірус</a:t>
                      </a:r>
                      <a:r>
                        <a:rPr lang="uk-UA" noProof="0" dirty="0" smtClean="0"/>
                        <a:t> діареї людини</a:t>
                      </a:r>
                      <a:endParaRPr lang="uk-UA" noProof="0" dirty="0"/>
                    </a:p>
                  </a:txBody>
                  <a:tcPr marL="88046" marR="88046" anchor="ctr"/>
                </a:tc>
              </a:tr>
              <a:tr h="654812">
                <a:tc>
                  <a:txBody>
                    <a:bodyPr/>
                    <a:lstStyle/>
                    <a:p>
                      <a:pPr algn="ctr"/>
                      <a:r>
                        <a:rPr lang="uk-UA" noProof="0" smtClean="0"/>
                        <a:t>Група IV</a:t>
                      </a:r>
                      <a:endParaRPr lang="uk-UA" noProof="0"/>
                    </a:p>
                  </a:txBody>
                  <a:tcPr marL="88046" marR="880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smtClean="0"/>
                        <a:t>Позитивно спрямовані одноланцюгові РНК-віруси</a:t>
                      </a:r>
                      <a:endParaRPr lang="uk-UA" noProof="0"/>
                    </a:p>
                  </a:txBody>
                  <a:tcPr marL="88046" marR="880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Вірус Поліомієліту, вірус Гепатиту А, вірус Жовтої лихоманки, вірус</a:t>
                      </a:r>
                      <a:r>
                        <a:rPr lang="uk-UA" baseline="0" noProof="0" dirty="0" smtClean="0"/>
                        <a:t> </a:t>
                      </a:r>
                      <a:r>
                        <a:rPr lang="uk-UA" noProof="0" dirty="0" smtClean="0"/>
                        <a:t>Краснухи</a:t>
                      </a:r>
                      <a:endParaRPr lang="uk-UA" noProof="0" dirty="0"/>
                    </a:p>
                  </a:txBody>
                  <a:tcPr marL="88046" marR="88046" anchor="ctr"/>
                </a:tc>
              </a:tr>
              <a:tr h="654812">
                <a:tc>
                  <a:txBody>
                    <a:bodyPr/>
                    <a:lstStyle/>
                    <a:p>
                      <a:pPr algn="ctr"/>
                      <a:r>
                        <a:rPr lang="uk-UA" noProof="0" smtClean="0"/>
                        <a:t>Група V</a:t>
                      </a:r>
                      <a:endParaRPr lang="uk-UA" noProof="0"/>
                    </a:p>
                  </a:txBody>
                  <a:tcPr marL="88046" marR="880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smtClean="0"/>
                        <a:t>Негативно спрямовані одноланцюгові РНК-віруси</a:t>
                      </a:r>
                      <a:endParaRPr lang="uk-UA" noProof="0"/>
                    </a:p>
                  </a:txBody>
                  <a:tcPr marL="88046" marR="880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Вірус Кору, вірус Сказу, вірус </a:t>
                      </a:r>
                      <a:r>
                        <a:rPr lang="uk-UA" noProof="0" dirty="0" err="1" smtClean="0"/>
                        <a:t>Еболи</a:t>
                      </a:r>
                      <a:endParaRPr lang="uk-UA" noProof="0" dirty="0"/>
                    </a:p>
                  </a:txBody>
                  <a:tcPr marL="88046" marR="88046" anchor="ctr"/>
                </a:tc>
              </a:tr>
              <a:tr h="654812"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Група VI</a:t>
                      </a:r>
                      <a:endParaRPr lang="uk-UA" noProof="0" dirty="0"/>
                    </a:p>
                  </a:txBody>
                  <a:tcPr marL="88046" marR="880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smtClean="0"/>
                        <a:t>Одноланцюгові зворотно-транскрипційні РНК-віруси</a:t>
                      </a:r>
                      <a:endParaRPr lang="uk-UA" noProof="0"/>
                    </a:p>
                  </a:txBody>
                  <a:tcPr marL="88046" marR="880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Вірус імунодефіциту людини</a:t>
                      </a:r>
                      <a:endParaRPr lang="uk-UA" noProof="0" dirty="0"/>
                    </a:p>
                  </a:txBody>
                  <a:tcPr marL="88046" marR="88046" anchor="ctr"/>
                </a:tc>
              </a:tr>
              <a:tr h="654812">
                <a:tc>
                  <a:txBody>
                    <a:bodyPr/>
                    <a:lstStyle/>
                    <a:p>
                      <a:pPr algn="ctr"/>
                      <a:r>
                        <a:rPr lang="uk-UA" noProof="0" smtClean="0"/>
                        <a:t>Група VII</a:t>
                      </a:r>
                      <a:endParaRPr lang="uk-UA" noProof="0"/>
                    </a:p>
                  </a:txBody>
                  <a:tcPr marL="88046" marR="880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err="1" smtClean="0"/>
                        <a:t>Дволанцюгові</a:t>
                      </a:r>
                      <a:r>
                        <a:rPr lang="uk-UA" noProof="0" dirty="0" smtClean="0"/>
                        <a:t> </a:t>
                      </a:r>
                      <a:r>
                        <a:rPr lang="uk-UA" noProof="0" dirty="0" err="1" smtClean="0"/>
                        <a:t>зворотно-транскипційні</a:t>
                      </a:r>
                      <a:r>
                        <a:rPr lang="uk-UA" noProof="0" dirty="0" smtClean="0"/>
                        <a:t> </a:t>
                      </a:r>
                      <a:r>
                        <a:rPr lang="uk-UA" noProof="0" dirty="0" err="1" smtClean="0"/>
                        <a:t>ДНК-віруси</a:t>
                      </a:r>
                      <a:endParaRPr lang="uk-UA" noProof="0" dirty="0"/>
                    </a:p>
                  </a:txBody>
                  <a:tcPr marL="88046" marR="880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 Вірус мозаїки кольорової капусти, </a:t>
                      </a:r>
                    </a:p>
                    <a:p>
                      <a:pPr algn="ctr"/>
                      <a:r>
                        <a:rPr lang="uk-UA" noProof="0" dirty="0" smtClean="0"/>
                        <a:t>вірус Гепатиту В</a:t>
                      </a:r>
                      <a:endParaRPr lang="uk-UA" noProof="0" dirty="0"/>
                    </a:p>
                  </a:txBody>
                  <a:tcPr marL="88046" marR="8804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57277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339752" y="188640"/>
            <a:ext cx="5112568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Класифікація</a:t>
            </a:r>
            <a:r>
              <a:rPr lang="ru-RU" dirty="0" smtClean="0"/>
              <a:t> за типом </a:t>
            </a:r>
            <a:r>
              <a:rPr lang="ru-RU" dirty="0" err="1" smtClean="0"/>
              <a:t>симетрії</a:t>
            </a:r>
            <a:endParaRPr lang="ru-RU" dirty="0"/>
          </a:p>
        </p:txBody>
      </p:sp>
      <p:cxnSp>
        <p:nvCxnSpPr>
          <p:cNvPr id="12" name="Прямая со стрелкой 11"/>
          <p:cNvCxnSpPr>
            <a:stCxn id="4" idx="2"/>
          </p:cNvCxnSpPr>
          <p:nvPr/>
        </p:nvCxnSpPr>
        <p:spPr>
          <a:xfrm>
            <a:off x="4896036" y="1268760"/>
            <a:ext cx="0" cy="11155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436096" y="1304216"/>
            <a:ext cx="1296144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059832" y="1304216"/>
            <a:ext cx="1263008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547664" y="2468936"/>
            <a:ext cx="1800200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Ізометричні</a:t>
            </a:r>
            <a:r>
              <a:rPr lang="ru-RU" dirty="0"/>
              <a:t> (</a:t>
            </a:r>
            <a:r>
              <a:rPr lang="ru-RU" dirty="0" err="1"/>
              <a:t>кубічні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995936" y="2468936"/>
            <a:ext cx="1800200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Спіральні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425856" y="2468936"/>
            <a:ext cx="1816232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Змішані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7810" b="5219"/>
          <a:stretch/>
        </p:blipFill>
        <p:spPr bwMode="auto">
          <a:xfrm>
            <a:off x="4230998" y="3717033"/>
            <a:ext cx="1330076" cy="247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471" y="3861048"/>
            <a:ext cx="2154585" cy="184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731" y="3617568"/>
            <a:ext cx="1284481" cy="250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9831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0" t="10714" r="37565" b="71205"/>
          <a:stretch/>
        </p:blipFill>
        <p:spPr bwMode="auto">
          <a:xfrm>
            <a:off x="1115616" y="4458740"/>
            <a:ext cx="3226640" cy="1763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84920" y="260648"/>
            <a:ext cx="4032448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Будова вірусів</a:t>
            </a:r>
            <a:endParaRPr lang="ru-RU" sz="3200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475656" y="1484784"/>
            <a:ext cx="6984776" cy="3024336"/>
          </a:xfrm>
        </p:spPr>
        <p:txBody>
          <a:bodyPr>
            <a:normAutofit fontScale="55000" lnSpcReduction="20000"/>
          </a:bodyPr>
          <a:lstStyle/>
          <a:p>
            <a:pPr marL="82296" indent="0">
              <a:lnSpc>
                <a:spcPct val="120000"/>
              </a:lnSpc>
              <a:buNone/>
            </a:pPr>
            <a:r>
              <a:rPr lang="uk-UA" dirty="0" smtClean="0"/>
              <a:t>За будовою розрізняють: прості та складні віруси.</a:t>
            </a:r>
          </a:p>
          <a:p>
            <a:pPr>
              <a:lnSpc>
                <a:spcPct val="120000"/>
              </a:lnSpc>
            </a:pPr>
            <a:r>
              <a:rPr lang="uk-UA" dirty="0" smtClean="0"/>
              <a:t>У простих вірусів молекула нуклеїнової кислоти оточена тільки білковими молекулами.</a:t>
            </a:r>
          </a:p>
          <a:p>
            <a:pPr>
              <a:lnSpc>
                <a:spcPct val="120000"/>
              </a:lnSpc>
            </a:pPr>
            <a:r>
              <a:rPr lang="uk-UA" dirty="0" smtClean="0"/>
              <a:t>Складні віруси під час формування  захоплюють частину клітинної плазматичної мембрани, яку вони інкрустують власними білками і використовують як зовнішню оболонку.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uk-UA" dirty="0" smtClean="0"/>
              <a:t> У складі вірусної частинки може бути тільки один тип нуклеїнової кислоти – ДНК або РНК.</a:t>
            </a:r>
          </a:p>
          <a:p>
            <a:pPr>
              <a:lnSpc>
                <a:spcPct val="120000"/>
              </a:lnSpc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965934" y="6240928"/>
            <a:ext cx="19118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3D-</a:t>
            </a:r>
            <a:r>
              <a:rPr lang="ru-RU" sz="1600" dirty="0"/>
              <a:t>модель ВІЛ.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693" y="3933056"/>
            <a:ext cx="2292342" cy="2187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0889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476672"/>
            <a:ext cx="7498080" cy="234124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uk-UA" dirty="0" smtClean="0"/>
              <a:t>Віруси, що уражають бактерії, називаються бактеріофагами. Вони спричиняють руйнування бактерій та інших мікроорганізмів</a:t>
            </a:r>
            <a:endParaRPr lang="ru-RU" dirty="0" smtClean="0"/>
          </a:p>
          <a:p>
            <a:pPr>
              <a:lnSpc>
                <a:spcPct val="120000"/>
              </a:lnSpc>
            </a:pPr>
            <a:r>
              <a:rPr lang="ru-RU" dirty="0" err="1" smtClean="0"/>
              <a:t>Бактеріофаги</a:t>
            </a:r>
            <a:r>
              <a:rPr lang="ru-RU" dirty="0" smtClean="0"/>
              <a:t> </a:t>
            </a:r>
            <a:r>
              <a:rPr lang="ru-RU" dirty="0" err="1"/>
              <a:t>складаються</a:t>
            </a:r>
            <a:r>
              <a:rPr lang="ru-RU" dirty="0"/>
              <a:t> з головки з молекулою ДНК </a:t>
            </a:r>
            <a:r>
              <a:rPr lang="ru-RU" dirty="0" err="1"/>
              <a:t>або</a:t>
            </a:r>
            <a:r>
              <a:rPr lang="ru-RU" dirty="0"/>
              <a:t> РНК </a:t>
            </a:r>
            <a:r>
              <a:rPr lang="ru-RU" dirty="0" err="1"/>
              <a:t>всередині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прилягає</a:t>
            </a:r>
            <a:r>
              <a:rPr lang="ru-RU" dirty="0"/>
              <a:t> до </a:t>
            </a:r>
            <a:r>
              <a:rPr lang="ru-RU" dirty="0" err="1"/>
              <a:t>стрижня</a:t>
            </a:r>
            <a:r>
              <a:rPr lang="ru-RU" dirty="0"/>
              <a:t>, на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є </a:t>
            </a:r>
            <a:r>
              <a:rPr lang="ru-RU" dirty="0" err="1"/>
              <a:t>основна</a:t>
            </a:r>
            <a:r>
              <a:rPr lang="ru-RU" dirty="0"/>
              <a:t> пластинка з </a:t>
            </a:r>
            <a:r>
              <a:rPr lang="ru-RU" dirty="0" err="1"/>
              <a:t>хвостовими</a:t>
            </a:r>
            <a:r>
              <a:rPr lang="ru-RU" dirty="0"/>
              <a:t> </a:t>
            </a:r>
            <a:r>
              <a:rPr lang="ru-RU" dirty="0" err="1"/>
              <a:t>відростками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68066" r="44989" b="15069"/>
          <a:stretch/>
        </p:blipFill>
        <p:spPr bwMode="auto">
          <a:xfrm>
            <a:off x="5724128" y="5036335"/>
            <a:ext cx="3109592" cy="152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94087"/>
            <a:ext cx="5044598" cy="346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47" y="2898593"/>
            <a:ext cx="142375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541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96136" y="404664"/>
            <a:ext cx="3096344" cy="576064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uk-UA" sz="1300" b="0" dirty="0">
                <a:solidFill>
                  <a:schemeClr val="tx1"/>
                </a:solidFill>
                <a:latin typeface="+mn-lt"/>
              </a:rPr>
              <a:t>Життєві цикли можуть дуже відрізнятися у різних вірусів. Най­більш типовий процес потрапляння вірусу до клітини починається із приєднання вірусного </a:t>
            </a:r>
            <a:r>
              <a:rPr lang="uk-UA" sz="1300" b="0" dirty="0" err="1">
                <a:solidFill>
                  <a:schemeClr val="tx1"/>
                </a:solidFill>
                <a:latin typeface="+mn-lt"/>
              </a:rPr>
              <a:t>капсиду</a:t>
            </a:r>
            <a:r>
              <a:rPr lang="uk-UA" sz="1300" b="0" dirty="0">
                <a:solidFill>
                  <a:schemeClr val="tx1"/>
                </a:solidFill>
                <a:latin typeface="+mn-lt"/>
              </a:rPr>
              <a:t> до специфічного для даного вірусу ре­цептора, який є на поверхні мембрани клітини-мішені. Проникнення до клітини приєднаного до мембрани вірусу відбувається за рахунок </a:t>
            </a:r>
            <a:r>
              <a:rPr lang="uk-UA" sz="1300" b="0" dirty="0" err="1">
                <a:solidFill>
                  <a:schemeClr val="tx1"/>
                </a:solidFill>
                <a:latin typeface="+mn-lt"/>
              </a:rPr>
              <a:t>ендоцитозу</a:t>
            </a:r>
            <a:r>
              <a:rPr lang="uk-UA" sz="1300" b="0" dirty="0">
                <a:solidFill>
                  <a:schemeClr val="tx1"/>
                </a:solidFill>
                <a:latin typeface="+mn-lt"/>
              </a:rPr>
              <a:t> або злиття клітинної мембрани й оболонки вірусу.</a:t>
            </a:r>
            <a:br>
              <a:rPr lang="uk-UA" sz="1300" b="0" dirty="0">
                <a:solidFill>
                  <a:schemeClr val="tx1"/>
                </a:solidFill>
                <a:latin typeface="+mn-lt"/>
              </a:rPr>
            </a:br>
            <a:r>
              <a:rPr lang="uk-UA" sz="1300" b="0" dirty="0">
                <a:solidFill>
                  <a:schemeClr val="tx1"/>
                </a:solidFill>
                <a:latin typeface="+mn-lt"/>
              </a:rPr>
              <a:t>Усередині клітини-хазяїна вірусний </a:t>
            </a:r>
            <a:r>
              <a:rPr lang="uk-UA" sz="1300" b="0" dirty="0" err="1">
                <a:solidFill>
                  <a:schemeClr val="tx1"/>
                </a:solidFill>
                <a:latin typeface="+mn-lt"/>
              </a:rPr>
              <a:t>капсид</a:t>
            </a:r>
            <a:r>
              <a:rPr lang="uk-UA" sz="1300" b="0" dirty="0">
                <a:solidFill>
                  <a:schemeClr val="tx1"/>
                </a:solidFill>
                <a:latin typeface="+mn-lt"/>
              </a:rPr>
              <a:t> руйнується під впли­вом клітинних ферментів, вивільняючи вірусний генетичний мате­ріал, на основі якого синтезуються вірусні </a:t>
            </a:r>
            <a:r>
              <a:rPr lang="uk-UA" sz="1300" b="0" dirty="0" err="1">
                <a:solidFill>
                  <a:schemeClr val="tx1"/>
                </a:solidFill>
                <a:latin typeface="+mn-lt"/>
              </a:rPr>
              <a:t>іРНК</a:t>
            </a:r>
            <a:r>
              <a:rPr lang="uk-UA" sz="1300" b="0" dirty="0">
                <a:solidFill>
                  <a:schemeClr val="tx1"/>
                </a:solidFill>
                <a:latin typeface="+mn-lt"/>
              </a:rPr>
              <a:t> і починається утво­рення вірусних білків та реплікація вірусного геному.</a:t>
            </a:r>
            <a:br>
              <a:rPr lang="uk-UA" sz="1300" b="0" dirty="0">
                <a:solidFill>
                  <a:schemeClr val="tx1"/>
                </a:solidFill>
                <a:latin typeface="+mn-lt"/>
              </a:rPr>
            </a:br>
            <a:r>
              <a:rPr lang="uk-UA" sz="1300" b="0" dirty="0">
                <a:solidFill>
                  <a:schemeClr val="tx1"/>
                </a:solidFill>
                <a:latin typeface="+mn-lt"/>
              </a:rPr>
              <a:t>Потім відбувається </a:t>
            </a:r>
            <a:r>
              <a:rPr lang="uk-UA" sz="1300" b="0" dirty="0" err="1">
                <a:solidFill>
                  <a:schemeClr val="tx1"/>
                </a:solidFill>
                <a:latin typeface="+mn-lt"/>
              </a:rPr>
              <a:t>самозбирання</a:t>
            </a:r>
            <a:r>
              <a:rPr lang="uk-UA" sz="1300" b="0" dirty="0">
                <a:solidFill>
                  <a:schemeClr val="tx1"/>
                </a:solidFill>
                <a:latin typeface="+mn-lt"/>
              </a:rPr>
              <a:t> вірусних частинок. Вихід гото­вих </a:t>
            </a:r>
            <a:r>
              <a:rPr lang="uk-UA" sz="1300" b="0" dirty="0" err="1">
                <a:solidFill>
                  <a:schemeClr val="tx1"/>
                </a:solidFill>
                <a:latin typeface="+mn-lt"/>
              </a:rPr>
              <a:t>віріонів</a:t>
            </a:r>
            <a:r>
              <a:rPr lang="uk-UA" sz="1300" b="0" dirty="0">
                <a:solidFill>
                  <a:schemeClr val="tx1"/>
                </a:solidFill>
                <a:latin typeface="+mn-lt"/>
              </a:rPr>
              <a:t> із зараженої клітини часто супроводжується її руйну­ванням.</a:t>
            </a:r>
            <a:r>
              <a:rPr lang="uk-UA" sz="1300" dirty="0">
                <a:solidFill>
                  <a:schemeClr val="tx1"/>
                </a:solidFill>
              </a:rPr>
              <a:t/>
            </a:r>
            <a:br>
              <a:rPr lang="uk-UA" sz="1300" dirty="0">
                <a:solidFill>
                  <a:schemeClr val="tx1"/>
                </a:solidFill>
              </a:rPr>
            </a:b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6" t="10547" r="31591" b="49121"/>
          <a:stretch/>
        </p:blipFill>
        <p:spPr bwMode="auto">
          <a:xfrm>
            <a:off x="827584" y="1151408"/>
            <a:ext cx="4451456" cy="443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3468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6632"/>
            <a:ext cx="7498080" cy="367240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>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вірусів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розвиваються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пристосування</a:t>
            </a:r>
            <a:r>
              <a:rPr lang="ru-RU" dirty="0"/>
              <a:t> для </a:t>
            </a:r>
            <a:r>
              <a:rPr lang="ru-RU" dirty="0" err="1"/>
              <a:t>проникнення</a:t>
            </a:r>
            <a:r>
              <a:rPr lang="ru-RU" dirty="0"/>
              <a:t> у </a:t>
            </a:r>
            <a:r>
              <a:rPr lang="ru-RU" dirty="0" err="1"/>
              <a:t>клітину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клітини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вистилають</a:t>
            </a:r>
            <a:r>
              <a:rPr lang="ru-RU" dirty="0"/>
              <a:t> </a:t>
            </a:r>
            <a:r>
              <a:rPr lang="ru-RU" dirty="0" err="1"/>
              <a:t>дихальні</a:t>
            </a:r>
            <a:r>
              <a:rPr lang="ru-RU" dirty="0"/>
              <a:t> шляхи, </a:t>
            </a:r>
            <a:r>
              <a:rPr lang="ru-RU" dirty="0" err="1"/>
              <a:t>вкриті</a:t>
            </a:r>
            <a:r>
              <a:rPr lang="ru-RU" dirty="0"/>
              <a:t> </a:t>
            </a:r>
            <a:r>
              <a:rPr lang="ru-RU" dirty="0" err="1"/>
              <a:t>захисним</a:t>
            </a:r>
            <a:r>
              <a:rPr lang="ru-RU" dirty="0"/>
              <a:t> шаром </a:t>
            </a:r>
            <a:r>
              <a:rPr lang="ru-RU" dirty="0" err="1"/>
              <a:t>слизу</a:t>
            </a:r>
            <a:r>
              <a:rPr lang="ru-RU" dirty="0"/>
              <a:t>, але </a:t>
            </a:r>
            <a:r>
              <a:rPr lang="ru-RU" dirty="0" err="1"/>
              <a:t>вірус</a:t>
            </a:r>
            <a:r>
              <a:rPr lang="ru-RU" dirty="0"/>
              <a:t> </a:t>
            </a:r>
            <a:r>
              <a:rPr lang="ru-RU" dirty="0" err="1"/>
              <a:t>грипу</a:t>
            </a:r>
            <a:r>
              <a:rPr lang="ru-RU" dirty="0"/>
              <a:t> </a:t>
            </a:r>
            <a:r>
              <a:rPr lang="ru-RU" dirty="0" err="1"/>
              <a:t>роз­ріджує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слиз</a:t>
            </a:r>
            <a:r>
              <a:rPr lang="ru-RU" dirty="0"/>
              <a:t> і </a:t>
            </a:r>
            <a:r>
              <a:rPr lang="ru-RU" dirty="0" err="1"/>
              <a:t>проникає</a:t>
            </a:r>
            <a:r>
              <a:rPr lang="ru-RU" dirty="0"/>
              <a:t> до </a:t>
            </a:r>
            <a:r>
              <a:rPr lang="ru-RU" dirty="0" err="1"/>
              <a:t>мембрани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 smtClean="0"/>
              <a:t>.</a:t>
            </a:r>
            <a:endParaRPr lang="ru-RU" dirty="0"/>
          </a:p>
          <a:p>
            <a:pPr>
              <a:lnSpc>
                <a:spcPct val="120000"/>
              </a:lnSpc>
            </a:pPr>
            <a:r>
              <a:rPr lang="ru-RU" dirty="0" err="1"/>
              <a:t>Бактеріофаги</a:t>
            </a:r>
            <a:r>
              <a:rPr lang="ru-RU" dirty="0"/>
              <a:t> </a:t>
            </a:r>
            <a:r>
              <a:rPr lang="ru-RU" dirty="0" err="1"/>
              <a:t>проникають</a:t>
            </a:r>
            <a:r>
              <a:rPr lang="ru-RU" dirty="0"/>
              <a:t> у </a:t>
            </a:r>
            <a:r>
              <a:rPr lang="ru-RU" dirty="0" err="1"/>
              <a:t>клітини</a:t>
            </a:r>
            <a:r>
              <a:rPr lang="ru-RU" dirty="0"/>
              <a:t> </a:t>
            </a:r>
            <a:r>
              <a:rPr lang="ru-RU" dirty="0" err="1"/>
              <a:t>бактерій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незвичайної</a:t>
            </a:r>
            <a:r>
              <a:rPr lang="ru-RU" dirty="0"/>
              <a:t> </a:t>
            </a:r>
            <a:r>
              <a:rPr lang="ru-RU" dirty="0" err="1"/>
              <a:t>будови</a:t>
            </a:r>
            <a:r>
              <a:rPr lang="ru-RU" dirty="0"/>
              <a:t>. Вони </a:t>
            </a:r>
            <a:r>
              <a:rPr lang="ru-RU" dirty="0" err="1"/>
              <a:t>являють</a:t>
            </a:r>
            <a:r>
              <a:rPr lang="ru-RU" dirty="0"/>
              <a:t> собою «</a:t>
            </a:r>
            <a:r>
              <a:rPr lang="ru-RU" dirty="0" err="1"/>
              <a:t>живий</a:t>
            </a:r>
            <a:r>
              <a:rPr lang="ru-RU" dirty="0"/>
              <a:t> шприц»,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впор­скує</a:t>
            </a:r>
            <a:r>
              <a:rPr lang="ru-RU" dirty="0"/>
              <a:t> свою </a:t>
            </a:r>
            <a:r>
              <a:rPr lang="ru-RU" dirty="0" err="1"/>
              <a:t>нуклеїнову</a:t>
            </a:r>
            <a:r>
              <a:rPr lang="ru-RU" dirty="0"/>
              <a:t> кислоту в </a:t>
            </a:r>
            <a:r>
              <a:rPr lang="ru-RU" dirty="0" err="1"/>
              <a:t>клітину</a:t>
            </a:r>
            <a:r>
              <a:rPr lang="ru-RU" dirty="0"/>
              <a:t> </a:t>
            </a:r>
            <a:r>
              <a:rPr lang="ru-RU" dirty="0" err="1"/>
              <a:t>хазяїна</a:t>
            </a:r>
            <a:r>
              <a:rPr lang="ru-RU" dirty="0"/>
              <a:t>. </a:t>
            </a:r>
            <a:r>
              <a:rPr lang="ru-RU" dirty="0" err="1"/>
              <a:t>Порожня</a:t>
            </a:r>
            <a:r>
              <a:rPr lang="ru-RU" dirty="0"/>
              <a:t> </a:t>
            </a:r>
            <a:r>
              <a:rPr lang="ru-RU" dirty="0" err="1"/>
              <a:t>оболонка</a:t>
            </a:r>
            <a:r>
              <a:rPr lang="ru-RU" dirty="0"/>
              <a:t> </a:t>
            </a:r>
            <a:r>
              <a:rPr lang="ru-RU" dirty="0" err="1"/>
              <a:t>віріону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зовні</a:t>
            </a:r>
            <a:r>
              <a:rPr lang="ru-RU" dirty="0"/>
              <a:t> — вона </a:t>
            </a:r>
            <a:r>
              <a:rPr lang="ru-RU" dirty="0" err="1"/>
              <a:t>вже</a:t>
            </a:r>
            <a:r>
              <a:rPr lang="ru-RU" dirty="0"/>
              <a:t> не </a:t>
            </a:r>
            <a:r>
              <a:rPr lang="ru-RU" dirty="0" err="1"/>
              <a:t>потрібна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виконала</a:t>
            </a:r>
            <a:r>
              <a:rPr lang="ru-RU" dirty="0"/>
              <a:t> свою </a:t>
            </a:r>
            <a:r>
              <a:rPr lang="ru-RU" dirty="0" err="1"/>
              <a:t>функцію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9"/>
          <a:stretch/>
        </p:blipFill>
        <p:spPr bwMode="auto">
          <a:xfrm>
            <a:off x="6372200" y="3717032"/>
            <a:ext cx="2448272" cy="216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59720"/>
            <a:ext cx="5212085" cy="313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8581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331640" y="332656"/>
            <a:ext cx="7498080" cy="633670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uk-UA" dirty="0" smtClean="0"/>
              <a:t>Після проникнення вірусів у клітину і «роздягання» вірусний ге­ном і зв’язані з ним вірусні білки опиняються у цитоплазмі. Всередині зараженої клітини відбувається реплікація вірусного геному і синтез структурних вірусних білків, із яких збираються нові віруси.</a:t>
            </a:r>
          </a:p>
          <a:p>
            <a:pPr>
              <a:lnSpc>
                <a:spcPct val="120000"/>
              </a:lnSpc>
            </a:pPr>
            <a:r>
              <a:rPr lang="uk-UA" dirty="0" smtClean="0"/>
              <a:t>Існує певний порядок транскрипції вірусних ІРНК, які потім транслюються з утворенням білка. Реплікація вірусного геному більшості </a:t>
            </a:r>
            <a:r>
              <a:rPr lang="uk-UA" dirty="0" err="1" smtClean="0"/>
              <a:t>РНК-вмісних</a:t>
            </a:r>
            <a:r>
              <a:rPr lang="uk-UA" dirty="0" smtClean="0"/>
              <a:t> вірусів відбувається в цитоплазмі, а біль­шості </a:t>
            </a:r>
            <a:r>
              <a:rPr lang="uk-UA" dirty="0" err="1" smtClean="0"/>
              <a:t>ДНК-вмісних</a:t>
            </a:r>
            <a:r>
              <a:rPr lang="uk-UA" dirty="0" smtClean="0"/>
              <a:t> вірусів — у ядрі.</a:t>
            </a:r>
          </a:p>
          <a:p>
            <a:pPr>
              <a:lnSpc>
                <a:spcPct val="120000"/>
              </a:lnSpc>
            </a:pPr>
            <a:r>
              <a:rPr lang="uk-UA" dirty="0" smtClean="0"/>
              <a:t>Як тільки вірусні нуклеїнові кислоти і вірусні білки синтезовані в достатній кількості, починається збирання вірусів. Включення ну­клеїнових кислот у вірусні </a:t>
            </a:r>
            <a:r>
              <a:rPr lang="uk-UA" dirty="0" err="1" smtClean="0"/>
              <a:t>капсиди</a:t>
            </a:r>
            <a:r>
              <a:rPr lang="uk-UA" dirty="0" smtClean="0"/>
              <a:t> у </a:t>
            </a:r>
            <a:r>
              <a:rPr lang="uk-UA" dirty="0" err="1" smtClean="0"/>
              <a:t>РНК-вмісних</a:t>
            </a:r>
            <a:r>
              <a:rPr lang="uk-UA" dirty="0" smtClean="0"/>
              <a:t> вірусів відбува­ється у цитоплазмі, а у </a:t>
            </a:r>
            <a:r>
              <a:rPr lang="uk-UA" dirty="0" err="1" smtClean="0"/>
              <a:t>ДНК-вмісних</a:t>
            </a:r>
            <a:r>
              <a:rPr lang="uk-UA" dirty="0" smtClean="0"/>
              <a:t> вірусів — у ядрі.</a:t>
            </a:r>
          </a:p>
          <a:p>
            <a:pPr>
              <a:lnSpc>
                <a:spcPct val="120000"/>
              </a:lnSpc>
            </a:pPr>
            <a:r>
              <a:rPr lang="uk-UA" dirty="0" smtClean="0"/>
              <a:t>Вірус, що активно розмножується, не завжди вбиває </a:t>
            </a:r>
            <a:r>
              <a:rPr lang="uk-UA" dirty="0" err="1" smtClean="0"/>
              <a:t>клітину-</a:t>
            </a:r>
            <a:r>
              <a:rPr lang="uk-UA" dirty="0" smtClean="0"/>
              <a:t> хазяїна. Багато вірусів виходять із клітини шляхом </a:t>
            </a:r>
            <a:r>
              <a:rPr lang="uk-UA" dirty="0" err="1" smtClean="0"/>
              <a:t>відбрунькування</a:t>
            </a:r>
            <a:r>
              <a:rPr lang="uk-UA" dirty="0" smtClean="0"/>
              <a:t> від клітинної мембрани, набуваючи при цьому зовнішньої оболонки. У цьому випадку клітина може продовжувати жити і продукувати вірус.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971810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1519</TotalTime>
  <Words>1303</Words>
  <Application>Microsoft Office PowerPoint</Application>
  <PresentationFormat>Экран (4:3)</PresentationFormat>
  <Paragraphs>82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Віруси</vt:lpstr>
      <vt:lpstr>Історія відкриття</vt:lpstr>
      <vt:lpstr>Класифікація вірусів за типом геному</vt:lpstr>
      <vt:lpstr>Презентация PowerPoint</vt:lpstr>
      <vt:lpstr>Презентация PowerPoint</vt:lpstr>
      <vt:lpstr>Презентация PowerPoint</vt:lpstr>
      <vt:lpstr>Життєві цикли можуть дуже відрізнятися у різних вірусів. Най­більш типовий процес потрапляння вірусу до клітини починається із приєднання вірусного капсиду до специфічного для даного вірусу ре­цептора, який є на поверхні мембрани клітини-мішені. Проникнення до клітини приєднаного до мембрани вірусу відбувається за рахунок ендоцитозу або злиття клітинної мембрани й оболонки вірусу. Усередині клітини-хазяїна вірусний капсид руйнується під впли­вом клітинних ферментів, вивільняючи вірусний генетичний мате­ріал, на основі якого синтезуються вірусні іРНК і починається утво­рення вірусних білків та реплікація вірусного геному. Потім відбувається самозбирання вірусних частинок. Вихід гото­вих віріонів із зараженої клітини часто супроводжується її руйну­ванням. </vt:lpstr>
      <vt:lpstr>Презентация PowerPoint</vt:lpstr>
      <vt:lpstr>Презентация PowerPoint</vt:lpstr>
      <vt:lpstr>Презентация PowerPoint</vt:lpstr>
      <vt:lpstr>Роль вірусів у житті людини</vt:lpstr>
      <vt:lpstr>Презентация PowerPoint</vt:lpstr>
      <vt:lpstr>Профілактика вірусних захворювань людини</vt:lpstr>
      <vt:lpstr>Презентация PowerPoint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Віруси</dc:title>
  <cp:lastModifiedBy>Admin</cp:lastModifiedBy>
  <cp:revision>26</cp:revision>
  <dcterms:modified xsi:type="dcterms:W3CDTF">2014-01-25T19:49:17Z</dcterms:modified>
</cp:coreProperties>
</file>