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16.03.2014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16.03.2014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16.03.2014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16.03.2014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16.03.2014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plit orient="vert" dir="in"/>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785794"/>
            <a:ext cx="7343772" cy="3071810"/>
          </a:xfrm>
        </p:spPr>
        <p:txBody>
          <a:bodyPr>
            <a:noAutofit/>
          </a:bodyPr>
          <a:lstStyle/>
          <a:p>
            <a:r>
              <a:rPr lang="en-US" sz="8800" b="1" i="1" dirty="0" smtClean="0">
                <a:latin typeface="Constantia" pitchFamily="18" charset="0"/>
              </a:rPr>
              <a:t>Vincent Willem van Gogh</a:t>
            </a:r>
            <a:endParaRPr lang="ru-RU" sz="8800" i="1" dirty="0">
              <a:latin typeface="Constantia" pitchFamily="18" charset="0"/>
            </a:endParaRPr>
          </a:p>
        </p:txBody>
      </p:sp>
      <p:pic>
        <p:nvPicPr>
          <p:cNvPr id="26626" name="Picture 2" descr="A mid to late 30s man gazing to the left with a green coat, gray tie and wearing a straw hat"/>
          <p:cNvPicPr>
            <a:picLocks noChangeAspect="1" noChangeArrowheads="1"/>
          </p:cNvPicPr>
          <p:nvPr/>
        </p:nvPicPr>
        <p:blipFill>
          <a:blip r:embed="rId2" cstate="print"/>
          <a:srcRect/>
          <a:stretch>
            <a:fillRect/>
          </a:stretch>
        </p:blipFill>
        <p:spPr bwMode="auto">
          <a:xfrm>
            <a:off x="5357818" y="2585159"/>
            <a:ext cx="3381384" cy="4272841"/>
          </a:xfrm>
          <a:prstGeom prst="rect">
            <a:avLst/>
          </a:prstGeom>
          <a:noFill/>
        </p:spPr>
      </p:pic>
      <p:pic>
        <p:nvPicPr>
          <p:cNvPr id="26628" name="Picture 4" descr="File:VincentVanGoghFoto.jpg"/>
          <p:cNvPicPr>
            <a:picLocks noChangeAspect="1" noChangeArrowheads="1"/>
          </p:cNvPicPr>
          <p:nvPr/>
        </p:nvPicPr>
        <p:blipFill>
          <a:blip r:embed="rId3" cstate="print"/>
          <a:srcRect/>
          <a:stretch>
            <a:fillRect/>
          </a:stretch>
        </p:blipFill>
        <p:spPr bwMode="auto">
          <a:xfrm>
            <a:off x="2500298" y="3929066"/>
            <a:ext cx="2533528" cy="2928934"/>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0"/>
            <a:ext cx="2928958" cy="1785926"/>
          </a:xfrm>
        </p:spPr>
        <p:txBody>
          <a:bodyPr>
            <a:normAutofit fontScale="90000"/>
          </a:bodyPr>
          <a:lstStyle/>
          <a:p>
            <a:r>
              <a:rPr lang="en-US" b="1" i="1" dirty="0" smtClean="0"/>
              <a:t>Sorrowing Old </a:t>
            </a:r>
            <a:r>
              <a:rPr lang="en-US" b="1" i="1" dirty="0" smtClean="0"/>
              <a:t>Man</a:t>
            </a:r>
            <a:r>
              <a:rPr lang="uk-UA" b="1" i="1" dirty="0" smtClean="0"/>
              <a:t> </a:t>
            </a:r>
            <a:r>
              <a:rPr lang="ru-RU" dirty="0" smtClean="0"/>
              <a:t>1890</a:t>
            </a:r>
            <a:endParaRPr lang="ru-RU" dirty="0"/>
          </a:p>
        </p:txBody>
      </p:sp>
      <p:pic>
        <p:nvPicPr>
          <p:cNvPr id="47106" name="Picture 2" descr="File:Vincent Willem van Gogh 002.jpg"/>
          <p:cNvPicPr>
            <a:picLocks noChangeAspect="1" noChangeArrowheads="1"/>
          </p:cNvPicPr>
          <p:nvPr/>
        </p:nvPicPr>
        <p:blipFill>
          <a:blip r:embed="rId2" cstate="print"/>
          <a:srcRect/>
          <a:stretch>
            <a:fillRect/>
          </a:stretch>
        </p:blipFill>
        <p:spPr bwMode="auto">
          <a:xfrm>
            <a:off x="3786183" y="-14235"/>
            <a:ext cx="5357818" cy="6872235"/>
          </a:xfrm>
          <a:prstGeom prst="rect">
            <a:avLst/>
          </a:prstGeom>
          <a:noFill/>
        </p:spPr>
      </p:pic>
      <p:sp>
        <p:nvSpPr>
          <p:cNvPr id="4" name="Заголовок 1"/>
          <p:cNvSpPr txBox="1">
            <a:spLocks/>
          </p:cNvSpPr>
          <p:nvPr/>
        </p:nvSpPr>
        <p:spPr>
          <a:xfrm>
            <a:off x="928662" y="1714488"/>
            <a:ext cx="2786082" cy="5143512"/>
          </a:xfrm>
          <a:prstGeom prst="rect">
            <a:avLst/>
          </a:prstGeom>
        </p:spPr>
        <p:txBody>
          <a:bodyPr anchor="ctr">
            <a:normAutofit fontScale="47500" lnSpcReduction="20000"/>
          </a:bodyPr>
          <a:lstStyle/>
          <a:p>
            <a:pPr lvl="0">
              <a:spcBef>
                <a:spcPct val="0"/>
              </a:spcBef>
            </a:pPr>
            <a:r>
              <a:rPr lang="en-US" sz="4300" dirty="0" smtClean="0">
                <a:latin typeface="+mj-lt"/>
                <a:ea typeface="+mj-ea"/>
                <a:cs typeface="+mj-cs"/>
              </a:rPr>
              <a:t>Sorrowing Old Man ('At Eternity's Gate') is an oil painting by Vincent van Gogh  that he made in 1890 in Saint-</a:t>
            </a:r>
            <a:r>
              <a:rPr lang="en-US" sz="4300" dirty="0" err="1" smtClean="0">
                <a:latin typeface="+mj-lt"/>
                <a:ea typeface="+mj-ea"/>
                <a:cs typeface="+mj-cs"/>
              </a:rPr>
              <a:t>Rémy</a:t>
            </a:r>
            <a:r>
              <a:rPr lang="en-US" sz="4300" dirty="0" smtClean="0">
                <a:latin typeface="+mj-lt"/>
                <a:ea typeface="+mj-ea"/>
                <a:cs typeface="+mj-cs"/>
              </a:rPr>
              <a:t> de Provence based on an early lithograph</a:t>
            </a:r>
            <a:r>
              <a:rPr lang="en-US" sz="4300" dirty="0" smtClean="0">
                <a:latin typeface="+mj-lt"/>
                <a:ea typeface="+mj-ea"/>
                <a:cs typeface="+mj-cs"/>
              </a:rPr>
              <a:t>. </a:t>
            </a:r>
            <a:r>
              <a:rPr lang="en-US" sz="4300" dirty="0" smtClean="0">
                <a:latin typeface="+mj-lt"/>
                <a:ea typeface="+mj-ea"/>
                <a:cs typeface="+mj-cs"/>
              </a:rPr>
              <a:t> The painting was completed in early May at a time when he was convalescing from a severe relapse in his health and some two months </a:t>
            </a:r>
            <a:r>
              <a:rPr lang="en-US" sz="4300" dirty="0" smtClean="0">
                <a:latin typeface="+mj-lt"/>
                <a:ea typeface="+mj-ea"/>
                <a:cs typeface="+mj-cs"/>
              </a:rPr>
              <a:t>before</a:t>
            </a:r>
            <a:r>
              <a:rPr lang="uk-UA" sz="4300" dirty="0" smtClean="0">
                <a:latin typeface="+mj-lt"/>
                <a:ea typeface="+mj-ea"/>
                <a:cs typeface="+mj-cs"/>
              </a:rPr>
              <a:t> </a:t>
            </a:r>
            <a:r>
              <a:rPr lang="en-US" sz="4300" dirty="0" smtClean="0">
                <a:latin typeface="+mj-lt"/>
                <a:ea typeface="+mj-ea"/>
                <a:cs typeface="+mj-cs"/>
              </a:rPr>
              <a:t>his </a:t>
            </a:r>
            <a:r>
              <a:rPr lang="en-US" sz="4300" dirty="0" smtClean="0">
                <a:latin typeface="+mj-lt"/>
                <a:ea typeface="+mj-ea"/>
                <a:cs typeface="+mj-cs"/>
              </a:rPr>
              <a:t>death, generally accepted as a suicide</a:t>
            </a:r>
            <a:endParaRPr kumimoji="0" lang="ru-RU" sz="4300" u="none" strike="noStrike" kern="1200" cap="none" spc="0" normalizeH="0" baseline="0" noProof="0" dirty="0">
              <a:ln>
                <a:noFill/>
              </a:ln>
              <a:uLnTx/>
              <a:uFillTx/>
              <a:latin typeface="+mj-lt"/>
              <a:ea typeface="+mj-ea"/>
              <a:cs typeface="+mj-cs"/>
            </a:endParaRPr>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Autumn. Landscape with Four Trees</a:t>
            </a:r>
            <a:r>
              <a:rPr lang="uk-UA" dirty="0" smtClean="0"/>
              <a:t> 1885</a:t>
            </a:r>
            <a:endParaRPr lang="ru-RU" dirty="0"/>
          </a:p>
        </p:txBody>
      </p:sp>
      <p:sp>
        <p:nvSpPr>
          <p:cNvPr id="3" name="Содержимое 2"/>
          <p:cNvSpPr>
            <a:spLocks noGrp="1"/>
          </p:cNvSpPr>
          <p:nvPr>
            <p:ph idx="1"/>
          </p:nvPr>
        </p:nvSpPr>
        <p:spPr>
          <a:xfrm>
            <a:off x="1435608" y="1447800"/>
            <a:ext cx="7498080" cy="1481134"/>
          </a:xfrm>
        </p:spPr>
        <p:txBody>
          <a:bodyPr/>
          <a:lstStyle/>
          <a:p>
            <a:endParaRPr lang="ru-RU" dirty="0"/>
          </a:p>
        </p:txBody>
      </p:sp>
      <p:pic>
        <p:nvPicPr>
          <p:cNvPr id="48130" name="Picture 2" descr="Файл:Vincent van Gogh. Autumn Landscape with Four Trees 1885.jpg"/>
          <p:cNvPicPr>
            <a:picLocks noChangeAspect="1" noChangeArrowheads="1"/>
          </p:cNvPicPr>
          <p:nvPr/>
        </p:nvPicPr>
        <p:blipFill>
          <a:blip r:embed="rId2" cstate="print"/>
          <a:srcRect/>
          <a:stretch>
            <a:fillRect/>
          </a:stretch>
        </p:blipFill>
        <p:spPr bwMode="auto">
          <a:xfrm>
            <a:off x="1472008" y="1428736"/>
            <a:ext cx="6909972" cy="5429264"/>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81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0"/>
            <a:ext cx="8358246" cy="2500306"/>
          </a:xfrm>
        </p:spPr>
        <p:txBody>
          <a:bodyPr>
            <a:normAutofit fontScale="85000" lnSpcReduction="10000"/>
          </a:bodyPr>
          <a:lstStyle/>
          <a:p>
            <a:pPr algn="just">
              <a:buNone/>
            </a:pPr>
            <a:r>
              <a:rPr lang="uk-UA" sz="2400" dirty="0" smtClean="0"/>
              <a:t>		</a:t>
            </a:r>
            <a:r>
              <a:rPr lang="en-US" sz="2400" dirty="0" smtClean="0"/>
              <a:t>Vincent Willem van Gogh</a:t>
            </a:r>
            <a:r>
              <a:rPr lang="uk-UA" sz="2400" dirty="0" smtClean="0"/>
              <a:t> </a:t>
            </a:r>
            <a:r>
              <a:rPr lang="en-US" sz="2400" dirty="0" smtClean="0"/>
              <a:t>30 March 1853 – 29 July 1890) was a post-Impressionist painter of Dutch origin whose work, notable for its rough beauty, emotional honesty and bold color, had a far-reaching influence on 20th-century art. After years of painful anxiety and frequent bouts of mental illness, he died aged 37 from a gunshot wound, generally accepted to be self-inflicted (although no gun was ever found). His work was then known to only a handful of people and appreciated by fewer still.</a:t>
            </a:r>
            <a:endParaRPr lang="ru-RU" sz="2400" dirty="0"/>
          </a:p>
        </p:txBody>
      </p:sp>
      <p:pic>
        <p:nvPicPr>
          <p:cNvPr id="13314" name="Picture 2" descr="File:Vincent Willem van Gogh 016.jpg"/>
          <p:cNvPicPr>
            <a:picLocks noChangeAspect="1" noChangeArrowheads="1"/>
          </p:cNvPicPr>
          <p:nvPr/>
        </p:nvPicPr>
        <p:blipFill>
          <a:blip r:embed="rId2" cstate="print"/>
          <a:srcRect/>
          <a:stretch>
            <a:fillRect/>
          </a:stretch>
        </p:blipFill>
        <p:spPr bwMode="auto">
          <a:xfrm>
            <a:off x="1643042" y="2215691"/>
            <a:ext cx="6643734" cy="4642309"/>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0"/>
            <a:ext cx="8429652" cy="3214686"/>
          </a:xfrm>
        </p:spPr>
        <p:txBody>
          <a:bodyPr>
            <a:normAutofit fontScale="70000" lnSpcReduction="20000"/>
          </a:bodyPr>
          <a:lstStyle/>
          <a:p>
            <a:pPr>
              <a:buNone/>
            </a:pPr>
            <a:r>
              <a:rPr lang="uk-UA" dirty="0" smtClean="0"/>
              <a:t>		</a:t>
            </a:r>
            <a:r>
              <a:rPr lang="en-US" dirty="0" smtClean="0"/>
              <a:t>Van Gogh began to draw as a child, and he continued to draw throughout the years that led up to his decision to become an artist. He did not begin painting until his late twenties, completing many of his best-known works during the last two years of his life. In just over a decade, he produced more than 2,100 artworks, consisting of 860 oil paintings and more than 1,300 watercolors, drawings, sketches and prints. His work included self portraits, landscapes, still </a:t>
            </a:r>
            <a:r>
              <a:rPr lang="en-US" dirty="0" err="1" smtClean="0"/>
              <a:t>lifes</a:t>
            </a:r>
            <a:r>
              <a:rPr lang="en-US" dirty="0" smtClean="0"/>
              <a:t>, portraits and paintings of cypresses, wheat fields and sunflowers.</a:t>
            </a:r>
            <a:endParaRPr lang="ru-RU" dirty="0"/>
          </a:p>
        </p:txBody>
      </p:sp>
      <p:pic>
        <p:nvPicPr>
          <p:cNvPr id="39940" name="Picture 4" descr="File:Vincent Willem van Gogh 128.jpg"/>
          <p:cNvPicPr>
            <a:picLocks noChangeAspect="1" noChangeArrowheads="1"/>
          </p:cNvPicPr>
          <p:nvPr/>
        </p:nvPicPr>
        <p:blipFill>
          <a:blip r:embed="rId2" cstate="print"/>
          <a:srcRect/>
          <a:stretch>
            <a:fillRect/>
          </a:stretch>
        </p:blipFill>
        <p:spPr bwMode="auto">
          <a:xfrm>
            <a:off x="5715007" y="2569969"/>
            <a:ext cx="3428993" cy="4288032"/>
          </a:xfrm>
          <a:prstGeom prst="rect">
            <a:avLst/>
          </a:prstGeom>
          <a:noFill/>
        </p:spPr>
      </p:pic>
      <p:pic>
        <p:nvPicPr>
          <p:cNvPr id="39942" name="Picture 6" descr="Landscape with wheat sheaves and rising moon.jpg"/>
          <p:cNvPicPr>
            <a:picLocks noChangeAspect="1" noChangeArrowheads="1"/>
          </p:cNvPicPr>
          <p:nvPr/>
        </p:nvPicPr>
        <p:blipFill>
          <a:blip r:embed="rId3" cstate="print"/>
          <a:srcRect/>
          <a:stretch>
            <a:fillRect/>
          </a:stretch>
        </p:blipFill>
        <p:spPr bwMode="auto">
          <a:xfrm>
            <a:off x="1214414" y="3453978"/>
            <a:ext cx="4345558" cy="3404022"/>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0"/>
            <a:ext cx="7498080" cy="1143000"/>
          </a:xfrm>
        </p:spPr>
        <p:txBody>
          <a:bodyPr/>
          <a:lstStyle/>
          <a:p>
            <a:r>
              <a:rPr lang="en-US" b="1" i="1" dirty="0" smtClean="0"/>
              <a:t>Bedroom in Arles</a:t>
            </a:r>
            <a:endParaRPr lang="ru-RU" dirty="0"/>
          </a:p>
        </p:txBody>
      </p:sp>
      <p:sp>
        <p:nvSpPr>
          <p:cNvPr id="3" name="Содержимое 2"/>
          <p:cNvSpPr>
            <a:spLocks noGrp="1"/>
          </p:cNvSpPr>
          <p:nvPr>
            <p:ph idx="1"/>
          </p:nvPr>
        </p:nvSpPr>
        <p:spPr>
          <a:xfrm>
            <a:off x="857224" y="1071546"/>
            <a:ext cx="8286776" cy="1052506"/>
          </a:xfrm>
        </p:spPr>
        <p:txBody>
          <a:bodyPr>
            <a:normAutofit fontScale="77500" lnSpcReduction="20000"/>
          </a:bodyPr>
          <a:lstStyle/>
          <a:p>
            <a:pPr>
              <a:buNone/>
            </a:pPr>
            <a:r>
              <a:rPr lang="uk-UA" dirty="0" smtClean="0"/>
              <a:t>		</a:t>
            </a:r>
            <a:r>
              <a:rPr lang="en-US" dirty="0" smtClean="0"/>
              <a:t>The painting depicts Van Gogh's bedroom at 2, Place Lamartine in </a:t>
            </a:r>
            <a:r>
              <a:rPr lang="en-US" dirty="0" err="1" smtClean="0"/>
              <a:t>Arles,Bouches</a:t>
            </a:r>
            <a:r>
              <a:rPr lang="en-US" dirty="0" smtClean="0"/>
              <a:t>-du-Rhône, France, known as his Yellow House.</a:t>
            </a:r>
            <a:endParaRPr lang="ru-RU" dirty="0"/>
          </a:p>
        </p:txBody>
      </p:sp>
      <p:pic>
        <p:nvPicPr>
          <p:cNvPr id="4" name="Picture 2" descr="File:VanGogh Bedroom Arles1.jpg"/>
          <p:cNvPicPr>
            <a:picLocks noChangeAspect="1" noChangeArrowheads="1"/>
          </p:cNvPicPr>
          <p:nvPr/>
        </p:nvPicPr>
        <p:blipFill>
          <a:blip r:embed="rId2" cstate="print"/>
          <a:srcRect/>
          <a:stretch>
            <a:fillRect/>
          </a:stretch>
        </p:blipFill>
        <p:spPr bwMode="auto">
          <a:xfrm>
            <a:off x="2071670" y="2107885"/>
            <a:ext cx="6072230" cy="4750115"/>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Self portraits</a:t>
            </a:r>
            <a:br>
              <a:rPr lang="en-US" b="1" dirty="0" smtClean="0"/>
            </a:br>
            <a:endParaRPr lang="ru-RU" dirty="0"/>
          </a:p>
        </p:txBody>
      </p:sp>
      <p:pic>
        <p:nvPicPr>
          <p:cNvPr id="40962" name="Picture 2" descr="File:VanGogh 1887 Selbstbildnis.jpg"/>
          <p:cNvPicPr>
            <a:picLocks noChangeAspect="1" noChangeArrowheads="1"/>
          </p:cNvPicPr>
          <p:nvPr/>
        </p:nvPicPr>
        <p:blipFill>
          <a:blip r:embed="rId2" cstate="print"/>
          <a:srcRect/>
          <a:stretch>
            <a:fillRect/>
          </a:stretch>
        </p:blipFill>
        <p:spPr bwMode="auto">
          <a:xfrm>
            <a:off x="3143240" y="1152524"/>
            <a:ext cx="4524375" cy="5705476"/>
          </a:xfrm>
          <a:prstGeom prst="rect">
            <a:avLst/>
          </a:prstGeom>
          <a:noFill/>
        </p:spPr>
      </p:pic>
      <p:pic>
        <p:nvPicPr>
          <p:cNvPr id="40964" name="Picture 4" descr="File:SelbstPortrait VG2.jpg"/>
          <p:cNvPicPr>
            <a:picLocks noChangeAspect="1" noChangeArrowheads="1"/>
          </p:cNvPicPr>
          <p:nvPr/>
        </p:nvPicPr>
        <p:blipFill>
          <a:blip r:embed="rId3" cstate="print"/>
          <a:srcRect/>
          <a:stretch>
            <a:fillRect/>
          </a:stretch>
        </p:blipFill>
        <p:spPr bwMode="auto">
          <a:xfrm>
            <a:off x="3143240" y="1152524"/>
            <a:ext cx="4600575" cy="5705476"/>
          </a:xfrm>
          <a:prstGeom prst="rect">
            <a:avLst/>
          </a:prstGeom>
          <a:noFill/>
        </p:spPr>
      </p:pic>
      <p:pic>
        <p:nvPicPr>
          <p:cNvPr id="40966" name="Picture 6" descr="File:Vincent Willem van Gogh 102.jpg"/>
          <p:cNvPicPr>
            <a:picLocks noChangeAspect="1" noChangeArrowheads="1"/>
          </p:cNvPicPr>
          <p:nvPr/>
        </p:nvPicPr>
        <p:blipFill>
          <a:blip r:embed="rId4" cstate="print"/>
          <a:srcRect/>
          <a:stretch>
            <a:fillRect/>
          </a:stretch>
        </p:blipFill>
        <p:spPr bwMode="auto">
          <a:xfrm>
            <a:off x="3071802" y="1143000"/>
            <a:ext cx="4552950" cy="5715000"/>
          </a:xfrm>
          <a:prstGeom prst="rect">
            <a:avLst/>
          </a:prstGeom>
          <a:noFill/>
        </p:spPr>
      </p:pic>
      <p:pic>
        <p:nvPicPr>
          <p:cNvPr id="40968" name="Picture 8" descr="File:Vincent van Gogh - National Gallery of Art.JPG"/>
          <p:cNvPicPr>
            <a:picLocks noChangeAspect="1" noChangeArrowheads="1"/>
          </p:cNvPicPr>
          <p:nvPr/>
        </p:nvPicPr>
        <p:blipFill>
          <a:blip r:embed="rId5" cstate="print"/>
          <a:srcRect/>
          <a:stretch>
            <a:fillRect/>
          </a:stretch>
        </p:blipFill>
        <p:spPr bwMode="auto">
          <a:xfrm>
            <a:off x="3071802" y="1152524"/>
            <a:ext cx="4362450" cy="5705476"/>
          </a:xfrm>
          <a:prstGeom prst="rect">
            <a:avLst/>
          </a:prstGeom>
          <a:noFill/>
        </p:spPr>
      </p:pic>
      <p:pic>
        <p:nvPicPr>
          <p:cNvPr id="40970" name="Picture 10" descr="File:Vincent Willem van Gogh 106.jpg"/>
          <p:cNvPicPr>
            <a:picLocks noChangeAspect="1" noChangeArrowheads="1"/>
          </p:cNvPicPr>
          <p:nvPr/>
        </p:nvPicPr>
        <p:blipFill>
          <a:blip r:embed="rId6" cstate="print"/>
          <a:srcRect/>
          <a:stretch>
            <a:fillRect/>
          </a:stretch>
        </p:blipFill>
        <p:spPr bwMode="auto">
          <a:xfrm>
            <a:off x="2857488" y="1152524"/>
            <a:ext cx="5038725" cy="5705476"/>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ppt_x"/>
                                          </p:val>
                                        </p:tav>
                                        <p:tav tm="100000">
                                          <p:val>
                                            <p:strVal val="#ppt_x"/>
                                          </p:val>
                                        </p:tav>
                                      </p:tavLst>
                                    </p:anim>
                                    <p:anim calcmode="lin" valueType="num">
                                      <p:cBhvr additive="base">
                                        <p:cTn id="8"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ppt_x"/>
                                          </p:val>
                                        </p:tav>
                                        <p:tav tm="100000">
                                          <p:val>
                                            <p:strVal val="#ppt_x"/>
                                          </p:val>
                                        </p:tav>
                                      </p:tavLst>
                                    </p:anim>
                                    <p:anim calcmode="lin" valueType="num">
                                      <p:cBhvr additive="base">
                                        <p:cTn id="14"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8"/>
                                        </p:tgtEl>
                                        <p:attrNameLst>
                                          <p:attrName>style.visibility</p:attrName>
                                        </p:attrNameLst>
                                      </p:cBhvr>
                                      <p:to>
                                        <p:strVal val="visible"/>
                                      </p:to>
                                    </p:set>
                                    <p:anim calcmode="lin" valueType="num">
                                      <p:cBhvr additive="base">
                                        <p:cTn id="19" dur="500" fill="hold"/>
                                        <p:tgtEl>
                                          <p:spTgt spid="40968"/>
                                        </p:tgtEl>
                                        <p:attrNameLst>
                                          <p:attrName>ppt_x</p:attrName>
                                        </p:attrNameLst>
                                      </p:cBhvr>
                                      <p:tavLst>
                                        <p:tav tm="0">
                                          <p:val>
                                            <p:strVal val="#ppt_x"/>
                                          </p:val>
                                        </p:tav>
                                        <p:tav tm="100000">
                                          <p:val>
                                            <p:strVal val="#ppt_x"/>
                                          </p:val>
                                        </p:tav>
                                      </p:tavLst>
                                    </p:anim>
                                    <p:anim calcmode="lin" valueType="num">
                                      <p:cBhvr additive="base">
                                        <p:cTn id="20"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70"/>
                                        </p:tgtEl>
                                        <p:attrNameLst>
                                          <p:attrName>style.visibility</p:attrName>
                                        </p:attrNameLst>
                                      </p:cBhvr>
                                      <p:to>
                                        <p:strVal val="visible"/>
                                      </p:to>
                                    </p:set>
                                    <p:anim calcmode="lin" valueType="num">
                                      <p:cBhvr additive="base">
                                        <p:cTn id="25" dur="500" fill="hold"/>
                                        <p:tgtEl>
                                          <p:spTgt spid="40970"/>
                                        </p:tgtEl>
                                        <p:attrNameLst>
                                          <p:attrName>ppt_x</p:attrName>
                                        </p:attrNameLst>
                                      </p:cBhvr>
                                      <p:tavLst>
                                        <p:tav tm="0">
                                          <p:val>
                                            <p:strVal val="#ppt_x"/>
                                          </p:val>
                                        </p:tav>
                                        <p:tav tm="100000">
                                          <p:val>
                                            <p:strVal val="#ppt_x"/>
                                          </p:val>
                                        </p:tav>
                                      </p:tavLst>
                                    </p:anim>
                                    <p:anim calcmode="lin" valueType="num">
                                      <p:cBhvr additive="base">
                                        <p:cTn id="26" dur="500" fill="hold"/>
                                        <p:tgtEl>
                                          <p:spTgt spid="409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82594"/>
          </a:xfrm>
        </p:spPr>
        <p:txBody>
          <a:bodyPr>
            <a:normAutofit fontScale="90000"/>
          </a:bodyPr>
          <a:lstStyle/>
          <a:p>
            <a:r>
              <a:rPr lang="en-US" b="1" i="1" dirty="0" smtClean="0"/>
              <a:t>Starry Night Over the Rhone</a:t>
            </a:r>
            <a:endParaRPr lang="ru-RU" dirty="0"/>
          </a:p>
        </p:txBody>
      </p:sp>
      <p:sp>
        <p:nvSpPr>
          <p:cNvPr id="3" name="Содержимое 2"/>
          <p:cNvSpPr>
            <a:spLocks noGrp="1"/>
          </p:cNvSpPr>
          <p:nvPr>
            <p:ph idx="1"/>
          </p:nvPr>
        </p:nvSpPr>
        <p:spPr>
          <a:xfrm>
            <a:off x="928662" y="785794"/>
            <a:ext cx="8215338" cy="928694"/>
          </a:xfrm>
        </p:spPr>
        <p:txBody>
          <a:bodyPr>
            <a:normAutofit fontScale="62500" lnSpcReduction="20000"/>
          </a:bodyPr>
          <a:lstStyle/>
          <a:p>
            <a:pPr>
              <a:buNone/>
            </a:pPr>
            <a:r>
              <a:rPr lang="uk-UA" dirty="0" smtClean="0"/>
              <a:t>		</a:t>
            </a:r>
            <a:r>
              <a:rPr lang="en-US" dirty="0" smtClean="0"/>
              <a:t> It was painted at a spot on the bank of </a:t>
            </a:r>
            <a:r>
              <a:rPr lang="en-US" dirty="0" err="1" smtClean="0"/>
              <a:t>theRhone</a:t>
            </a:r>
            <a:r>
              <a:rPr lang="en-US" dirty="0" smtClean="0"/>
              <a:t> River that was only a one or two-minute walk from the Yellow House on the Place Lamartine which Van Gogh was renting at the time.</a:t>
            </a:r>
            <a:endParaRPr lang="ru-RU" dirty="0"/>
          </a:p>
        </p:txBody>
      </p:sp>
      <p:pic>
        <p:nvPicPr>
          <p:cNvPr id="43010" name="Picture 2" descr="File:Starry Night Over the Rhone.jpg"/>
          <p:cNvPicPr>
            <a:picLocks noChangeAspect="1" noChangeArrowheads="1"/>
          </p:cNvPicPr>
          <p:nvPr/>
        </p:nvPicPr>
        <p:blipFill>
          <a:blip r:embed="rId2" cstate="print"/>
          <a:srcRect/>
          <a:stretch>
            <a:fillRect/>
          </a:stretch>
        </p:blipFill>
        <p:spPr bwMode="auto">
          <a:xfrm>
            <a:off x="1000100" y="1781174"/>
            <a:ext cx="7620000" cy="507682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142852"/>
            <a:ext cx="7572428" cy="714356"/>
          </a:xfrm>
        </p:spPr>
        <p:txBody>
          <a:bodyPr>
            <a:normAutofit fontScale="90000"/>
          </a:bodyPr>
          <a:lstStyle/>
          <a:p>
            <a:r>
              <a:rPr lang="en-US" dirty="0" smtClean="0"/>
              <a:t> The Church in </a:t>
            </a:r>
            <a:r>
              <a:rPr lang="en-US" dirty="0" err="1" smtClean="0"/>
              <a:t>Auvers</a:t>
            </a:r>
            <a:r>
              <a:rPr lang="en-US" dirty="0" smtClean="0"/>
              <a:t>-</a:t>
            </a:r>
            <a:r>
              <a:rPr lang="en-US" dirty="0" err="1" smtClean="0"/>
              <a:t>sur</a:t>
            </a:r>
            <a:r>
              <a:rPr lang="en-US" dirty="0" smtClean="0"/>
              <a:t>-Oise</a:t>
            </a:r>
            <a:br>
              <a:rPr lang="en-US" dirty="0" smtClean="0"/>
            </a:br>
            <a:endParaRPr lang="ru-RU" dirty="0"/>
          </a:p>
        </p:txBody>
      </p:sp>
      <p:sp>
        <p:nvSpPr>
          <p:cNvPr id="3" name="Содержимое 2"/>
          <p:cNvSpPr>
            <a:spLocks noGrp="1"/>
          </p:cNvSpPr>
          <p:nvPr>
            <p:ph idx="1"/>
          </p:nvPr>
        </p:nvSpPr>
        <p:spPr>
          <a:xfrm>
            <a:off x="857224" y="785794"/>
            <a:ext cx="3500462" cy="5857916"/>
          </a:xfrm>
        </p:spPr>
        <p:txBody>
          <a:bodyPr>
            <a:normAutofit fontScale="92500" lnSpcReduction="10000"/>
          </a:bodyPr>
          <a:lstStyle/>
          <a:p>
            <a:pPr>
              <a:buNone/>
            </a:pPr>
            <a:r>
              <a:rPr lang="uk-UA" dirty="0" smtClean="0"/>
              <a:t>		</a:t>
            </a:r>
            <a:r>
              <a:rPr lang="en-US" dirty="0" smtClean="0"/>
              <a:t>The Church at </a:t>
            </a:r>
            <a:r>
              <a:rPr lang="en-US" dirty="0" err="1" smtClean="0"/>
              <a:t>Auvers</a:t>
            </a:r>
            <a:r>
              <a:rPr lang="en-US" dirty="0" smtClean="0"/>
              <a:t> is an oil painting created  in June 1890 which now hangs in the </a:t>
            </a:r>
            <a:r>
              <a:rPr lang="en-US" dirty="0" err="1" smtClean="0"/>
              <a:t>Musée_d'Orsayin</a:t>
            </a:r>
            <a:r>
              <a:rPr lang="en-US" dirty="0" smtClean="0"/>
              <a:t> Paris, France. The actual church is in France, 27km northwest of Paris.</a:t>
            </a:r>
            <a:endParaRPr lang="ru-RU" dirty="0"/>
          </a:p>
        </p:txBody>
      </p:sp>
      <p:pic>
        <p:nvPicPr>
          <p:cNvPr id="44034" name="Picture 2" descr="File:Vincent van Gogh - The Church in Auvers-sur-Oise, View from the Chevet - Google Art Project.jpg"/>
          <p:cNvPicPr>
            <a:picLocks noChangeAspect="1" noChangeArrowheads="1"/>
          </p:cNvPicPr>
          <p:nvPr/>
        </p:nvPicPr>
        <p:blipFill>
          <a:blip r:embed="rId2" cstate="print"/>
          <a:srcRect/>
          <a:stretch>
            <a:fillRect/>
          </a:stretch>
        </p:blipFill>
        <p:spPr bwMode="auto">
          <a:xfrm>
            <a:off x="4384984" y="714356"/>
            <a:ext cx="4759016" cy="6143644"/>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i="1" dirty="0" smtClean="0"/>
              <a:t>Daubigny's Garden</a:t>
            </a:r>
            <a:r>
              <a:rPr lang="uk-UA" i="1" dirty="0" smtClean="0"/>
              <a:t> 1890</a:t>
            </a:r>
            <a:r>
              <a:rPr lang="en-US" dirty="0" smtClean="0"/>
              <a:t/>
            </a:r>
            <a:br>
              <a:rPr lang="en-US" dirty="0" smtClean="0"/>
            </a:br>
            <a:endParaRPr lang="ru-RU" dirty="0"/>
          </a:p>
        </p:txBody>
      </p:sp>
      <p:sp>
        <p:nvSpPr>
          <p:cNvPr id="3" name="Содержимое 2"/>
          <p:cNvSpPr>
            <a:spLocks noGrp="1"/>
          </p:cNvSpPr>
          <p:nvPr>
            <p:ph idx="1"/>
          </p:nvPr>
        </p:nvSpPr>
        <p:spPr>
          <a:xfrm>
            <a:off x="1435608" y="1447800"/>
            <a:ext cx="7498080" cy="1195382"/>
          </a:xfrm>
        </p:spPr>
        <p:txBody>
          <a:bodyPr>
            <a:normAutofit fontScale="70000" lnSpcReduction="20000"/>
          </a:bodyPr>
          <a:lstStyle/>
          <a:p>
            <a:pPr>
              <a:buNone/>
            </a:pPr>
            <a:r>
              <a:rPr lang="uk-UA" dirty="0" smtClean="0"/>
              <a:t>		</a:t>
            </a:r>
            <a:r>
              <a:rPr lang="en-US" dirty="0" smtClean="0"/>
              <a:t>Daubigny's Garden, painted three times by Vincent van Gogh, depicts the enclosed garden of Charles-François Daubigny, a painter whom Van Gogh admired throughout his life.</a:t>
            </a:r>
            <a:endParaRPr lang="ru-RU" dirty="0"/>
          </a:p>
        </p:txBody>
      </p:sp>
      <p:pic>
        <p:nvPicPr>
          <p:cNvPr id="45058" name="Picture 2" descr="File:VanGogh Daubigny.jpg"/>
          <p:cNvPicPr>
            <a:picLocks noChangeAspect="1" noChangeArrowheads="1"/>
          </p:cNvPicPr>
          <p:nvPr/>
        </p:nvPicPr>
        <p:blipFill>
          <a:blip r:embed="rId2" cstate="print"/>
          <a:srcRect/>
          <a:stretch>
            <a:fillRect/>
          </a:stretch>
        </p:blipFill>
        <p:spPr bwMode="auto">
          <a:xfrm>
            <a:off x="1357290" y="2786058"/>
            <a:ext cx="7459798" cy="4071942"/>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0"/>
            <a:ext cx="7498080" cy="1143000"/>
          </a:xfrm>
        </p:spPr>
        <p:txBody>
          <a:bodyPr>
            <a:normAutofit fontScale="90000"/>
          </a:bodyPr>
          <a:lstStyle/>
          <a:p>
            <a:r>
              <a:rPr lang="en-US" i="1" dirty="0" smtClean="0"/>
              <a:t>The Starry Night</a:t>
            </a:r>
            <a:r>
              <a:rPr lang="uk-UA" i="1" dirty="0" smtClean="0"/>
              <a:t> </a:t>
            </a:r>
            <a:r>
              <a:rPr lang="ru-RU" dirty="0" smtClean="0"/>
              <a:t>1889 </a:t>
            </a:r>
            <a:r>
              <a:rPr lang="en-US" dirty="0" smtClean="0"/>
              <a:t/>
            </a:r>
            <a:br>
              <a:rPr lang="en-US" dirty="0" smtClean="0"/>
            </a:br>
            <a:endParaRPr lang="ru-RU" dirty="0"/>
          </a:p>
        </p:txBody>
      </p:sp>
      <p:sp>
        <p:nvSpPr>
          <p:cNvPr id="3" name="Содержимое 2"/>
          <p:cNvSpPr>
            <a:spLocks noGrp="1"/>
          </p:cNvSpPr>
          <p:nvPr>
            <p:ph idx="1"/>
          </p:nvPr>
        </p:nvSpPr>
        <p:spPr>
          <a:xfrm>
            <a:off x="928662" y="571480"/>
            <a:ext cx="7998146" cy="1338258"/>
          </a:xfrm>
        </p:spPr>
        <p:txBody>
          <a:bodyPr>
            <a:normAutofit fontScale="70000" lnSpcReduction="20000"/>
          </a:bodyPr>
          <a:lstStyle/>
          <a:p>
            <a:pPr>
              <a:buNone/>
            </a:pPr>
            <a:r>
              <a:rPr lang="uk-UA" dirty="0" smtClean="0"/>
              <a:t>		</a:t>
            </a:r>
            <a:r>
              <a:rPr lang="en-US" dirty="0" smtClean="0"/>
              <a:t>Painted in June 1889, it depicts the view outside of his sanitarium room window at Saint-</a:t>
            </a:r>
            <a:r>
              <a:rPr lang="en-US" dirty="0" err="1" smtClean="0"/>
              <a:t>Rémy</a:t>
            </a:r>
            <a:r>
              <a:rPr lang="en-US" dirty="0" smtClean="0"/>
              <a:t>-de-Provence (located in southern France) at night, although it was painted from memory during the day. </a:t>
            </a:r>
            <a:endParaRPr lang="ru-RU" dirty="0"/>
          </a:p>
        </p:txBody>
      </p:sp>
      <p:pic>
        <p:nvPicPr>
          <p:cNvPr id="46082" name="Picture 2" descr="File:Van Gogh - Starry Night - Google Art Project.jpg"/>
          <p:cNvPicPr>
            <a:picLocks noChangeAspect="1" noChangeArrowheads="1"/>
          </p:cNvPicPr>
          <p:nvPr/>
        </p:nvPicPr>
        <p:blipFill>
          <a:blip r:embed="rId2" cstate="print"/>
          <a:srcRect/>
          <a:stretch>
            <a:fillRect/>
          </a:stretch>
        </p:blipFill>
        <p:spPr bwMode="auto">
          <a:xfrm>
            <a:off x="2143108" y="1996629"/>
            <a:ext cx="6143668" cy="4861371"/>
          </a:xfrm>
          <a:prstGeom prst="rect">
            <a:avLst/>
          </a:prstGeom>
          <a:noFill/>
        </p:spPr>
      </p:pic>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TotalTime>
  <Words>40</Words>
  <PresentationFormat>Экран (4:3)</PresentationFormat>
  <Paragraphs>17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Солнцестояние</vt:lpstr>
      <vt:lpstr>Vincent Willem van Gogh</vt:lpstr>
      <vt:lpstr>Слайд 2</vt:lpstr>
      <vt:lpstr>Слайд 3</vt:lpstr>
      <vt:lpstr>Bedroom in Arles</vt:lpstr>
      <vt:lpstr>Self portraits </vt:lpstr>
      <vt:lpstr>Starry Night Over the Rhone</vt:lpstr>
      <vt:lpstr> The Church in Auvers-sur-Oise </vt:lpstr>
      <vt:lpstr>Daubigny's Garden 1890 </vt:lpstr>
      <vt:lpstr>The Starry Night 1889  </vt:lpstr>
      <vt:lpstr>Sorrowing Old Man 1890</vt:lpstr>
      <vt:lpstr>Autumn. Landscape with Four Trees 1885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Willem van Gogh</dc:title>
  <cp:lastModifiedBy>Admin</cp:lastModifiedBy>
  <cp:revision>8</cp:revision>
  <dcterms:modified xsi:type="dcterms:W3CDTF">2014-03-16T18:36:00Z</dcterms:modified>
</cp:coreProperties>
</file>