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6"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9933FF"/>
    <a:srgbClr val="33CC33"/>
    <a:srgbClr val="FF9966"/>
    <a:srgbClr val="FF0066"/>
    <a:srgbClr val="A77E19"/>
    <a:srgbClr val="0066FF"/>
    <a:srgbClr val="DC5B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9" autoAdjust="0"/>
    <p:restoredTop sz="94660"/>
  </p:normalViewPr>
  <p:slideViewPr>
    <p:cSldViewPr>
      <p:cViewPr varScale="1">
        <p:scale>
          <a:sx n="90" d="100"/>
          <a:sy n="90" d="100"/>
        </p:scale>
        <p:origin x="-46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70F4582-B0F7-48C4-A5C9-C8DC881A6E74}" type="datetimeFigureOut">
              <a:rPr lang="ru-RU"/>
              <a:pPr>
                <a:defRPr/>
              </a:pPr>
              <a:t>14.11.2013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C44A68A-A39C-4E22-8CA2-97205CBBE99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6" name="Дата 29"/>
          <p:cNvSpPr>
            <a:spLocks noGrp="1"/>
          </p:cNvSpPr>
          <p:nvPr>
            <p:ph type="dt" sz="half" idx="10"/>
          </p:nvPr>
        </p:nvSpPr>
        <p:spPr/>
        <p:txBody>
          <a:bodyPr/>
          <a:lstStyle>
            <a:lvl1pPr>
              <a:defRPr/>
            </a:lvl1pPr>
          </a:lstStyle>
          <a:p>
            <a:pPr>
              <a:defRPr/>
            </a:pPr>
            <a:fld id="{7F3AED36-C290-43F6-AD43-85B5BB9AB132}" type="datetimeFigureOut">
              <a:rPr lang="ru-RU"/>
              <a:pPr>
                <a:defRPr/>
              </a:pPr>
              <a:t>14.11.2013</a:t>
            </a:fld>
            <a:endParaRPr lang="ru-RU"/>
          </a:p>
        </p:txBody>
      </p:sp>
      <p:sp>
        <p:nvSpPr>
          <p:cNvPr id="7" name="Нижний колонтитул 18"/>
          <p:cNvSpPr>
            <a:spLocks noGrp="1"/>
          </p:cNvSpPr>
          <p:nvPr>
            <p:ph type="ftr" sz="quarter" idx="11"/>
          </p:nvPr>
        </p:nvSpPr>
        <p:spPr/>
        <p:txBody>
          <a:bodyPr/>
          <a:lstStyle>
            <a:lvl1pPr>
              <a:defRPr/>
            </a:lvl1pPr>
          </a:lstStyle>
          <a:p>
            <a:pPr>
              <a:defRPr/>
            </a:pPr>
            <a:endParaRPr lang="ru-RU"/>
          </a:p>
        </p:txBody>
      </p:sp>
      <p:sp>
        <p:nvSpPr>
          <p:cNvPr id="8" name="Номер слайда 26"/>
          <p:cNvSpPr>
            <a:spLocks noGrp="1"/>
          </p:cNvSpPr>
          <p:nvPr>
            <p:ph type="sldNum" sz="quarter" idx="12"/>
          </p:nvPr>
        </p:nvSpPr>
        <p:spPr/>
        <p:txBody>
          <a:bodyPr/>
          <a:lstStyle>
            <a:lvl1pPr>
              <a:defRPr/>
            </a:lvl1pPr>
          </a:lstStyle>
          <a:p>
            <a:pPr>
              <a:defRPr/>
            </a:pPr>
            <a:fld id="{CBA86B37-B863-408D-92BE-1C8C68268810}"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D65E49FB-A628-4C5F-AD90-B7530E1C44C3}" type="datetimeFigureOut">
              <a:rPr lang="ru-RU"/>
              <a:pPr>
                <a:defRPr/>
              </a:pPr>
              <a:t>14.11.2013</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0F9AFB75-65D5-40BA-A432-95E3F3CF5F88}"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fld id="{E7630C2F-977D-43AB-A1D3-BB298A6E08A6}" type="datetimeFigureOut">
              <a:rPr lang="ru-RU"/>
              <a:pPr>
                <a:defRPr/>
              </a:pPr>
              <a:t>14.11.2013</a:t>
            </a:fld>
            <a:endParaRPr lang="ru-RU"/>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p:txBody>
          <a:bodyPr/>
          <a:lstStyle>
            <a:lvl1pPr>
              <a:defRPr/>
            </a:lvl1pPr>
          </a:lstStyle>
          <a:p>
            <a:pPr>
              <a:defRPr/>
            </a:pPr>
            <a:fld id="{6DAA07ED-A564-40AB-B752-26095E2F1DC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олилиния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4"/>
          <p:cNvSpPr>
            <a:spLocks noGrp="1"/>
          </p:cNvSpPr>
          <p:nvPr>
            <p:ph type="dt" sz="half" idx="10"/>
          </p:nvPr>
        </p:nvSpPr>
        <p:spPr/>
        <p:txBody>
          <a:bodyPr/>
          <a:lstStyle>
            <a:lvl1pPr>
              <a:defRPr/>
            </a:lvl1pPr>
          </a:lstStyle>
          <a:p>
            <a:pPr>
              <a:defRPr/>
            </a:pPr>
            <a:fld id="{73048ABE-169C-44C2-9D7B-C189856FED10}" type="datetimeFigureOut">
              <a:rPr lang="ru-RU"/>
              <a:pPr>
                <a:defRPr/>
              </a:pPr>
              <a:t>14.11.2013</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a:xfrm>
            <a:off x="8156575" y="6421438"/>
            <a:ext cx="762000" cy="365125"/>
          </a:xfrm>
        </p:spPr>
        <p:txBody>
          <a:bodyPr/>
          <a:lstStyle>
            <a:lvl1pPr>
              <a:defRPr/>
            </a:lvl1pPr>
          </a:lstStyle>
          <a:p>
            <a:pPr>
              <a:defRPr/>
            </a:pPr>
            <a:fld id="{B44B7617-56F2-4534-9A1D-07BF00795E3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fld id="{E24F6DBA-A28C-472F-885D-7A32A2A925D3}" type="datetimeFigureOut">
              <a:rPr lang="ru-RU"/>
              <a:pPr>
                <a:defRPr/>
              </a:pPr>
              <a:t>14.11.2013</a:t>
            </a:fld>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BD80B7D8-AC55-4068-B95D-2AB9B667533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4578" name="Заголовок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ru-RU" smtClean="0"/>
              <a:t>Образец заголовка</a:t>
            </a:r>
            <a:endParaRPr lang="en-US" smtClean="0"/>
          </a:p>
        </p:txBody>
      </p:sp>
      <p:sp>
        <p:nvSpPr>
          <p:cNvPr id="24579" name="Текст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9" name="Дата 4"/>
          <p:cNvSpPr>
            <a:spLocks noGrp="1"/>
          </p:cNvSpPr>
          <p:nvPr>
            <p:ph type="dt" sz="half" idx="2"/>
          </p:nvPr>
        </p:nvSpPr>
        <p:spPr>
          <a:xfrm>
            <a:off x="457200" y="6421438"/>
            <a:ext cx="2133600" cy="365125"/>
          </a:xfrm>
          <a:prstGeom prst="rect">
            <a:avLst/>
          </a:prstGeom>
        </p:spPr>
        <p:txBody>
          <a:bodyPr vert="horz" bIns="0" anchor="b"/>
          <a:lstStyle>
            <a:lvl1pPr fontAlgn="auto">
              <a:spcBef>
                <a:spcPts val="0"/>
              </a:spcBef>
              <a:spcAft>
                <a:spcPts val="0"/>
              </a:spcAft>
              <a:defRPr sz="1000">
                <a:solidFill>
                  <a:schemeClr val="tx2">
                    <a:shade val="50000"/>
                  </a:schemeClr>
                </a:solidFill>
                <a:latin typeface="+mn-lt"/>
              </a:defRPr>
            </a:lvl1pPr>
          </a:lstStyle>
          <a:p>
            <a:pPr>
              <a:defRPr/>
            </a:pPr>
            <a:fld id="{D209D40A-12B7-4F3B-B942-943BA2F1425E}" type="datetimeFigureOut">
              <a:rPr lang="ru-RU"/>
              <a:pPr>
                <a:defRPr/>
              </a:pPr>
              <a:t>14.11.2013</a:t>
            </a:fld>
            <a:endParaRPr lang="ru-RU"/>
          </a:p>
        </p:txBody>
      </p:sp>
      <p:sp>
        <p:nvSpPr>
          <p:cNvPr id="11" name="Нижний колонтитул 5"/>
          <p:cNvSpPr>
            <a:spLocks noGrp="1"/>
          </p:cNvSpPr>
          <p:nvPr>
            <p:ph type="ftr" sz="quarter" idx="3"/>
          </p:nvPr>
        </p:nvSpPr>
        <p:spPr>
          <a:xfrm>
            <a:off x="3124200" y="6421438"/>
            <a:ext cx="2895600" cy="365125"/>
          </a:xfrm>
          <a:prstGeom prst="rect">
            <a:avLst/>
          </a:prstGeom>
        </p:spPr>
        <p:txBody>
          <a:bodyPr vert="horz" lIns="0" rIns="0" bIns="0" anchor="b"/>
          <a:lstStyle>
            <a:lvl1pPr algn="ctr" fontAlgn="auto">
              <a:spcBef>
                <a:spcPts val="0"/>
              </a:spcBef>
              <a:spcAft>
                <a:spcPts val="0"/>
              </a:spcAft>
              <a:defRPr sz="1000">
                <a:solidFill>
                  <a:schemeClr val="tx2">
                    <a:shade val="50000"/>
                  </a:schemeClr>
                </a:solidFill>
                <a:latin typeface="+mn-lt"/>
              </a:defRPr>
            </a:lvl1pPr>
          </a:lstStyle>
          <a:p>
            <a:pPr>
              <a:defRPr/>
            </a:pPr>
            <a:endParaRPr lang="ru-RU"/>
          </a:p>
        </p:txBody>
      </p:sp>
      <p:sp>
        <p:nvSpPr>
          <p:cNvPr id="13" name="Номер слайда 6"/>
          <p:cNvSpPr>
            <a:spLocks noGrp="1"/>
          </p:cNvSpPr>
          <p:nvPr>
            <p:ph type="sldNum" sz="quarter" idx="4"/>
          </p:nvPr>
        </p:nvSpPr>
        <p:spPr>
          <a:xfrm>
            <a:off x="8153400" y="6421438"/>
            <a:ext cx="762000" cy="365125"/>
          </a:xfrm>
          <a:prstGeom prst="rect">
            <a:avLst/>
          </a:prstGeom>
        </p:spPr>
        <p:txBody>
          <a:bodyPr vert="horz" lIns="0" tIns="0" rIns="0" bIns="0" anchor="b"/>
          <a:lstStyle>
            <a:lvl1pPr algn="r" fontAlgn="auto">
              <a:spcBef>
                <a:spcPts val="0"/>
              </a:spcBef>
              <a:spcAft>
                <a:spcPts val="0"/>
              </a:spcAft>
              <a:defRPr sz="1000">
                <a:solidFill>
                  <a:schemeClr val="tx2">
                    <a:shade val="50000"/>
                  </a:schemeClr>
                </a:solidFill>
                <a:latin typeface="+mn-lt"/>
              </a:defRPr>
            </a:lvl1pPr>
          </a:lstStyle>
          <a:p>
            <a:pPr>
              <a:defRPr/>
            </a:pPr>
            <a:fld id="{E9F872EF-8F25-46CB-9FAA-9660B0926D99}"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5.jpeg"/><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5"/>
          <p:cNvSpPr txBox="1">
            <a:spLocks noChangeArrowheads="1"/>
          </p:cNvSpPr>
          <p:nvPr/>
        </p:nvSpPr>
        <p:spPr bwMode="auto">
          <a:xfrm>
            <a:off x="5435600" y="4868863"/>
            <a:ext cx="3095625" cy="366712"/>
          </a:xfrm>
          <a:prstGeom prst="rect">
            <a:avLst/>
          </a:prstGeom>
          <a:noFill/>
          <a:ln w="9525">
            <a:noFill/>
            <a:miter lim="800000"/>
            <a:headEnd/>
            <a:tailEnd/>
          </a:ln>
        </p:spPr>
        <p:txBody>
          <a:bodyPr>
            <a:spAutoFit/>
          </a:bodyPr>
          <a:lstStyle/>
          <a:p>
            <a:pPr>
              <a:spcBef>
                <a:spcPct val="50000"/>
              </a:spcBef>
            </a:pPr>
            <a:endParaRPr lang="ru-RU"/>
          </a:p>
        </p:txBody>
      </p:sp>
      <p:sp>
        <p:nvSpPr>
          <p:cNvPr id="14343" name="WordArt 7"/>
          <p:cNvSpPr>
            <a:spLocks noChangeArrowheads="1" noChangeShapeType="1" noTextEdit="1"/>
          </p:cNvSpPr>
          <p:nvPr/>
        </p:nvSpPr>
        <p:spPr bwMode="auto">
          <a:xfrm>
            <a:off x="179388" y="1700213"/>
            <a:ext cx="8785225" cy="2016125"/>
          </a:xfrm>
          <a:prstGeom prst="rect">
            <a:avLst/>
          </a:prstGeom>
        </p:spPr>
        <p:txBody>
          <a:bodyPr wrap="none" fromWordArt="1">
            <a:prstTxWarp prst="textPlain">
              <a:avLst>
                <a:gd name="adj" fmla="val 50009"/>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Тепловий та сонячний удар. </a:t>
            </a:r>
          </a:p>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Перша допомога при тепловому та сонячному ударах. </a:t>
            </a:r>
          </a:p>
        </p:txBody>
      </p:sp>
      <p:sp>
        <p:nvSpPr>
          <p:cNvPr id="14344" name="Text Box 8"/>
          <p:cNvSpPr txBox="1">
            <a:spLocks noChangeArrowheads="1"/>
          </p:cNvSpPr>
          <p:nvPr/>
        </p:nvSpPr>
        <p:spPr bwMode="auto">
          <a:xfrm>
            <a:off x="5614988" y="5300663"/>
            <a:ext cx="3529012" cy="1190625"/>
          </a:xfrm>
          <a:prstGeom prst="rect">
            <a:avLst/>
          </a:prstGeom>
          <a:noFill/>
          <a:ln w="9525">
            <a:noFill/>
            <a:miter lim="800000"/>
            <a:headEnd/>
            <a:tailEnd/>
          </a:ln>
          <a:effectLst/>
        </p:spPr>
        <p:txBody>
          <a:bodyPr>
            <a:spAutoFit/>
          </a:bodyPr>
          <a:lstStyle/>
          <a:p>
            <a:pPr algn="ctr">
              <a:spcBef>
                <a:spcPct val="50000"/>
              </a:spcBef>
            </a:pPr>
            <a:r>
              <a:rPr lang="uk-UA"/>
              <a:t>Презентацію підготувала</a:t>
            </a:r>
            <a:br>
              <a:rPr lang="uk-UA"/>
            </a:br>
            <a:r>
              <a:rPr lang="uk-UA"/>
              <a:t>учениця 7(11)-Б класу </a:t>
            </a:r>
            <a:br>
              <a:rPr lang="uk-UA"/>
            </a:br>
            <a:r>
              <a:rPr lang="uk-UA"/>
              <a:t>Куп'янської гімназії №1</a:t>
            </a:r>
            <a:br>
              <a:rPr lang="uk-UA"/>
            </a:br>
            <a:r>
              <a:rPr lang="uk-UA"/>
              <a:t>Бондар Оксана</a:t>
            </a: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4343"/>
                                        </p:tgtEl>
                                        <p:attrNameLst>
                                          <p:attrName>style.visibility</p:attrName>
                                        </p:attrNameLst>
                                      </p:cBhvr>
                                      <p:to>
                                        <p:strVal val="visible"/>
                                      </p:to>
                                    </p:set>
                                    <p:anim calcmode="lin" valueType="num">
                                      <p:cBhvr>
                                        <p:cTn id="7" dur="1000" fill="hold"/>
                                        <p:tgtEl>
                                          <p:spTgt spid="14343"/>
                                        </p:tgtEl>
                                        <p:attrNameLst>
                                          <p:attrName>ppt_w</p:attrName>
                                        </p:attrNameLst>
                                      </p:cBhvr>
                                      <p:tavLst>
                                        <p:tav tm="0">
                                          <p:val>
                                            <p:fltVal val="0"/>
                                          </p:val>
                                        </p:tav>
                                        <p:tav tm="100000">
                                          <p:val>
                                            <p:strVal val="#ppt_w"/>
                                          </p:val>
                                        </p:tav>
                                      </p:tavLst>
                                    </p:anim>
                                    <p:anim calcmode="lin" valueType="num">
                                      <p:cBhvr>
                                        <p:cTn id="8" dur="1000" fill="hold"/>
                                        <p:tgtEl>
                                          <p:spTgt spid="14343"/>
                                        </p:tgtEl>
                                        <p:attrNameLst>
                                          <p:attrName>ppt_h</p:attrName>
                                        </p:attrNameLst>
                                      </p:cBhvr>
                                      <p:tavLst>
                                        <p:tav tm="0">
                                          <p:val>
                                            <p:fltVal val="0"/>
                                          </p:val>
                                        </p:tav>
                                        <p:tav tm="100000">
                                          <p:val>
                                            <p:strVal val="#ppt_h"/>
                                          </p:val>
                                        </p:tav>
                                      </p:tavLst>
                                    </p:anim>
                                    <p:anim calcmode="lin" valueType="num">
                                      <p:cBhvr>
                                        <p:cTn id="9" dur="1000" fill="hold"/>
                                        <p:tgtEl>
                                          <p:spTgt spid="1434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34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 presetClass="entr" presetSubtype="10" fill="hold" grpId="0" nodeType="afterEffect">
                                  <p:stCondLst>
                                    <p:cond delay="0"/>
                                  </p:stCondLst>
                                  <p:childTnLst>
                                    <p:set>
                                      <p:cBhvr>
                                        <p:cTn id="13" dur="1" fill="hold">
                                          <p:stCondLst>
                                            <p:cond delay="0"/>
                                          </p:stCondLst>
                                        </p:cTn>
                                        <p:tgtEl>
                                          <p:spTgt spid="14344"/>
                                        </p:tgtEl>
                                        <p:attrNameLst>
                                          <p:attrName>style.visibility</p:attrName>
                                        </p:attrNameLst>
                                      </p:cBhvr>
                                      <p:to>
                                        <p:strVal val="visible"/>
                                      </p:to>
                                    </p:set>
                                    <p:animEffect transition="in" filter="blinds(horizontal)">
                                      <p:cBhvr>
                                        <p:cTn id="14"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nimBg="1"/>
      <p:bldP spid="1434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3" name="Picture 7" descr="sunstroke"/>
          <p:cNvPicPr>
            <a:picLocks noChangeAspect="1" noChangeArrowheads="1"/>
          </p:cNvPicPr>
          <p:nvPr/>
        </p:nvPicPr>
        <p:blipFill>
          <a:blip r:embed="rId2"/>
          <a:srcRect/>
          <a:stretch>
            <a:fillRect/>
          </a:stretch>
        </p:blipFill>
        <p:spPr bwMode="auto">
          <a:xfrm>
            <a:off x="6443663" y="3716338"/>
            <a:ext cx="2538412" cy="2951162"/>
          </a:xfrm>
          <a:prstGeom prst="rect">
            <a:avLst/>
          </a:prstGeom>
          <a:noFill/>
        </p:spPr>
      </p:pic>
      <p:sp>
        <p:nvSpPr>
          <p:cNvPr id="34820" name="WordArt 4"/>
          <p:cNvSpPr>
            <a:spLocks noChangeArrowheads="1" noChangeShapeType="1" noTextEdit="1"/>
          </p:cNvSpPr>
          <p:nvPr/>
        </p:nvSpPr>
        <p:spPr bwMode="auto">
          <a:xfrm>
            <a:off x="1619250" y="2708275"/>
            <a:ext cx="5688013" cy="1577975"/>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Бережіть своє здоров'я!</a:t>
            </a:r>
          </a:p>
        </p:txBody>
      </p:sp>
      <p:pic>
        <p:nvPicPr>
          <p:cNvPr id="34822" name="Picture 6" descr="1336642620_soln"/>
          <p:cNvPicPr>
            <a:picLocks noChangeAspect="1" noChangeArrowheads="1"/>
          </p:cNvPicPr>
          <p:nvPr/>
        </p:nvPicPr>
        <p:blipFill>
          <a:blip r:embed="rId3"/>
          <a:srcRect/>
          <a:stretch>
            <a:fillRect/>
          </a:stretch>
        </p:blipFill>
        <p:spPr bwMode="auto">
          <a:xfrm>
            <a:off x="5148263" y="333375"/>
            <a:ext cx="3635375" cy="2216150"/>
          </a:xfrm>
          <a:prstGeom prst="rect">
            <a:avLst/>
          </a:prstGeom>
          <a:noFill/>
        </p:spPr>
      </p:pic>
      <p:pic>
        <p:nvPicPr>
          <p:cNvPr id="34824" name="Picture 8" descr="299890-baby-resting-uner-umbrella"/>
          <p:cNvPicPr>
            <a:picLocks noChangeAspect="1" noChangeArrowheads="1"/>
          </p:cNvPicPr>
          <p:nvPr/>
        </p:nvPicPr>
        <p:blipFill>
          <a:blip r:embed="rId4"/>
          <a:srcRect/>
          <a:stretch>
            <a:fillRect/>
          </a:stretch>
        </p:blipFill>
        <p:spPr bwMode="auto">
          <a:xfrm>
            <a:off x="250825" y="4365625"/>
            <a:ext cx="3384550" cy="2259013"/>
          </a:xfrm>
          <a:prstGeom prst="rect">
            <a:avLst/>
          </a:prstGeom>
          <a:noFill/>
        </p:spPr>
      </p:pic>
      <p:pic>
        <p:nvPicPr>
          <p:cNvPr id="34825" name="Picture 9" descr="1338393277"/>
          <p:cNvPicPr>
            <a:picLocks noChangeAspect="1" noChangeArrowheads="1"/>
          </p:cNvPicPr>
          <p:nvPr/>
        </p:nvPicPr>
        <p:blipFill>
          <a:blip r:embed="rId5"/>
          <a:srcRect/>
          <a:stretch>
            <a:fillRect/>
          </a:stretch>
        </p:blipFill>
        <p:spPr bwMode="auto">
          <a:xfrm>
            <a:off x="250825" y="188913"/>
            <a:ext cx="2519363" cy="2519362"/>
          </a:xfrm>
          <a:prstGeom prst="rect">
            <a:avLst/>
          </a:prstGeom>
          <a:noFill/>
        </p:spPr>
      </p:pic>
      <p:pic>
        <p:nvPicPr>
          <p:cNvPr id="34826" name="Picture 10" descr="i"/>
          <p:cNvPicPr>
            <a:picLocks noChangeAspect="1" noChangeArrowheads="1"/>
          </p:cNvPicPr>
          <p:nvPr/>
        </p:nvPicPr>
        <p:blipFill>
          <a:blip r:embed="rId6"/>
          <a:srcRect/>
          <a:stretch>
            <a:fillRect/>
          </a:stretch>
        </p:blipFill>
        <p:spPr bwMode="auto">
          <a:xfrm>
            <a:off x="3851275" y="4652963"/>
            <a:ext cx="2376488" cy="1782762"/>
          </a:xfrm>
          <a:prstGeom prst="rect">
            <a:avLst/>
          </a:prstGeom>
          <a:noFill/>
        </p:spPr>
      </p:pic>
      <p:pic>
        <p:nvPicPr>
          <p:cNvPr id="34827" name="Picture 11" descr="summersun"/>
          <p:cNvPicPr>
            <a:picLocks noChangeAspect="1" noChangeArrowheads="1"/>
          </p:cNvPicPr>
          <p:nvPr/>
        </p:nvPicPr>
        <p:blipFill>
          <a:blip r:embed="rId7"/>
          <a:srcRect/>
          <a:stretch>
            <a:fillRect/>
          </a:stretch>
        </p:blipFill>
        <p:spPr bwMode="auto">
          <a:xfrm>
            <a:off x="2916238" y="981075"/>
            <a:ext cx="2006600" cy="15986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p:cTn id="7" dur="1000" fill="hold"/>
                                        <p:tgtEl>
                                          <p:spTgt spid="34820"/>
                                        </p:tgtEl>
                                        <p:attrNameLst>
                                          <p:attrName>ppt_w</p:attrName>
                                        </p:attrNameLst>
                                      </p:cBhvr>
                                      <p:tavLst>
                                        <p:tav tm="0">
                                          <p:val>
                                            <p:fltVal val="0"/>
                                          </p:val>
                                        </p:tav>
                                        <p:tav tm="100000">
                                          <p:val>
                                            <p:strVal val="#ppt_w"/>
                                          </p:val>
                                        </p:tav>
                                      </p:tavLst>
                                    </p:anim>
                                    <p:anim calcmode="lin" valueType="num">
                                      <p:cBhvr>
                                        <p:cTn id="8" dur="1000" fill="hold"/>
                                        <p:tgtEl>
                                          <p:spTgt spid="34820"/>
                                        </p:tgtEl>
                                        <p:attrNameLst>
                                          <p:attrName>ppt_h</p:attrName>
                                        </p:attrNameLst>
                                      </p:cBhvr>
                                      <p:tavLst>
                                        <p:tav tm="0">
                                          <p:val>
                                            <p:fltVal val="0"/>
                                          </p:val>
                                        </p:tav>
                                        <p:tav tm="100000">
                                          <p:val>
                                            <p:strVal val="#ppt_h"/>
                                          </p:val>
                                        </p:tav>
                                      </p:tavLst>
                                    </p:anim>
                                    <p:anim calcmode="lin" valueType="num">
                                      <p:cBhvr>
                                        <p:cTn id="9" dur="1000" fill="hold"/>
                                        <p:tgtEl>
                                          <p:spTgt spid="348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482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8" presetClass="entr" presetSubtype="12" fill="hold" nodeType="afterEffect">
                                  <p:stCondLst>
                                    <p:cond delay="0"/>
                                  </p:stCondLst>
                                  <p:childTnLst>
                                    <p:set>
                                      <p:cBhvr>
                                        <p:cTn id="13" dur="1" fill="hold">
                                          <p:stCondLst>
                                            <p:cond delay="0"/>
                                          </p:stCondLst>
                                        </p:cTn>
                                        <p:tgtEl>
                                          <p:spTgt spid="34822"/>
                                        </p:tgtEl>
                                        <p:attrNameLst>
                                          <p:attrName>style.visibility</p:attrName>
                                        </p:attrNameLst>
                                      </p:cBhvr>
                                      <p:to>
                                        <p:strVal val="visible"/>
                                      </p:to>
                                    </p:set>
                                    <p:animEffect transition="in" filter="strips(downLeft)">
                                      <p:cBhvr>
                                        <p:cTn id="14" dur="500"/>
                                        <p:tgtEl>
                                          <p:spTgt spid="34822"/>
                                        </p:tgtEl>
                                      </p:cBhvr>
                                    </p:animEffect>
                                  </p:childTnLst>
                                </p:cTn>
                              </p:par>
                            </p:childTnLst>
                          </p:cTn>
                        </p:par>
                        <p:par>
                          <p:cTn id="15" fill="hold">
                            <p:stCondLst>
                              <p:cond delay="1500"/>
                            </p:stCondLst>
                            <p:childTnLst>
                              <p:par>
                                <p:cTn id="16" presetID="18" presetClass="entr" presetSubtype="12" fill="hold" nodeType="afterEffect">
                                  <p:stCondLst>
                                    <p:cond delay="0"/>
                                  </p:stCondLst>
                                  <p:childTnLst>
                                    <p:set>
                                      <p:cBhvr>
                                        <p:cTn id="17" dur="1" fill="hold">
                                          <p:stCondLst>
                                            <p:cond delay="0"/>
                                          </p:stCondLst>
                                        </p:cTn>
                                        <p:tgtEl>
                                          <p:spTgt spid="34824"/>
                                        </p:tgtEl>
                                        <p:attrNameLst>
                                          <p:attrName>style.visibility</p:attrName>
                                        </p:attrNameLst>
                                      </p:cBhvr>
                                      <p:to>
                                        <p:strVal val="visible"/>
                                      </p:to>
                                    </p:set>
                                    <p:animEffect transition="in" filter="strips(downLeft)">
                                      <p:cBhvr>
                                        <p:cTn id="18" dur="500"/>
                                        <p:tgtEl>
                                          <p:spTgt spid="34824"/>
                                        </p:tgtEl>
                                      </p:cBhvr>
                                    </p:animEffect>
                                  </p:childTnLst>
                                </p:cTn>
                              </p:par>
                            </p:childTnLst>
                          </p:cTn>
                        </p:par>
                        <p:par>
                          <p:cTn id="19" fill="hold">
                            <p:stCondLst>
                              <p:cond delay="2000"/>
                            </p:stCondLst>
                            <p:childTnLst>
                              <p:par>
                                <p:cTn id="20" presetID="18" presetClass="entr" presetSubtype="12" fill="hold" nodeType="afterEffect">
                                  <p:stCondLst>
                                    <p:cond delay="0"/>
                                  </p:stCondLst>
                                  <p:childTnLst>
                                    <p:set>
                                      <p:cBhvr>
                                        <p:cTn id="21" dur="1" fill="hold">
                                          <p:stCondLst>
                                            <p:cond delay="0"/>
                                          </p:stCondLst>
                                        </p:cTn>
                                        <p:tgtEl>
                                          <p:spTgt spid="34823"/>
                                        </p:tgtEl>
                                        <p:attrNameLst>
                                          <p:attrName>style.visibility</p:attrName>
                                        </p:attrNameLst>
                                      </p:cBhvr>
                                      <p:to>
                                        <p:strVal val="visible"/>
                                      </p:to>
                                    </p:set>
                                    <p:animEffect transition="in" filter="strips(downLeft)">
                                      <p:cBhvr>
                                        <p:cTn id="22" dur="500"/>
                                        <p:tgtEl>
                                          <p:spTgt spid="34823"/>
                                        </p:tgtEl>
                                      </p:cBhvr>
                                    </p:animEffect>
                                  </p:childTnLst>
                                </p:cTn>
                              </p:par>
                            </p:childTnLst>
                          </p:cTn>
                        </p:par>
                        <p:par>
                          <p:cTn id="23" fill="hold">
                            <p:stCondLst>
                              <p:cond delay="2500"/>
                            </p:stCondLst>
                            <p:childTnLst>
                              <p:par>
                                <p:cTn id="24" presetID="18" presetClass="entr" presetSubtype="12" fill="hold" nodeType="afterEffect">
                                  <p:stCondLst>
                                    <p:cond delay="0"/>
                                  </p:stCondLst>
                                  <p:childTnLst>
                                    <p:set>
                                      <p:cBhvr>
                                        <p:cTn id="25" dur="1" fill="hold">
                                          <p:stCondLst>
                                            <p:cond delay="0"/>
                                          </p:stCondLst>
                                        </p:cTn>
                                        <p:tgtEl>
                                          <p:spTgt spid="34825"/>
                                        </p:tgtEl>
                                        <p:attrNameLst>
                                          <p:attrName>style.visibility</p:attrName>
                                        </p:attrNameLst>
                                      </p:cBhvr>
                                      <p:to>
                                        <p:strVal val="visible"/>
                                      </p:to>
                                    </p:set>
                                    <p:animEffect transition="in" filter="strips(downLeft)">
                                      <p:cBhvr>
                                        <p:cTn id="26" dur="500"/>
                                        <p:tgtEl>
                                          <p:spTgt spid="34825"/>
                                        </p:tgtEl>
                                      </p:cBhvr>
                                    </p:animEffect>
                                  </p:childTnLst>
                                </p:cTn>
                              </p:par>
                            </p:childTnLst>
                          </p:cTn>
                        </p:par>
                        <p:par>
                          <p:cTn id="27" fill="hold">
                            <p:stCondLst>
                              <p:cond delay="3000"/>
                            </p:stCondLst>
                            <p:childTnLst>
                              <p:par>
                                <p:cTn id="28" presetID="18" presetClass="entr" presetSubtype="12" fill="hold" nodeType="afterEffect">
                                  <p:stCondLst>
                                    <p:cond delay="0"/>
                                  </p:stCondLst>
                                  <p:childTnLst>
                                    <p:set>
                                      <p:cBhvr>
                                        <p:cTn id="29" dur="1" fill="hold">
                                          <p:stCondLst>
                                            <p:cond delay="0"/>
                                          </p:stCondLst>
                                        </p:cTn>
                                        <p:tgtEl>
                                          <p:spTgt spid="34826"/>
                                        </p:tgtEl>
                                        <p:attrNameLst>
                                          <p:attrName>style.visibility</p:attrName>
                                        </p:attrNameLst>
                                      </p:cBhvr>
                                      <p:to>
                                        <p:strVal val="visible"/>
                                      </p:to>
                                    </p:set>
                                    <p:animEffect transition="in" filter="strips(downLeft)">
                                      <p:cBhvr>
                                        <p:cTn id="30" dur="500"/>
                                        <p:tgtEl>
                                          <p:spTgt spid="34826"/>
                                        </p:tgtEl>
                                      </p:cBhvr>
                                    </p:animEffect>
                                  </p:childTnLst>
                                </p:cTn>
                              </p:par>
                            </p:childTnLst>
                          </p:cTn>
                        </p:par>
                        <p:par>
                          <p:cTn id="31" fill="hold">
                            <p:stCondLst>
                              <p:cond delay="3500"/>
                            </p:stCondLst>
                            <p:childTnLst>
                              <p:par>
                                <p:cTn id="32" presetID="18" presetClass="entr" presetSubtype="12" fill="hold" nodeType="afterEffect">
                                  <p:stCondLst>
                                    <p:cond delay="0"/>
                                  </p:stCondLst>
                                  <p:childTnLst>
                                    <p:set>
                                      <p:cBhvr>
                                        <p:cTn id="33" dur="1" fill="hold">
                                          <p:stCondLst>
                                            <p:cond delay="0"/>
                                          </p:stCondLst>
                                        </p:cTn>
                                        <p:tgtEl>
                                          <p:spTgt spid="34827"/>
                                        </p:tgtEl>
                                        <p:attrNameLst>
                                          <p:attrName>style.visibility</p:attrName>
                                        </p:attrNameLst>
                                      </p:cBhvr>
                                      <p:to>
                                        <p:strVal val="visible"/>
                                      </p:to>
                                    </p:set>
                                    <p:animEffect transition="in" filter="strips(downLeft)">
                                      <p:cBhvr>
                                        <p:cTn id="34"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p:cNvSpPr>
            <a:spLocks noChangeArrowheads="1" noChangeShapeType="1" noTextEdit="1"/>
          </p:cNvSpPr>
          <p:nvPr/>
        </p:nvSpPr>
        <p:spPr bwMode="auto">
          <a:xfrm>
            <a:off x="2051050" y="333375"/>
            <a:ext cx="5522913" cy="1285875"/>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Тепловий удар</a:t>
            </a:r>
          </a:p>
        </p:txBody>
      </p:sp>
      <p:sp>
        <p:nvSpPr>
          <p:cNvPr id="25605" name="Text Box 5"/>
          <p:cNvSpPr txBox="1">
            <a:spLocks noChangeArrowheads="1"/>
          </p:cNvSpPr>
          <p:nvPr/>
        </p:nvSpPr>
        <p:spPr bwMode="auto">
          <a:xfrm>
            <a:off x="-252413" y="2205038"/>
            <a:ext cx="5545138" cy="1465262"/>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Тепловий удар</a:t>
            </a:r>
            <a:r>
              <a:rPr lang="ru-RU" b="1"/>
              <a:t> </a:t>
            </a:r>
            <a:r>
              <a:rPr lang="ru-RU" b="1">
                <a:solidFill>
                  <a:srgbClr val="DC5B28"/>
                </a:solidFill>
              </a:rPr>
              <a:t>–</a:t>
            </a:r>
            <a:r>
              <a:rPr lang="ru-RU" b="1"/>
              <a:t> </a:t>
            </a:r>
            <a:r>
              <a:rPr lang="ru-RU"/>
              <a:t>це патологічний стан, який виникає при дії на тіло людини підвищеної температури, в умовах підвищеної вологості, обезводнення і порушення процесу терморегуляції організму.</a:t>
            </a:r>
          </a:p>
        </p:txBody>
      </p:sp>
      <p:pic>
        <p:nvPicPr>
          <p:cNvPr id="25606" name="Picture 6" descr="400_552486880501157949d174"/>
          <p:cNvPicPr>
            <a:picLocks noChangeAspect="1" noChangeArrowheads="1"/>
          </p:cNvPicPr>
          <p:nvPr/>
        </p:nvPicPr>
        <p:blipFill>
          <a:blip r:embed="rId2"/>
          <a:srcRect/>
          <a:stretch>
            <a:fillRect/>
          </a:stretch>
        </p:blipFill>
        <p:spPr bwMode="auto">
          <a:xfrm>
            <a:off x="4751388" y="4076700"/>
            <a:ext cx="4392612" cy="2271713"/>
          </a:xfrm>
          <a:prstGeom prst="rect">
            <a:avLst/>
          </a:prstGeom>
          <a:noFill/>
        </p:spPr>
      </p:pic>
      <p:pic>
        <p:nvPicPr>
          <p:cNvPr id="25608" name="Picture 8" descr="5"/>
          <p:cNvPicPr>
            <a:picLocks noChangeAspect="1" noChangeArrowheads="1"/>
          </p:cNvPicPr>
          <p:nvPr/>
        </p:nvPicPr>
        <p:blipFill>
          <a:blip r:embed="rId3"/>
          <a:srcRect/>
          <a:stretch>
            <a:fillRect/>
          </a:stretch>
        </p:blipFill>
        <p:spPr bwMode="auto">
          <a:xfrm>
            <a:off x="6286500" y="1989138"/>
            <a:ext cx="2857500" cy="1866900"/>
          </a:xfrm>
          <a:prstGeom prst="rect">
            <a:avLst/>
          </a:prstGeom>
          <a:noFill/>
        </p:spPr>
      </p:pic>
      <p:sp>
        <p:nvSpPr>
          <p:cNvPr id="25609" name="Text Box 9"/>
          <p:cNvSpPr txBox="1">
            <a:spLocks noChangeArrowheads="1"/>
          </p:cNvSpPr>
          <p:nvPr/>
        </p:nvSpPr>
        <p:spPr bwMode="auto">
          <a:xfrm>
            <a:off x="179388" y="3789363"/>
            <a:ext cx="4176712" cy="2838450"/>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Тепловий удар наступає внаслідок</a:t>
            </a:r>
            <a:r>
              <a:rPr lang="ru-RU" b="1"/>
              <a:t> </a:t>
            </a:r>
            <a:r>
              <a:rPr lang="ru-RU"/>
              <a:t>високої температури, високої вологості, носіння теплого і синтетичного одягу, який заважає тілу виділяти тепло,  вживання алкоголю, спекотної погоди, та фізичними навантаженнями в таку погоду. Найбільш схильні до отримання  теплового удару діти та люди літнього віку, вагітні жінки.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p:cTn id="7" dur="1000" fill="hold"/>
                                        <p:tgtEl>
                                          <p:spTgt spid="25604"/>
                                        </p:tgtEl>
                                        <p:attrNameLst>
                                          <p:attrName>ppt_w</p:attrName>
                                        </p:attrNameLst>
                                      </p:cBhvr>
                                      <p:tavLst>
                                        <p:tav tm="0">
                                          <p:val>
                                            <p:fltVal val="0"/>
                                          </p:val>
                                        </p:tav>
                                        <p:tav tm="100000">
                                          <p:val>
                                            <p:strVal val="#ppt_w"/>
                                          </p:val>
                                        </p:tav>
                                      </p:tavLst>
                                    </p:anim>
                                    <p:anim calcmode="lin" valueType="num">
                                      <p:cBhvr>
                                        <p:cTn id="8" dur="1000" fill="hold"/>
                                        <p:tgtEl>
                                          <p:spTgt spid="25604"/>
                                        </p:tgtEl>
                                        <p:attrNameLst>
                                          <p:attrName>ppt_h</p:attrName>
                                        </p:attrNameLst>
                                      </p:cBhvr>
                                      <p:tavLst>
                                        <p:tav tm="0">
                                          <p:val>
                                            <p:fltVal val="0"/>
                                          </p:val>
                                        </p:tav>
                                        <p:tav tm="100000">
                                          <p:val>
                                            <p:strVal val="#ppt_h"/>
                                          </p:val>
                                        </p:tav>
                                      </p:tavLst>
                                    </p:anim>
                                    <p:anim calcmode="lin" valueType="num">
                                      <p:cBhvr>
                                        <p:cTn id="9" dur="1000" fill="hold"/>
                                        <p:tgtEl>
                                          <p:spTgt spid="2560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560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25605"/>
                                        </p:tgtEl>
                                        <p:attrNameLst>
                                          <p:attrName>style.visibility</p:attrName>
                                        </p:attrNameLst>
                                      </p:cBhvr>
                                      <p:to>
                                        <p:strVal val="visible"/>
                                      </p:to>
                                    </p:set>
                                    <p:animEffect transition="in" filter="randombar(horizontal)">
                                      <p:cBhvr>
                                        <p:cTn id="14" dur="2000"/>
                                        <p:tgtEl>
                                          <p:spTgt spid="25605"/>
                                        </p:tgtEl>
                                      </p:cBhvr>
                                    </p:animEffect>
                                  </p:childTnLst>
                                </p:cTn>
                              </p:par>
                            </p:childTnLst>
                          </p:cTn>
                        </p:par>
                        <p:par>
                          <p:cTn id="15" fill="hold">
                            <p:stCondLst>
                              <p:cond delay="3000"/>
                            </p:stCondLst>
                            <p:childTnLst>
                              <p:par>
                                <p:cTn id="16" presetID="14" presetClass="entr" presetSubtype="10" fill="hold" grpId="0" nodeType="afterEffect">
                                  <p:stCondLst>
                                    <p:cond delay="0"/>
                                  </p:stCondLst>
                                  <p:childTnLst>
                                    <p:set>
                                      <p:cBhvr>
                                        <p:cTn id="17" dur="1" fill="hold">
                                          <p:stCondLst>
                                            <p:cond delay="0"/>
                                          </p:stCondLst>
                                        </p:cTn>
                                        <p:tgtEl>
                                          <p:spTgt spid="25609"/>
                                        </p:tgtEl>
                                        <p:attrNameLst>
                                          <p:attrName>style.visibility</p:attrName>
                                        </p:attrNameLst>
                                      </p:cBhvr>
                                      <p:to>
                                        <p:strVal val="visible"/>
                                      </p:to>
                                    </p:set>
                                    <p:animEffect transition="in" filter="randombar(horizontal)">
                                      <p:cBhvr>
                                        <p:cTn id="18" dur="2000"/>
                                        <p:tgtEl>
                                          <p:spTgt spid="25609"/>
                                        </p:tgtEl>
                                      </p:cBhvr>
                                    </p:animEffect>
                                  </p:childTnLst>
                                </p:cTn>
                              </p:par>
                            </p:childTnLst>
                          </p:cTn>
                        </p:par>
                        <p:par>
                          <p:cTn id="19" fill="hold">
                            <p:stCondLst>
                              <p:cond delay="5000"/>
                            </p:stCondLst>
                            <p:childTnLst>
                              <p:par>
                                <p:cTn id="20" presetID="18" presetClass="entr" presetSubtype="12" fill="hold" nodeType="afterEffect">
                                  <p:stCondLst>
                                    <p:cond delay="0"/>
                                  </p:stCondLst>
                                  <p:childTnLst>
                                    <p:set>
                                      <p:cBhvr>
                                        <p:cTn id="21" dur="1" fill="hold">
                                          <p:stCondLst>
                                            <p:cond delay="0"/>
                                          </p:stCondLst>
                                        </p:cTn>
                                        <p:tgtEl>
                                          <p:spTgt spid="25606"/>
                                        </p:tgtEl>
                                        <p:attrNameLst>
                                          <p:attrName>style.visibility</p:attrName>
                                        </p:attrNameLst>
                                      </p:cBhvr>
                                      <p:to>
                                        <p:strVal val="visible"/>
                                      </p:to>
                                    </p:set>
                                    <p:animEffect transition="in" filter="strips(downLeft)">
                                      <p:cBhvr>
                                        <p:cTn id="22" dur="2000"/>
                                        <p:tgtEl>
                                          <p:spTgt spid="25606"/>
                                        </p:tgtEl>
                                      </p:cBhvr>
                                    </p:animEffect>
                                  </p:childTnLst>
                                </p:cTn>
                              </p:par>
                            </p:childTnLst>
                          </p:cTn>
                        </p:par>
                        <p:par>
                          <p:cTn id="23" fill="hold">
                            <p:stCondLst>
                              <p:cond delay="7000"/>
                            </p:stCondLst>
                            <p:childTnLst>
                              <p:par>
                                <p:cTn id="24" presetID="18" presetClass="entr" presetSubtype="12" fill="hold" nodeType="afterEffect">
                                  <p:stCondLst>
                                    <p:cond delay="0"/>
                                  </p:stCondLst>
                                  <p:childTnLst>
                                    <p:set>
                                      <p:cBhvr>
                                        <p:cTn id="25" dur="1" fill="hold">
                                          <p:stCondLst>
                                            <p:cond delay="0"/>
                                          </p:stCondLst>
                                        </p:cTn>
                                        <p:tgtEl>
                                          <p:spTgt spid="25608"/>
                                        </p:tgtEl>
                                        <p:attrNameLst>
                                          <p:attrName>style.visibility</p:attrName>
                                        </p:attrNameLst>
                                      </p:cBhvr>
                                      <p:to>
                                        <p:strVal val="visible"/>
                                      </p:to>
                                    </p:set>
                                    <p:animEffect transition="in" filter="strips(downLeft)">
                                      <p:cBhvr>
                                        <p:cTn id="26" dur="20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p:bldP spid="2560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WordArt 5"/>
          <p:cNvSpPr>
            <a:spLocks noChangeArrowheads="1" noChangeShapeType="1" noTextEdit="1"/>
          </p:cNvSpPr>
          <p:nvPr/>
        </p:nvSpPr>
        <p:spPr bwMode="auto">
          <a:xfrm>
            <a:off x="2051050" y="333375"/>
            <a:ext cx="5522913" cy="1285875"/>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Тепловий удар</a:t>
            </a:r>
          </a:p>
        </p:txBody>
      </p:sp>
      <p:sp>
        <p:nvSpPr>
          <p:cNvPr id="26630" name="Text Box 6"/>
          <p:cNvSpPr txBox="1">
            <a:spLocks noChangeArrowheads="1"/>
          </p:cNvSpPr>
          <p:nvPr/>
        </p:nvSpPr>
        <p:spPr bwMode="auto">
          <a:xfrm>
            <a:off x="684213" y="2133600"/>
            <a:ext cx="4103687" cy="4211638"/>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При тепловому ударі спостерігається</a:t>
            </a:r>
            <a:r>
              <a:rPr lang="ru-RU"/>
              <a:t> висока температура тіла (40 С і вище), яка є головною ознакою теплового удару, спрага, почервоніння шкіри, прискорене дихання, серцебиття, може бути пульсуючий головний біль, рідше спостерігаються, галюцинації, втрата свідомості. Передувати розвитку теплового удару можуть теплові судоми, першими ознаками яких є: багате потовиділення, втома, спрага, м’язові судоми в області живота, в ногах і руках.</a:t>
            </a:r>
          </a:p>
        </p:txBody>
      </p:sp>
      <p:pic>
        <p:nvPicPr>
          <p:cNvPr id="26633" name="Picture 9" descr="i (1)"/>
          <p:cNvPicPr>
            <a:picLocks noChangeAspect="1" noChangeArrowheads="1"/>
          </p:cNvPicPr>
          <p:nvPr/>
        </p:nvPicPr>
        <p:blipFill>
          <a:blip r:embed="rId2"/>
          <a:srcRect/>
          <a:stretch>
            <a:fillRect/>
          </a:stretch>
        </p:blipFill>
        <p:spPr bwMode="auto">
          <a:xfrm>
            <a:off x="4859338" y="1773238"/>
            <a:ext cx="2376487" cy="2376487"/>
          </a:xfrm>
          <a:prstGeom prst="rect">
            <a:avLst/>
          </a:prstGeom>
          <a:noFill/>
        </p:spPr>
      </p:pic>
      <p:pic>
        <p:nvPicPr>
          <p:cNvPr id="26634" name="Picture 10" descr="i"/>
          <p:cNvPicPr>
            <a:picLocks noChangeAspect="1" noChangeArrowheads="1"/>
          </p:cNvPicPr>
          <p:nvPr/>
        </p:nvPicPr>
        <p:blipFill>
          <a:blip r:embed="rId3"/>
          <a:srcRect/>
          <a:stretch>
            <a:fillRect/>
          </a:stretch>
        </p:blipFill>
        <p:spPr bwMode="auto">
          <a:xfrm>
            <a:off x="5867400" y="4365625"/>
            <a:ext cx="3128963" cy="2346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6629"/>
                                        </p:tgtEl>
                                        <p:attrNameLst>
                                          <p:attrName>style.visibility</p:attrName>
                                        </p:attrNameLst>
                                      </p:cBhvr>
                                      <p:to>
                                        <p:strVal val="visible"/>
                                      </p:to>
                                    </p:set>
                                    <p:anim calcmode="lin" valueType="num">
                                      <p:cBhvr>
                                        <p:cTn id="7" dur="1000" fill="hold"/>
                                        <p:tgtEl>
                                          <p:spTgt spid="26629"/>
                                        </p:tgtEl>
                                        <p:attrNameLst>
                                          <p:attrName>ppt_w</p:attrName>
                                        </p:attrNameLst>
                                      </p:cBhvr>
                                      <p:tavLst>
                                        <p:tav tm="0">
                                          <p:val>
                                            <p:fltVal val="0"/>
                                          </p:val>
                                        </p:tav>
                                        <p:tav tm="100000">
                                          <p:val>
                                            <p:strVal val="#ppt_w"/>
                                          </p:val>
                                        </p:tav>
                                      </p:tavLst>
                                    </p:anim>
                                    <p:anim calcmode="lin" valueType="num">
                                      <p:cBhvr>
                                        <p:cTn id="8" dur="1000" fill="hold"/>
                                        <p:tgtEl>
                                          <p:spTgt spid="26629"/>
                                        </p:tgtEl>
                                        <p:attrNameLst>
                                          <p:attrName>ppt_h</p:attrName>
                                        </p:attrNameLst>
                                      </p:cBhvr>
                                      <p:tavLst>
                                        <p:tav tm="0">
                                          <p:val>
                                            <p:fltVal val="0"/>
                                          </p:val>
                                        </p:tav>
                                        <p:tav tm="100000">
                                          <p:val>
                                            <p:strVal val="#ppt_h"/>
                                          </p:val>
                                        </p:tav>
                                      </p:tavLst>
                                    </p:anim>
                                    <p:anim calcmode="lin" valueType="num">
                                      <p:cBhvr>
                                        <p:cTn id="9" dur="1000" fill="hold"/>
                                        <p:tgtEl>
                                          <p:spTgt spid="266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62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26630"/>
                                        </p:tgtEl>
                                        <p:attrNameLst>
                                          <p:attrName>style.visibility</p:attrName>
                                        </p:attrNameLst>
                                      </p:cBhvr>
                                      <p:to>
                                        <p:strVal val="visible"/>
                                      </p:to>
                                    </p:set>
                                    <p:animEffect transition="in" filter="randombar(horizontal)">
                                      <p:cBhvr>
                                        <p:cTn id="14" dur="2000"/>
                                        <p:tgtEl>
                                          <p:spTgt spid="26630"/>
                                        </p:tgtEl>
                                      </p:cBhvr>
                                    </p:animEffect>
                                  </p:childTnLst>
                                </p:cTn>
                              </p:par>
                            </p:childTnLst>
                          </p:cTn>
                        </p:par>
                        <p:par>
                          <p:cTn id="15" fill="hold">
                            <p:stCondLst>
                              <p:cond delay="3000"/>
                            </p:stCondLst>
                            <p:childTnLst>
                              <p:par>
                                <p:cTn id="16" presetID="18" presetClass="entr" presetSubtype="12" fill="hold" nodeType="afterEffect">
                                  <p:stCondLst>
                                    <p:cond delay="0"/>
                                  </p:stCondLst>
                                  <p:childTnLst>
                                    <p:set>
                                      <p:cBhvr>
                                        <p:cTn id="17" dur="1" fill="hold">
                                          <p:stCondLst>
                                            <p:cond delay="0"/>
                                          </p:stCondLst>
                                        </p:cTn>
                                        <p:tgtEl>
                                          <p:spTgt spid="26633"/>
                                        </p:tgtEl>
                                        <p:attrNameLst>
                                          <p:attrName>style.visibility</p:attrName>
                                        </p:attrNameLst>
                                      </p:cBhvr>
                                      <p:to>
                                        <p:strVal val="visible"/>
                                      </p:to>
                                    </p:set>
                                    <p:animEffect transition="in" filter="strips(downLeft)">
                                      <p:cBhvr>
                                        <p:cTn id="18" dur="2000"/>
                                        <p:tgtEl>
                                          <p:spTgt spid="26633"/>
                                        </p:tgtEl>
                                      </p:cBhvr>
                                    </p:animEffect>
                                  </p:childTnLst>
                                </p:cTn>
                              </p:par>
                            </p:childTnLst>
                          </p:cTn>
                        </p:par>
                        <p:par>
                          <p:cTn id="19" fill="hold">
                            <p:stCondLst>
                              <p:cond delay="5000"/>
                            </p:stCondLst>
                            <p:childTnLst>
                              <p:par>
                                <p:cTn id="20" presetID="18" presetClass="entr" presetSubtype="12" fill="hold" nodeType="afterEffect">
                                  <p:stCondLst>
                                    <p:cond delay="0"/>
                                  </p:stCondLst>
                                  <p:childTnLst>
                                    <p:set>
                                      <p:cBhvr>
                                        <p:cTn id="21" dur="1" fill="hold">
                                          <p:stCondLst>
                                            <p:cond delay="0"/>
                                          </p:stCondLst>
                                        </p:cTn>
                                        <p:tgtEl>
                                          <p:spTgt spid="26634"/>
                                        </p:tgtEl>
                                        <p:attrNameLst>
                                          <p:attrName>style.visibility</p:attrName>
                                        </p:attrNameLst>
                                      </p:cBhvr>
                                      <p:to>
                                        <p:strVal val="visible"/>
                                      </p:to>
                                    </p:set>
                                    <p:animEffect transition="in" filter="strips(downLeft)">
                                      <p:cBhvr>
                                        <p:cTn id="22"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animBg="1"/>
      <p:bldP spid="266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WordArt 4"/>
          <p:cNvSpPr>
            <a:spLocks noChangeArrowheads="1" noChangeShapeType="1" noTextEdit="1"/>
          </p:cNvSpPr>
          <p:nvPr/>
        </p:nvSpPr>
        <p:spPr bwMode="auto">
          <a:xfrm>
            <a:off x="2268538" y="260350"/>
            <a:ext cx="5184775" cy="1295400"/>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Сонячний удар</a:t>
            </a:r>
          </a:p>
        </p:txBody>
      </p:sp>
      <p:sp>
        <p:nvSpPr>
          <p:cNvPr id="27653" name="Text Box 5"/>
          <p:cNvSpPr txBox="1">
            <a:spLocks noChangeArrowheads="1"/>
          </p:cNvSpPr>
          <p:nvPr/>
        </p:nvSpPr>
        <p:spPr bwMode="auto">
          <a:xfrm>
            <a:off x="539750" y="2205038"/>
            <a:ext cx="3671888" cy="1739900"/>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Сонячний удар -</a:t>
            </a:r>
            <a:r>
              <a:rPr lang="ru-RU" b="1"/>
              <a:t> </a:t>
            </a:r>
            <a:r>
              <a:rPr lang="ru-RU"/>
              <a:t>це різновид теплового удару, що настає під впливом прямих сонячних променів на тіло людини, в першу чергу на її голову.</a:t>
            </a:r>
          </a:p>
        </p:txBody>
      </p:sp>
      <p:sp>
        <p:nvSpPr>
          <p:cNvPr id="27654" name="Text Box 6"/>
          <p:cNvSpPr txBox="1">
            <a:spLocks noChangeArrowheads="1"/>
          </p:cNvSpPr>
          <p:nvPr/>
        </p:nvSpPr>
        <p:spPr bwMode="auto">
          <a:xfrm>
            <a:off x="395288" y="4724400"/>
            <a:ext cx="4103687" cy="641350"/>
          </a:xfrm>
          <a:prstGeom prst="rect">
            <a:avLst/>
          </a:prstGeom>
          <a:noFill/>
          <a:ln w="9525">
            <a:noFill/>
            <a:miter lim="800000"/>
            <a:headEnd/>
            <a:tailEnd/>
          </a:ln>
          <a:effectLst/>
        </p:spPr>
        <p:txBody>
          <a:bodyPr>
            <a:spAutoFit/>
          </a:bodyPr>
          <a:lstStyle/>
          <a:p>
            <a:pPr algn="ctr">
              <a:spcBef>
                <a:spcPct val="50000"/>
              </a:spcBef>
            </a:pPr>
            <a:r>
              <a:rPr lang="ru-RU">
                <a:solidFill>
                  <a:srgbClr val="DC5B28"/>
                </a:solidFill>
              </a:rPr>
              <a:t>Може настати навіть через 6-8 годин після опромінення. </a:t>
            </a:r>
          </a:p>
        </p:txBody>
      </p:sp>
      <p:pic>
        <p:nvPicPr>
          <p:cNvPr id="27656" name="Picture 8" descr="summersun"/>
          <p:cNvPicPr>
            <a:picLocks noChangeAspect="1" noChangeArrowheads="1"/>
          </p:cNvPicPr>
          <p:nvPr/>
        </p:nvPicPr>
        <p:blipFill>
          <a:blip r:embed="rId2"/>
          <a:srcRect/>
          <a:stretch>
            <a:fillRect/>
          </a:stretch>
        </p:blipFill>
        <p:spPr bwMode="auto">
          <a:xfrm>
            <a:off x="4427538" y="1628775"/>
            <a:ext cx="2571750" cy="2047875"/>
          </a:xfrm>
          <a:prstGeom prst="rect">
            <a:avLst/>
          </a:prstGeom>
          <a:noFill/>
        </p:spPr>
      </p:pic>
      <p:pic>
        <p:nvPicPr>
          <p:cNvPr id="27655" name="Picture 7" descr="111111-17276a91"/>
          <p:cNvPicPr>
            <a:picLocks noChangeAspect="1" noChangeArrowheads="1"/>
          </p:cNvPicPr>
          <p:nvPr/>
        </p:nvPicPr>
        <p:blipFill>
          <a:blip r:embed="rId3"/>
          <a:srcRect/>
          <a:stretch>
            <a:fillRect/>
          </a:stretch>
        </p:blipFill>
        <p:spPr bwMode="auto">
          <a:xfrm>
            <a:off x="6156325" y="3500438"/>
            <a:ext cx="2862263" cy="32416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p:cTn id="7" dur="1000" fill="hold"/>
                                        <p:tgtEl>
                                          <p:spTgt spid="27652"/>
                                        </p:tgtEl>
                                        <p:attrNameLst>
                                          <p:attrName>ppt_w</p:attrName>
                                        </p:attrNameLst>
                                      </p:cBhvr>
                                      <p:tavLst>
                                        <p:tav tm="0">
                                          <p:val>
                                            <p:fltVal val="0"/>
                                          </p:val>
                                        </p:tav>
                                        <p:tav tm="100000">
                                          <p:val>
                                            <p:strVal val="#ppt_w"/>
                                          </p:val>
                                        </p:tav>
                                      </p:tavLst>
                                    </p:anim>
                                    <p:anim calcmode="lin" valueType="num">
                                      <p:cBhvr>
                                        <p:cTn id="8" dur="1000" fill="hold"/>
                                        <p:tgtEl>
                                          <p:spTgt spid="27652"/>
                                        </p:tgtEl>
                                        <p:attrNameLst>
                                          <p:attrName>ppt_h</p:attrName>
                                        </p:attrNameLst>
                                      </p:cBhvr>
                                      <p:tavLst>
                                        <p:tav tm="0">
                                          <p:val>
                                            <p:fltVal val="0"/>
                                          </p:val>
                                        </p:tav>
                                        <p:tav tm="100000">
                                          <p:val>
                                            <p:strVal val="#ppt_h"/>
                                          </p:val>
                                        </p:tav>
                                      </p:tavLst>
                                    </p:anim>
                                    <p:anim calcmode="lin" valueType="num">
                                      <p:cBhvr>
                                        <p:cTn id="9" dur="1000" fill="hold"/>
                                        <p:tgtEl>
                                          <p:spTgt spid="2765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65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27653"/>
                                        </p:tgtEl>
                                        <p:attrNameLst>
                                          <p:attrName>style.visibility</p:attrName>
                                        </p:attrNameLst>
                                      </p:cBhvr>
                                      <p:to>
                                        <p:strVal val="visible"/>
                                      </p:to>
                                    </p:set>
                                    <p:animEffect transition="in" filter="randombar(horizontal)">
                                      <p:cBhvr>
                                        <p:cTn id="14" dur="500"/>
                                        <p:tgtEl>
                                          <p:spTgt spid="27653"/>
                                        </p:tgtEl>
                                      </p:cBhvr>
                                    </p:animEffect>
                                  </p:childTnLst>
                                </p:cTn>
                              </p:par>
                            </p:childTnLst>
                          </p:cTn>
                        </p:par>
                        <p:par>
                          <p:cTn id="15" fill="hold">
                            <p:stCondLst>
                              <p:cond delay="1500"/>
                            </p:stCondLst>
                            <p:childTnLst>
                              <p:par>
                                <p:cTn id="16" presetID="14" presetClass="entr" presetSubtype="10" fill="hold" grpId="0" nodeType="afterEffect">
                                  <p:stCondLst>
                                    <p:cond delay="0"/>
                                  </p:stCondLst>
                                  <p:childTnLst>
                                    <p:set>
                                      <p:cBhvr>
                                        <p:cTn id="17" dur="1" fill="hold">
                                          <p:stCondLst>
                                            <p:cond delay="0"/>
                                          </p:stCondLst>
                                        </p:cTn>
                                        <p:tgtEl>
                                          <p:spTgt spid="27654"/>
                                        </p:tgtEl>
                                        <p:attrNameLst>
                                          <p:attrName>style.visibility</p:attrName>
                                        </p:attrNameLst>
                                      </p:cBhvr>
                                      <p:to>
                                        <p:strVal val="visible"/>
                                      </p:to>
                                    </p:set>
                                    <p:animEffect transition="in" filter="randombar(horizontal)">
                                      <p:cBhvr>
                                        <p:cTn id="18" dur="500"/>
                                        <p:tgtEl>
                                          <p:spTgt spid="27654"/>
                                        </p:tgtEl>
                                      </p:cBhvr>
                                    </p:animEffect>
                                  </p:childTnLst>
                                </p:cTn>
                              </p:par>
                            </p:childTnLst>
                          </p:cTn>
                        </p:par>
                        <p:par>
                          <p:cTn id="19" fill="hold">
                            <p:stCondLst>
                              <p:cond delay="2000"/>
                            </p:stCondLst>
                            <p:childTnLst>
                              <p:par>
                                <p:cTn id="20" presetID="18" presetClass="entr" presetSubtype="12" fill="hold" nodeType="afterEffect">
                                  <p:stCondLst>
                                    <p:cond delay="0"/>
                                  </p:stCondLst>
                                  <p:childTnLst>
                                    <p:set>
                                      <p:cBhvr>
                                        <p:cTn id="21" dur="1" fill="hold">
                                          <p:stCondLst>
                                            <p:cond delay="0"/>
                                          </p:stCondLst>
                                        </p:cTn>
                                        <p:tgtEl>
                                          <p:spTgt spid="27655"/>
                                        </p:tgtEl>
                                        <p:attrNameLst>
                                          <p:attrName>style.visibility</p:attrName>
                                        </p:attrNameLst>
                                      </p:cBhvr>
                                      <p:to>
                                        <p:strVal val="visible"/>
                                      </p:to>
                                    </p:set>
                                    <p:animEffect transition="in" filter="strips(downLeft)">
                                      <p:cBhvr>
                                        <p:cTn id="22" dur="2000"/>
                                        <p:tgtEl>
                                          <p:spTgt spid="27655"/>
                                        </p:tgtEl>
                                      </p:cBhvr>
                                    </p:animEffect>
                                  </p:childTnLst>
                                </p:cTn>
                              </p:par>
                            </p:childTnLst>
                          </p:cTn>
                        </p:par>
                        <p:par>
                          <p:cTn id="23" fill="hold">
                            <p:stCondLst>
                              <p:cond delay="4000"/>
                            </p:stCondLst>
                            <p:childTnLst>
                              <p:par>
                                <p:cTn id="24" presetID="18" presetClass="entr" presetSubtype="12" fill="hold" nodeType="afterEffect">
                                  <p:stCondLst>
                                    <p:cond delay="0"/>
                                  </p:stCondLst>
                                  <p:childTnLst>
                                    <p:set>
                                      <p:cBhvr>
                                        <p:cTn id="25" dur="1" fill="hold">
                                          <p:stCondLst>
                                            <p:cond delay="0"/>
                                          </p:stCondLst>
                                        </p:cTn>
                                        <p:tgtEl>
                                          <p:spTgt spid="27656"/>
                                        </p:tgtEl>
                                        <p:attrNameLst>
                                          <p:attrName>style.visibility</p:attrName>
                                        </p:attrNameLst>
                                      </p:cBhvr>
                                      <p:to>
                                        <p:strVal val="visible"/>
                                      </p:to>
                                    </p:set>
                                    <p:animEffect transition="in" filter="strips(downLeft)">
                                      <p:cBhvr>
                                        <p:cTn id="26" dur="20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p:bldP spid="276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WordArt 4"/>
          <p:cNvSpPr>
            <a:spLocks noChangeArrowheads="1" noChangeShapeType="1" noTextEdit="1"/>
          </p:cNvSpPr>
          <p:nvPr/>
        </p:nvSpPr>
        <p:spPr bwMode="auto">
          <a:xfrm>
            <a:off x="2268538" y="260350"/>
            <a:ext cx="5184775" cy="1295400"/>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Сонячний удар</a:t>
            </a:r>
          </a:p>
        </p:txBody>
      </p:sp>
      <p:sp>
        <p:nvSpPr>
          <p:cNvPr id="28677" name="Text Box 5"/>
          <p:cNvSpPr txBox="1">
            <a:spLocks noChangeArrowheads="1"/>
          </p:cNvSpPr>
          <p:nvPr/>
        </p:nvSpPr>
        <p:spPr bwMode="auto">
          <a:xfrm>
            <a:off x="179388" y="1844675"/>
            <a:ext cx="4968875" cy="4486275"/>
          </a:xfrm>
          <a:prstGeom prst="rect">
            <a:avLst/>
          </a:prstGeom>
          <a:noFill/>
          <a:ln w="9525">
            <a:noFill/>
            <a:miter lim="800000"/>
            <a:headEnd/>
            <a:tailEnd/>
          </a:ln>
          <a:effectLst/>
        </p:spPr>
        <p:txBody>
          <a:bodyPr>
            <a:spAutoFit/>
          </a:bodyPr>
          <a:lstStyle/>
          <a:p>
            <a:pPr algn="ctr"/>
            <a:r>
              <a:rPr lang="ru-RU" b="1">
                <a:solidFill>
                  <a:srgbClr val="DC5B28"/>
                </a:solidFill>
              </a:rPr>
              <a:t>Ознаками сонячного удару є</a:t>
            </a:r>
            <a:r>
              <a:rPr lang="ru-RU"/>
              <a:t> загальне нездужання, головний біль, запаморочення, шум у вухах, нудота, іноді блювота.</a:t>
            </a:r>
          </a:p>
          <a:p>
            <a:pPr algn="ctr"/>
            <a:r>
              <a:rPr lang="ru-RU" b="1">
                <a:solidFill>
                  <a:srgbClr val="DC5B28"/>
                </a:solidFill>
              </a:rPr>
              <a:t>У важких випадках</a:t>
            </a:r>
            <a:r>
              <a:rPr lang="ru-RU"/>
              <a:t> виникає сильний головний біль, падає тиск, підвищується температура до 40-41°С, втрачається свідомість, виникають судоми. Іноді настає збудження, галюцинації, марення.</a:t>
            </a:r>
            <a:br>
              <a:rPr lang="ru-RU"/>
            </a:br>
            <a:r>
              <a:rPr lang="ru-RU"/>
              <a:t> У важких випадках викликати «швидку допомогу». </a:t>
            </a:r>
          </a:p>
          <a:p>
            <a:pPr algn="ctr"/>
            <a:r>
              <a:rPr lang="ru-RU" b="1">
                <a:solidFill>
                  <a:srgbClr val="DC5B28"/>
                </a:solidFill>
              </a:rPr>
              <a:t>У легких випадках</a:t>
            </a:r>
            <a:r>
              <a:rPr lang="ru-RU"/>
              <a:t> достатньо помістити хворого у затінок, роздягнути, дати холодної води, покласти холодний компрес на голову, обгорнути вологим простирадлом.</a:t>
            </a:r>
          </a:p>
          <a:p>
            <a:pPr algn="ctr"/>
            <a:r>
              <a:rPr lang="ru-RU">
                <a:solidFill>
                  <a:srgbClr val="DC5B28"/>
                </a:solidFill>
              </a:rPr>
              <a:t>З метою профілактики</a:t>
            </a:r>
            <a:r>
              <a:rPr lang="ru-RU"/>
              <a:t> необхідно у спекотні дні обов’язково мати накриття на голову. </a:t>
            </a:r>
          </a:p>
        </p:txBody>
      </p:sp>
      <p:pic>
        <p:nvPicPr>
          <p:cNvPr id="28678" name="Picture 6" descr="ջերմային"/>
          <p:cNvPicPr>
            <a:picLocks noChangeAspect="1" noChangeArrowheads="1"/>
          </p:cNvPicPr>
          <p:nvPr/>
        </p:nvPicPr>
        <p:blipFill>
          <a:blip r:embed="rId2"/>
          <a:srcRect/>
          <a:stretch>
            <a:fillRect/>
          </a:stretch>
        </p:blipFill>
        <p:spPr bwMode="auto">
          <a:xfrm>
            <a:off x="5076825" y="4292600"/>
            <a:ext cx="3960813" cy="2406650"/>
          </a:xfrm>
          <a:prstGeom prst="rect">
            <a:avLst/>
          </a:prstGeom>
          <a:noFill/>
        </p:spPr>
      </p:pic>
      <p:pic>
        <p:nvPicPr>
          <p:cNvPr id="28679" name="Picture 7" descr="bufer_obmena02_205"/>
          <p:cNvPicPr>
            <a:picLocks noChangeAspect="1" noChangeArrowheads="1"/>
          </p:cNvPicPr>
          <p:nvPr/>
        </p:nvPicPr>
        <p:blipFill>
          <a:blip r:embed="rId3"/>
          <a:srcRect/>
          <a:stretch>
            <a:fillRect/>
          </a:stretch>
        </p:blipFill>
        <p:spPr bwMode="auto">
          <a:xfrm>
            <a:off x="5940425" y="1989138"/>
            <a:ext cx="2514600" cy="18954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p:cTn id="7" dur="1000" fill="hold"/>
                                        <p:tgtEl>
                                          <p:spTgt spid="28676"/>
                                        </p:tgtEl>
                                        <p:attrNameLst>
                                          <p:attrName>ppt_w</p:attrName>
                                        </p:attrNameLst>
                                      </p:cBhvr>
                                      <p:tavLst>
                                        <p:tav tm="0">
                                          <p:val>
                                            <p:fltVal val="0"/>
                                          </p:val>
                                        </p:tav>
                                        <p:tav tm="100000">
                                          <p:val>
                                            <p:strVal val="#ppt_w"/>
                                          </p:val>
                                        </p:tav>
                                      </p:tavLst>
                                    </p:anim>
                                    <p:anim calcmode="lin" valueType="num">
                                      <p:cBhvr>
                                        <p:cTn id="8" dur="1000" fill="hold"/>
                                        <p:tgtEl>
                                          <p:spTgt spid="28676"/>
                                        </p:tgtEl>
                                        <p:attrNameLst>
                                          <p:attrName>ppt_h</p:attrName>
                                        </p:attrNameLst>
                                      </p:cBhvr>
                                      <p:tavLst>
                                        <p:tav tm="0">
                                          <p:val>
                                            <p:fltVal val="0"/>
                                          </p:val>
                                        </p:tav>
                                        <p:tav tm="100000">
                                          <p:val>
                                            <p:strVal val="#ppt_h"/>
                                          </p:val>
                                        </p:tav>
                                      </p:tavLst>
                                    </p:anim>
                                    <p:anim calcmode="lin" valueType="num">
                                      <p:cBhvr>
                                        <p:cTn id="9" dur="1000" fill="hold"/>
                                        <p:tgtEl>
                                          <p:spTgt spid="2867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67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28677"/>
                                        </p:tgtEl>
                                        <p:attrNameLst>
                                          <p:attrName>style.visibility</p:attrName>
                                        </p:attrNameLst>
                                      </p:cBhvr>
                                      <p:to>
                                        <p:strVal val="visible"/>
                                      </p:to>
                                    </p:set>
                                    <p:animEffect transition="in" filter="randombar(horizontal)">
                                      <p:cBhvr>
                                        <p:cTn id="14" dur="2000"/>
                                        <p:tgtEl>
                                          <p:spTgt spid="28677"/>
                                        </p:tgtEl>
                                      </p:cBhvr>
                                    </p:animEffect>
                                  </p:childTnLst>
                                </p:cTn>
                              </p:par>
                            </p:childTnLst>
                          </p:cTn>
                        </p:par>
                        <p:par>
                          <p:cTn id="15" fill="hold">
                            <p:stCondLst>
                              <p:cond delay="3000"/>
                            </p:stCondLst>
                            <p:childTnLst>
                              <p:par>
                                <p:cTn id="16" presetID="18" presetClass="entr" presetSubtype="12" fill="hold" nodeType="afterEffect">
                                  <p:stCondLst>
                                    <p:cond delay="0"/>
                                  </p:stCondLst>
                                  <p:childTnLst>
                                    <p:set>
                                      <p:cBhvr>
                                        <p:cTn id="17" dur="1" fill="hold">
                                          <p:stCondLst>
                                            <p:cond delay="0"/>
                                          </p:stCondLst>
                                        </p:cTn>
                                        <p:tgtEl>
                                          <p:spTgt spid="28678"/>
                                        </p:tgtEl>
                                        <p:attrNameLst>
                                          <p:attrName>style.visibility</p:attrName>
                                        </p:attrNameLst>
                                      </p:cBhvr>
                                      <p:to>
                                        <p:strVal val="visible"/>
                                      </p:to>
                                    </p:set>
                                    <p:animEffect transition="in" filter="strips(downLeft)">
                                      <p:cBhvr>
                                        <p:cTn id="18" dur="2000"/>
                                        <p:tgtEl>
                                          <p:spTgt spid="28678"/>
                                        </p:tgtEl>
                                      </p:cBhvr>
                                    </p:animEffect>
                                  </p:childTnLst>
                                </p:cTn>
                              </p:par>
                            </p:childTnLst>
                          </p:cTn>
                        </p:par>
                        <p:par>
                          <p:cTn id="19" fill="hold">
                            <p:stCondLst>
                              <p:cond delay="5000"/>
                            </p:stCondLst>
                            <p:childTnLst>
                              <p:par>
                                <p:cTn id="20" presetID="18" presetClass="entr" presetSubtype="12" fill="hold" nodeType="afterEffect">
                                  <p:stCondLst>
                                    <p:cond delay="0"/>
                                  </p:stCondLst>
                                  <p:childTnLst>
                                    <p:set>
                                      <p:cBhvr>
                                        <p:cTn id="21" dur="1" fill="hold">
                                          <p:stCondLst>
                                            <p:cond delay="0"/>
                                          </p:stCondLst>
                                        </p:cTn>
                                        <p:tgtEl>
                                          <p:spTgt spid="28679"/>
                                        </p:tgtEl>
                                        <p:attrNameLst>
                                          <p:attrName>style.visibility</p:attrName>
                                        </p:attrNameLst>
                                      </p:cBhvr>
                                      <p:to>
                                        <p:strVal val="visible"/>
                                      </p:to>
                                    </p:set>
                                    <p:animEffect transition="in" filter="strips(downLeft)">
                                      <p:cBhvr>
                                        <p:cTn id="22" dur="20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WordArt 4"/>
          <p:cNvSpPr>
            <a:spLocks noChangeArrowheads="1" noChangeShapeType="1" noTextEdit="1"/>
          </p:cNvSpPr>
          <p:nvPr/>
        </p:nvSpPr>
        <p:spPr bwMode="auto">
          <a:xfrm>
            <a:off x="1619250" y="188913"/>
            <a:ext cx="6262688" cy="1439862"/>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Засоби профілактики </a:t>
            </a:r>
          </a:p>
        </p:txBody>
      </p:sp>
      <p:sp>
        <p:nvSpPr>
          <p:cNvPr id="29701" name="Text Box 5"/>
          <p:cNvSpPr txBox="1">
            <a:spLocks noChangeArrowheads="1"/>
          </p:cNvSpPr>
          <p:nvPr/>
        </p:nvSpPr>
        <p:spPr bwMode="auto">
          <a:xfrm>
            <a:off x="107950" y="2097088"/>
            <a:ext cx="4176713" cy="4760912"/>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Щоб уникнути теплового і сонячного удару</a:t>
            </a:r>
            <a:r>
              <a:rPr lang="ru-RU"/>
              <a:t>, не слід перегріватись, не витрачати води і солей з організму, влітку носити головний убір, переважно білого кольору. У спекотну погоду слід збільшувати в добовому раціоні кількість води і солі, не рекомендується їсти жирну, висококалорійну їжу.Якщо при тепловому ударі не надати своєчасної допомоги, можливе настання смерті. Смерть настає внаслідок порушення дихання і кровообігу.</a:t>
            </a:r>
            <a:br>
              <a:rPr lang="ru-RU"/>
            </a:br>
            <a:r>
              <a:rPr lang="ru-RU"/>
              <a:t/>
            </a:r>
            <a:br>
              <a:rPr lang="ru-RU"/>
            </a:br>
            <a:endParaRPr lang="ru-RU"/>
          </a:p>
        </p:txBody>
      </p:sp>
      <p:pic>
        <p:nvPicPr>
          <p:cNvPr id="29702" name="Picture 6" descr="00066219"/>
          <p:cNvPicPr>
            <a:picLocks noChangeAspect="1" noChangeArrowheads="1"/>
          </p:cNvPicPr>
          <p:nvPr/>
        </p:nvPicPr>
        <p:blipFill>
          <a:blip r:embed="rId2"/>
          <a:srcRect/>
          <a:stretch>
            <a:fillRect/>
          </a:stretch>
        </p:blipFill>
        <p:spPr bwMode="auto">
          <a:xfrm>
            <a:off x="4284663" y="2852738"/>
            <a:ext cx="4686300" cy="3124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9700"/>
                                        </p:tgtEl>
                                        <p:attrNameLst>
                                          <p:attrName>style.visibility</p:attrName>
                                        </p:attrNameLst>
                                      </p:cBhvr>
                                      <p:to>
                                        <p:strVal val="visible"/>
                                      </p:to>
                                    </p:set>
                                    <p:anim calcmode="lin" valueType="num">
                                      <p:cBhvr>
                                        <p:cTn id="7" dur="1000" fill="hold"/>
                                        <p:tgtEl>
                                          <p:spTgt spid="29700"/>
                                        </p:tgtEl>
                                        <p:attrNameLst>
                                          <p:attrName>ppt_w</p:attrName>
                                        </p:attrNameLst>
                                      </p:cBhvr>
                                      <p:tavLst>
                                        <p:tav tm="0">
                                          <p:val>
                                            <p:fltVal val="0"/>
                                          </p:val>
                                        </p:tav>
                                        <p:tav tm="100000">
                                          <p:val>
                                            <p:strVal val="#ppt_w"/>
                                          </p:val>
                                        </p:tav>
                                      </p:tavLst>
                                    </p:anim>
                                    <p:anim calcmode="lin" valueType="num">
                                      <p:cBhvr>
                                        <p:cTn id="8" dur="1000" fill="hold"/>
                                        <p:tgtEl>
                                          <p:spTgt spid="29700"/>
                                        </p:tgtEl>
                                        <p:attrNameLst>
                                          <p:attrName>ppt_h</p:attrName>
                                        </p:attrNameLst>
                                      </p:cBhvr>
                                      <p:tavLst>
                                        <p:tav tm="0">
                                          <p:val>
                                            <p:fltVal val="0"/>
                                          </p:val>
                                        </p:tav>
                                        <p:tav tm="100000">
                                          <p:val>
                                            <p:strVal val="#ppt_h"/>
                                          </p:val>
                                        </p:tav>
                                      </p:tavLst>
                                    </p:anim>
                                    <p:anim calcmode="lin" valueType="num">
                                      <p:cBhvr>
                                        <p:cTn id="9" dur="1000" fill="hold"/>
                                        <p:tgtEl>
                                          <p:spTgt spid="2970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70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29701"/>
                                        </p:tgtEl>
                                        <p:attrNameLst>
                                          <p:attrName>style.visibility</p:attrName>
                                        </p:attrNameLst>
                                      </p:cBhvr>
                                      <p:to>
                                        <p:strVal val="visible"/>
                                      </p:to>
                                    </p:set>
                                    <p:animEffect transition="in" filter="randombar(horizontal)">
                                      <p:cBhvr>
                                        <p:cTn id="14" dur="2000"/>
                                        <p:tgtEl>
                                          <p:spTgt spid="29701"/>
                                        </p:tgtEl>
                                      </p:cBhvr>
                                    </p:animEffect>
                                  </p:childTnLst>
                                </p:cTn>
                              </p:par>
                            </p:childTnLst>
                          </p:cTn>
                        </p:par>
                        <p:par>
                          <p:cTn id="15" fill="hold">
                            <p:stCondLst>
                              <p:cond delay="3000"/>
                            </p:stCondLst>
                            <p:childTnLst>
                              <p:par>
                                <p:cTn id="16" presetID="18" presetClass="entr" presetSubtype="12" fill="hold" nodeType="afterEffect">
                                  <p:stCondLst>
                                    <p:cond delay="0"/>
                                  </p:stCondLst>
                                  <p:childTnLst>
                                    <p:set>
                                      <p:cBhvr>
                                        <p:cTn id="17" dur="1" fill="hold">
                                          <p:stCondLst>
                                            <p:cond delay="0"/>
                                          </p:stCondLst>
                                        </p:cTn>
                                        <p:tgtEl>
                                          <p:spTgt spid="29702"/>
                                        </p:tgtEl>
                                        <p:attrNameLst>
                                          <p:attrName>style.visibility</p:attrName>
                                        </p:attrNameLst>
                                      </p:cBhvr>
                                      <p:to>
                                        <p:strVal val="visible"/>
                                      </p:to>
                                    </p:set>
                                    <p:animEffect transition="in" filter="strips(downLeft)">
                                      <p:cBhvr>
                                        <p:cTn id="18" dur="2000"/>
                                        <p:tgtEl>
                                          <p:spTgt spid="29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WordArt 4"/>
          <p:cNvSpPr>
            <a:spLocks noChangeArrowheads="1" noChangeShapeType="1" noTextEdit="1"/>
          </p:cNvSpPr>
          <p:nvPr/>
        </p:nvSpPr>
        <p:spPr bwMode="auto">
          <a:xfrm>
            <a:off x="1258888" y="404813"/>
            <a:ext cx="6985000" cy="1944687"/>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Перша допомога при тепловому </a:t>
            </a:r>
          </a:p>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та сонячному ударах</a:t>
            </a:r>
          </a:p>
        </p:txBody>
      </p:sp>
      <p:sp>
        <p:nvSpPr>
          <p:cNvPr id="30725" name="Text Box 5"/>
          <p:cNvSpPr txBox="1">
            <a:spLocks noChangeArrowheads="1"/>
          </p:cNvSpPr>
          <p:nvPr/>
        </p:nvSpPr>
        <p:spPr bwMode="auto">
          <a:xfrm>
            <a:off x="323850" y="2636838"/>
            <a:ext cx="5111750" cy="4760912"/>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1.</a:t>
            </a:r>
            <a:r>
              <a:rPr lang="ru-RU"/>
              <a:t> Швидко перенести потерпілого в прохолодне місце, покласти на спину, піднявши дещо ноги, зняти або розстебнути одяг. Змочити голову холодною водою або покласти на неї змочений холодною водою рушник, холодні примочки на лоб, тім'яну ділянку, потилицю, на підключичні, підколінні, пахвові ділянки, де зосереджено багато кровоносних судин. Можна зробити вологе обгортання або протерти тіло потерпілого шматочком льоду, облити його прохолодною водою, але обережно і не довго. Температура тіла потерпілого не повинна бути нижча від 38 °С.</a:t>
            </a:r>
            <a:br>
              <a:rPr lang="ru-RU"/>
            </a:br>
            <a:r>
              <a:rPr lang="ru-RU"/>
              <a:t/>
            </a:r>
            <a:br>
              <a:rPr lang="ru-RU"/>
            </a:br>
            <a:r>
              <a:rPr lang="ru-RU"/>
              <a:t/>
            </a:r>
            <a:br>
              <a:rPr lang="ru-RU"/>
            </a:br>
            <a:endParaRPr lang="ru-RU"/>
          </a:p>
        </p:txBody>
      </p:sp>
      <p:pic>
        <p:nvPicPr>
          <p:cNvPr id="30726" name="Picture 6" descr="Depositphotos_3553940_S"/>
          <p:cNvPicPr>
            <a:picLocks noChangeAspect="1" noChangeArrowheads="1"/>
          </p:cNvPicPr>
          <p:nvPr/>
        </p:nvPicPr>
        <p:blipFill>
          <a:blip r:embed="rId2"/>
          <a:srcRect/>
          <a:stretch>
            <a:fillRect/>
          </a:stretch>
        </p:blipFill>
        <p:spPr bwMode="auto">
          <a:xfrm>
            <a:off x="6084888" y="2781300"/>
            <a:ext cx="2555875" cy="3406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p:cTn id="7" dur="1000" fill="hold"/>
                                        <p:tgtEl>
                                          <p:spTgt spid="30724"/>
                                        </p:tgtEl>
                                        <p:attrNameLst>
                                          <p:attrName>ppt_w</p:attrName>
                                        </p:attrNameLst>
                                      </p:cBhvr>
                                      <p:tavLst>
                                        <p:tav tm="0">
                                          <p:val>
                                            <p:fltVal val="0"/>
                                          </p:val>
                                        </p:tav>
                                        <p:tav tm="100000">
                                          <p:val>
                                            <p:strVal val="#ppt_w"/>
                                          </p:val>
                                        </p:tav>
                                      </p:tavLst>
                                    </p:anim>
                                    <p:anim calcmode="lin" valueType="num">
                                      <p:cBhvr>
                                        <p:cTn id="8" dur="1000" fill="hold"/>
                                        <p:tgtEl>
                                          <p:spTgt spid="30724"/>
                                        </p:tgtEl>
                                        <p:attrNameLst>
                                          <p:attrName>ppt_h</p:attrName>
                                        </p:attrNameLst>
                                      </p:cBhvr>
                                      <p:tavLst>
                                        <p:tav tm="0">
                                          <p:val>
                                            <p:fltVal val="0"/>
                                          </p:val>
                                        </p:tav>
                                        <p:tav tm="100000">
                                          <p:val>
                                            <p:strVal val="#ppt_h"/>
                                          </p:val>
                                        </p:tav>
                                      </p:tavLst>
                                    </p:anim>
                                    <p:anim calcmode="lin" valueType="num">
                                      <p:cBhvr>
                                        <p:cTn id="9" dur="1000" fill="hold"/>
                                        <p:tgtEl>
                                          <p:spTgt spid="3072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72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30725"/>
                                        </p:tgtEl>
                                        <p:attrNameLst>
                                          <p:attrName>style.visibility</p:attrName>
                                        </p:attrNameLst>
                                      </p:cBhvr>
                                      <p:to>
                                        <p:strVal val="visible"/>
                                      </p:to>
                                    </p:set>
                                    <p:animEffect transition="in" filter="randombar(horizontal)">
                                      <p:cBhvr>
                                        <p:cTn id="14" dur="2000"/>
                                        <p:tgtEl>
                                          <p:spTgt spid="30725"/>
                                        </p:tgtEl>
                                      </p:cBhvr>
                                    </p:animEffect>
                                  </p:childTnLst>
                                </p:cTn>
                              </p:par>
                            </p:childTnLst>
                          </p:cTn>
                        </p:par>
                        <p:par>
                          <p:cTn id="15" fill="hold">
                            <p:stCondLst>
                              <p:cond delay="3000"/>
                            </p:stCondLst>
                            <p:childTnLst>
                              <p:par>
                                <p:cTn id="16" presetID="18" presetClass="entr" presetSubtype="12" fill="hold" nodeType="afterEffect">
                                  <p:stCondLst>
                                    <p:cond delay="0"/>
                                  </p:stCondLst>
                                  <p:childTnLst>
                                    <p:set>
                                      <p:cBhvr>
                                        <p:cTn id="17" dur="1" fill="hold">
                                          <p:stCondLst>
                                            <p:cond delay="0"/>
                                          </p:stCondLst>
                                        </p:cTn>
                                        <p:tgtEl>
                                          <p:spTgt spid="30726"/>
                                        </p:tgtEl>
                                        <p:attrNameLst>
                                          <p:attrName>style.visibility</p:attrName>
                                        </p:attrNameLst>
                                      </p:cBhvr>
                                      <p:to>
                                        <p:strVal val="visible"/>
                                      </p:to>
                                    </p:set>
                                    <p:animEffect transition="in" filter="strips(downLeft)">
                                      <p:cBhvr>
                                        <p:cTn id="18" dur="2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WordArt 4"/>
          <p:cNvSpPr>
            <a:spLocks noChangeArrowheads="1" noChangeShapeType="1" noTextEdit="1"/>
          </p:cNvSpPr>
          <p:nvPr/>
        </p:nvSpPr>
        <p:spPr bwMode="auto">
          <a:xfrm>
            <a:off x="1258888" y="404813"/>
            <a:ext cx="6985000" cy="1944687"/>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Перша допомога при тепловому </a:t>
            </a:r>
          </a:p>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та сонячному ударах</a:t>
            </a:r>
          </a:p>
        </p:txBody>
      </p:sp>
      <p:sp>
        <p:nvSpPr>
          <p:cNvPr id="31749" name="Text Box 5"/>
          <p:cNvSpPr txBox="1">
            <a:spLocks noChangeArrowheads="1"/>
          </p:cNvSpPr>
          <p:nvPr/>
        </p:nvSpPr>
        <p:spPr bwMode="auto">
          <a:xfrm>
            <a:off x="2303463" y="2565400"/>
            <a:ext cx="6840537" cy="915988"/>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2.</a:t>
            </a:r>
            <a:r>
              <a:rPr lang="ru-RU"/>
              <a:t> Якщо людина не втратила свідомість, їй потрібно дати міцного холодного чаю або холодної підсоленої води (1/2 чайної ложки солі на 0,5 л води).</a:t>
            </a:r>
          </a:p>
        </p:txBody>
      </p:sp>
      <p:sp>
        <p:nvSpPr>
          <p:cNvPr id="31750" name="Text Box 6"/>
          <p:cNvSpPr txBox="1">
            <a:spLocks noChangeArrowheads="1"/>
          </p:cNvSpPr>
          <p:nvPr/>
        </p:nvSpPr>
        <p:spPr bwMode="auto">
          <a:xfrm>
            <a:off x="1042988" y="3573463"/>
            <a:ext cx="8101012" cy="1465262"/>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3.</a:t>
            </a:r>
            <a:r>
              <a:rPr lang="ru-RU"/>
              <a:t> У важких випадках слід одразу зважити на характер дихання потерпілого, перевірити, чи не порушена у нього прохідність дихальних шляхів. Виявивши, що язик запав, а в роті є блювотні маси, повернути голову потерпілого на бік і очистити порожнину рота бинтом або носовою хустинкою, накрученою на палець. </a:t>
            </a:r>
          </a:p>
        </p:txBody>
      </p:sp>
      <p:sp>
        <p:nvSpPr>
          <p:cNvPr id="31751" name="Text Box 7"/>
          <p:cNvSpPr txBox="1">
            <a:spLocks noChangeArrowheads="1"/>
          </p:cNvSpPr>
          <p:nvPr/>
        </p:nvSpPr>
        <p:spPr bwMode="auto">
          <a:xfrm>
            <a:off x="250825" y="5157788"/>
            <a:ext cx="8893175" cy="1465262"/>
          </a:xfrm>
          <a:prstGeom prst="rect">
            <a:avLst/>
          </a:prstGeom>
          <a:noFill/>
          <a:ln w="9525">
            <a:noFill/>
            <a:miter lim="800000"/>
            <a:headEnd/>
            <a:tailEnd/>
          </a:ln>
          <a:effectLst/>
        </p:spPr>
        <p:txBody>
          <a:bodyPr>
            <a:spAutoFit/>
          </a:bodyPr>
          <a:lstStyle/>
          <a:p>
            <a:pPr algn="ctr">
              <a:spcBef>
                <a:spcPct val="50000"/>
              </a:spcBef>
            </a:pPr>
            <a:r>
              <a:rPr lang="ru-RU" b="1">
                <a:solidFill>
                  <a:srgbClr val="DC5B28"/>
                </a:solidFill>
              </a:rPr>
              <a:t>4.</a:t>
            </a:r>
            <a:r>
              <a:rPr lang="ru-RU"/>
              <a:t> Якщо дихання слабке або його немає взагалі, терміново почати робити штучне дихання методом «рот у рот» або «рот у ніс» до появи самостійного глибокого дихання. Якщо ж при цьому не відчувається пульс, а зіниці розширені і не реагують на світло, слід провести весь комплекс реанімації—штучне дихання і непрямий масаж серц </a:t>
            </a:r>
          </a:p>
        </p:txBody>
      </p:sp>
      <p:pic>
        <p:nvPicPr>
          <p:cNvPr id="31752" name="Picture 8" descr="i (2)"/>
          <p:cNvPicPr>
            <a:picLocks noChangeAspect="1" noChangeArrowheads="1"/>
          </p:cNvPicPr>
          <p:nvPr/>
        </p:nvPicPr>
        <p:blipFill>
          <a:blip r:embed="rId2"/>
          <a:srcRect/>
          <a:stretch>
            <a:fillRect/>
          </a:stretch>
        </p:blipFill>
        <p:spPr bwMode="auto">
          <a:xfrm>
            <a:off x="250825" y="1916113"/>
            <a:ext cx="2143125" cy="1428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1000" fill="hold"/>
                                        <p:tgtEl>
                                          <p:spTgt spid="31748"/>
                                        </p:tgtEl>
                                        <p:attrNameLst>
                                          <p:attrName>ppt_w</p:attrName>
                                        </p:attrNameLst>
                                      </p:cBhvr>
                                      <p:tavLst>
                                        <p:tav tm="0">
                                          <p:val>
                                            <p:fltVal val="0"/>
                                          </p:val>
                                        </p:tav>
                                        <p:tav tm="100000">
                                          <p:val>
                                            <p:strVal val="#ppt_w"/>
                                          </p:val>
                                        </p:tav>
                                      </p:tavLst>
                                    </p:anim>
                                    <p:anim calcmode="lin" valueType="num">
                                      <p:cBhvr>
                                        <p:cTn id="8" dur="1000" fill="hold"/>
                                        <p:tgtEl>
                                          <p:spTgt spid="31748"/>
                                        </p:tgtEl>
                                        <p:attrNameLst>
                                          <p:attrName>ppt_h</p:attrName>
                                        </p:attrNameLst>
                                      </p:cBhvr>
                                      <p:tavLst>
                                        <p:tav tm="0">
                                          <p:val>
                                            <p:fltVal val="0"/>
                                          </p:val>
                                        </p:tav>
                                        <p:tav tm="100000">
                                          <p:val>
                                            <p:strVal val="#ppt_h"/>
                                          </p:val>
                                        </p:tav>
                                      </p:tavLst>
                                    </p:anim>
                                    <p:anim calcmode="lin" valueType="num">
                                      <p:cBhvr>
                                        <p:cTn id="9" dur="1000" fill="hold"/>
                                        <p:tgtEl>
                                          <p:spTgt spid="3174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174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4" presetClass="entr" presetSubtype="10" fill="hold" grpId="0" nodeType="afterEffect">
                                  <p:stCondLst>
                                    <p:cond delay="0"/>
                                  </p:stCondLst>
                                  <p:childTnLst>
                                    <p:set>
                                      <p:cBhvr>
                                        <p:cTn id="13" dur="1" fill="hold">
                                          <p:stCondLst>
                                            <p:cond delay="0"/>
                                          </p:stCondLst>
                                        </p:cTn>
                                        <p:tgtEl>
                                          <p:spTgt spid="31749"/>
                                        </p:tgtEl>
                                        <p:attrNameLst>
                                          <p:attrName>style.visibility</p:attrName>
                                        </p:attrNameLst>
                                      </p:cBhvr>
                                      <p:to>
                                        <p:strVal val="visible"/>
                                      </p:to>
                                    </p:set>
                                    <p:animEffect transition="in" filter="randombar(horizontal)">
                                      <p:cBhvr>
                                        <p:cTn id="14" dur="2000"/>
                                        <p:tgtEl>
                                          <p:spTgt spid="31749"/>
                                        </p:tgtEl>
                                      </p:cBhvr>
                                    </p:animEffect>
                                  </p:childTnLst>
                                </p:cTn>
                              </p:par>
                            </p:childTnLst>
                          </p:cTn>
                        </p:par>
                        <p:par>
                          <p:cTn id="15" fill="hold">
                            <p:stCondLst>
                              <p:cond delay="3000"/>
                            </p:stCondLst>
                            <p:childTnLst>
                              <p:par>
                                <p:cTn id="16" presetID="14" presetClass="entr" presetSubtype="10" fill="hold" grpId="0" nodeType="afterEffect">
                                  <p:stCondLst>
                                    <p:cond delay="0"/>
                                  </p:stCondLst>
                                  <p:childTnLst>
                                    <p:set>
                                      <p:cBhvr>
                                        <p:cTn id="17" dur="1" fill="hold">
                                          <p:stCondLst>
                                            <p:cond delay="0"/>
                                          </p:stCondLst>
                                        </p:cTn>
                                        <p:tgtEl>
                                          <p:spTgt spid="31750"/>
                                        </p:tgtEl>
                                        <p:attrNameLst>
                                          <p:attrName>style.visibility</p:attrName>
                                        </p:attrNameLst>
                                      </p:cBhvr>
                                      <p:to>
                                        <p:strVal val="visible"/>
                                      </p:to>
                                    </p:set>
                                    <p:animEffect transition="in" filter="randombar(horizontal)">
                                      <p:cBhvr>
                                        <p:cTn id="18" dur="2000"/>
                                        <p:tgtEl>
                                          <p:spTgt spid="31750"/>
                                        </p:tgtEl>
                                      </p:cBhvr>
                                    </p:animEffect>
                                  </p:childTnLst>
                                </p:cTn>
                              </p:par>
                            </p:childTnLst>
                          </p:cTn>
                        </p:par>
                        <p:par>
                          <p:cTn id="19" fill="hold">
                            <p:stCondLst>
                              <p:cond delay="5000"/>
                            </p:stCondLst>
                            <p:childTnLst>
                              <p:par>
                                <p:cTn id="20" presetID="14" presetClass="entr" presetSubtype="10" fill="hold" grpId="0" nodeType="afterEffect">
                                  <p:stCondLst>
                                    <p:cond delay="0"/>
                                  </p:stCondLst>
                                  <p:childTnLst>
                                    <p:set>
                                      <p:cBhvr>
                                        <p:cTn id="21" dur="1" fill="hold">
                                          <p:stCondLst>
                                            <p:cond delay="0"/>
                                          </p:stCondLst>
                                        </p:cTn>
                                        <p:tgtEl>
                                          <p:spTgt spid="31751"/>
                                        </p:tgtEl>
                                        <p:attrNameLst>
                                          <p:attrName>style.visibility</p:attrName>
                                        </p:attrNameLst>
                                      </p:cBhvr>
                                      <p:to>
                                        <p:strVal val="visible"/>
                                      </p:to>
                                    </p:set>
                                    <p:animEffect transition="in" filter="randombar(horizontal)">
                                      <p:cBhvr>
                                        <p:cTn id="22" dur="2000"/>
                                        <p:tgtEl>
                                          <p:spTgt spid="31751"/>
                                        </p:tgtEl>
                                      </p:cBhvr>
                                    </p:animEffect>
                                  </p:childTnLst>
                                </p:cTn>
                              </p:par>
                            </p:childTnLst>
                          </p:cTn>
                        </p:par>
                        <p:par>
                          <p:cTn id="23" fill="hold">
                            <p:stCondLst>
                              <p:cond delay="7000"/>
                            </p:stCondLst>
                            <p:childTnLst>
                              <p:par>
                                <p:cTn id="24" presetID="18" presetClass="entr" presetSubtype="12" fill="hold" nodeType="afterEffect">
                                  <p:stCondLst>
                                    <p:cond delay="0"/>
                                  </p:stCondLst>
                                  <p:childTnLst>
                                    <p:set>
                                      <p:cBhvr>
                                        <p:cTn id="25" dur="1" fill="hold">
                                          <p:stCondLst>
                                            <p:cond delay="0"/>
                                          </p:stCondLst>
                                        </p:cTn>
                                        <p:tgtEl>
                                          <p:spTgt spid="31752"/>
                                        </p:tgtEl>
                                        <p:attrNameLst>
                                          <p:attrName>style.visibility</p:attrName>
                                        </p:attrNameLst>
                                      </p:cBhvr>
                                      <p:to>
                                        <p:strVal val="visible"/>
                                      </p:to>
                                    </p:set>
                                    <p:animEffect transition="in" filter="strips(downLeft)">
                                      <p:cBhvr>
                                        <p:cTn id="26" dur="2000"/>
                                        <p:tgtEl>
                                          <p:spTgt spid="31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31749" grpId="0"/>
      <p:bldP spid="31750" grpId="0"/>
      <p:bldP spid="317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solnechniy-i-teplovoy-udar-pervaya-pomosch"/>
          <p:cNvPicPr>
            <a:picLocks noChangeAspect="1" noChangeArrowheads="1"/>
          </p:cNvPicPr>
          <p:nvPr/>
        </p:nvPicPr>
        <p:blipFill>
          <a:blip r:embed="rId2"/>
          <a:srcRect/>
          <a:stretch>
            <a:fillRect/>
          </a:stretch>
        </p:blipFill>
        <p:spPr bwMode="auto">
          <a:xfrm>
            <a:off x="323850" y="1557338"/>
            <a:ext cx="8559800" cy="5092700"/>
          </a:xfrm>
          <a:prstGeom prst="rect">
            <a:avLst/>
          </a:prstGeom>
          <a:noFill/>
        </p:spPr>
      </p:pic>
      <p:sp>
        <p:nvSpPr>
          <p:cNvPr id="33797" name="WordArt 5"/>
          <p:cNvSpPr>
            <a:spLocks noChangeArrowheads="1" noChangeShapeType="1" noTextEdit="1"/>
          </p:cNvSpPr>
          <p:nvPr/>
        </p:nvSpPr>
        <p:spPr bwMode="auto">
          <a:xfrm>
            <a:off x="2339975" y="115888"/>
            <a:ext cx="4876800" cy="1219200"/>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solidFill>
                  <a:srgbClr val="DC5B28"/>
                </a:solidFill>
                <a:effectLst>
                  <a:outerShdw dist="53882" dir="2700000" algn="ctr" rotWithShape="0">
                    <a:srgbClr val="9999FF">
                      <a:alpha val="80000"/>
                    </a:srgbClr>
                  </a:outerShdw>
                </a:effectLst>
                <a:latin typeface="Impact"/>
              </a:rPr>
              <a:t>Допоміжна схема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p:cTn id="7" dur="1000" fill="hold"/>
                                        <p:tgtEl>
                                          <p:spTgt spid="33797"/>
                                        </p:tgtEl>
                                        <p:attrNameLst>
                                          <p:attrName>ppt_w</p:attrName>
                                        </p:attrNameLst>
                                      </p:cBhvr>
                                      <p:tavLst>
                                        <p:tav tm="0">
                                          <p:val>
                                            <p:fltVal val="0"/>
                                          </p:val>
                                        </p:tav>
                                        <p:tav tm="100000">
                                          <p:val>
                                            <p:strVal val="#ppt_w"/>
                                          </p:val>
                                        </p:tav>
                                      </p:tavLst>
                                    </p:anim>
                                    <p:anim calcmode="lin" valueType="num">
                                      <p:cBhvr>
                                        <p:cTn id="8" dur="1000" fill="hold"/>
                                        <p:tgtEl>
                                          <p:spTgt spid="33797"/>
                                        </p:tgtEl>
                                        <p:attrNameLst>
                                          <p:attrName>ppt_h</p:attrName>
                                        </p:attrNameLst>
                                      </p:cBhvr>
                                      <p:tavLst>
                                        <p:tav tm="0">
                                          <p:val>
                                            <p:fltVal val="0"/>
                                          </p:val>
                                        </p:tav>
                                        <p:tav tm="100000">
                                          <p:val>
                                            <p:strVal val="#ppt_h"/>
                                          </p:val>
                                        </p:tav>
                                      </p:tavLst>
                                    </p:anim>
                                    <p:anim calcmode="lin" valueType="num">
                                      <p:cBhvr>
                                        <p:cTn id="9" dur="1000" fill="hold"/>
                                        <p:tgtEl>
                                          <p:spTgt spid="3379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379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8" presetClass="entr" presetSubtype="12" fill="hold" nodeType="afterEffect">
                                  <p:stCondLst>
                                    <p:cond delay="0"/>
                                  </p:stCondLst>
                                  <p:childTnLst>
                                    <p:set>
                                      <p:cBhvr>
                                        <p:cTn id="13" dur="1" fill="hold">
                                          <p:stCondLst>
                                            <p:cond delay="0"/>
                                          </p:stCondLst>
                                        </p:cTn>
                                        <p:tgtEl>
                                          <p:spTgt spid="33796"/>
                                        </p:tgtEl>
                                        <p:attrNameLst>
                                          <p:attrName>style.visibility</p:attrName>
                                        </p:attrNameLst>
                                      </p:cBhvr>
                                      <p:to>
                                        <p:strVal val="visible"/>
                                      </p:to>
                                    </p:set>
                                    <p:animEffect transition="in" filter="strips(downLeft)">
                                      <p:cBhvr>
                                        <p:cTn id="14"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
        <a:ea typeface=""/>
        <a:cs typeface=""/>
      </a:majorFont>
      <a:minorFont>
        <a:latin typeface=""/>
        <a:ea typeface=""/>
        <a:cs typeface=""/>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1326</TotalTime>
  <Words>492</Words>
  <Application>Microsoft Office PowerPoint</Application>
  <PresentationFormat>Экран (4:3)</PresentationFormat>
  <Paragraphs>15</Paragraphs>
  <Slides>10</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5</vt:i4>
      </vt:variant>
      <vt:variant>
        <vt:lpstr>Заголовки слайдов</vt:lpstr>
      </vt:variant>
      <vt:variant>
        <vt:i4>10</vt:i4>
      </vt:variant>
    </vt:vector>
  </HeadingPairs>
  <TitlesOfParts>
    <vt:vector size="19" baseType="lpstr">
      <vt:lpstr>Arial</vt:lpstr>
      <vt:lpstr>Franklin Gothic Book</vt:lpstr>
      <vt:lpstr>Wingdings 2</vt:lpstr>
      <vt:lpstr>Calibri</vt:lpstr>
      <vt:lpstr>Техническая</vt:lpstr>
      <vt:lpstr>Техническая</vt:lpstr>
      <vt:lpstr>Техническая</vt:lpstr>
      <vt:lpstr>Техническая</vt:lpstr>
      <vt:lpstr>Техническая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SamForum.ws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Inventions and inventors</dc:title>
  <dc:subject>It’s Difficult to Imagine It as an Invention</dc:subject>
  <dc:creator>Шох М.В.</dc:creator>
  <cp:lastModifiedBy>Nabster</cp:lastModifiedBy>
  <cp:revision>306</cp:revision>
  <dcterms:created xsi:type="dcterms:W3CDTF">2008-12-12T12:25:12Z</dcterms:created>
  <dcterms:modified xsi:type="dcterms:W3CDTF">2013-11-14T00:02:30Z</dcterms:modified>
</cp:coreProperties>
</file>