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6"/>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24" autoAdjust="0"/>
  </p:normalViewPr>
  <p:slideViewPr>
    <p:cSldViewPr>
      <p:cViewPr varScale="1">
        <p:scale>
          <a:sx n="65" d="100"/>
          <a:sy n="65" d="100"/>
        </p:scale>
        <p:origin x="-1306"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7E09D3-20EF-49A0-AB27-3627C9A98419}" type="datetimeFigureOut">
              <a:rPr lang="ru-RU" smtClean="0"/>
              <a:t>12.03.2014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1201F6-1C28-4B1D-8054-9304FC5E7233}" type="slidenum">
              <a:rPr lang="ru-RU" smtClean="0"/>
              <a:t>‹#›</a:t>
            </a:fld>
            <a:endParaRPr lang="ru-RU"/>
          </a:p>
        </p:txBody>
      </p:sp>
    </p:spTree>
    <p:extLst>
      <p:ext uri="{BB962C8B-B14F-4D97-AF65-F5344CB8AC3E}">
        <p14:creationId xmlns:p14="http://schemas.microsoft.com/office/powerpoint/2010/main" val="6203067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B4C71EC6-210F-42DE-9C53-41977AD35B3D}" type="datetimeFigureOut">
              <a:rPr lang="ru-RU" smtClean="0"/>
              <a:t>12.03.2014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ru-RU" smtClean="0"/>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12.03.2014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12.03.2014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ru-RU" smtClean="0"/>
              <a:t>Образец 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12.03.2014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8" name="Content Placeholder 7"/>
          <p:cNvSpPr>
            <a:spLocks noGrp="1"/>
          </p:cNvSpPr>
          <p:nvPr>
            <p:ph sz="quarter" idx="13"/>
          </p:nvPr>
        </p:nvSpPr>
        <p:spPr>
          <a:xfrm>
            <a:off x="609600" y="1600200"/>
            <a:ext cx="79248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12.03.2014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2" name="Title 1"/>
          <p:cNvSpPr>
            <a:spLocks noGrp="1"/>
          </p:cNvSpPr>
          <p:nvPr>
            <p:ph type="title"/>
          </p:nvPr>
        </p:nvSpPr>
        <p:spPr>
          <a:xfrm>
            <a:off x="609600" y="274638"/>
            <a:ext cx="7924800" cy="1143000"/>
          </a:xfrm>
        </p:spPr>
        <p:txBody>
          <a:bodyPr/>
          <a:lstStyle/>
          <a:p>
            <a:r>
              <a:rPr lang="ru-RU" smtClean="0"/>
              <a:t>Образец заголовка</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12.03.2014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B4C71EC6-210F-42DE-9C53-41977AD35B3D}" type="datetimeFigureOut">
              <a:rPr lang="ru-RU" smtClean="0"/>
              <a:t>12.03.2014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12.03.2014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12.03.2014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12.03.2014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ru-RU" smtClean="0"/>
              <a:t>Образец заголовка</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12.03.2014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B4C71EC6-210F-42DE-9C53-41977AD35B3D}" type="datetimeFigureOut">
              <a:rPr lang="ru-RU" smtClean="0"/>
              <a:t>12.03.2014</a:t>
            </a:fld>
            <a:endParaRPr lang="ru-RU"/>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ru-RU"/>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B19B0651-EE4F-4900-A07F-96A6BFA9D0F0}"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051720" y="2996952"/>
            <a:ext cx="5085184" cy="360040"/>
          </a:xfrm>
        </p:spPr>
        <p:txBody>
          <a:bodyPr>
            <a:normAutofit lnSpcReduction="10000"/>
          </a:bodyPr>
          <a:lstStyle/>
          <a:p>
            <a:r>
              <a:rPr lang="ru-RU" sz="1800" dirty="0" smtClean="0">
                <a:solidFill>
                  <a:schemeClr val="accent1">
                    <a:lumMod val="75000"/>
                  </a:schemeClr>
                </a:solidFill>
              </a:rPr>
              <a:t>Подготовила ученица 11 класса </a:t>
            </a:r>
            <a:r>
              <a:rPr lang="ru-RU" sz="1800" dirty="0" err="1" smtClean="0">
                <a:solidFill>
                  <a:schemeClr val="accent1">
                    <a:lumMod val="75000"/>
                  </a:schemeClr>
                </a:solidFill>
              </a:rPr>
              <a:t>Берлова</a:t>
            </a:r>
            <a:r>
              <a:rPr lang="ru-RU" sz="1800" dirty="0" smtClean="0">
                <a:solidFill>
                  <a:schemeClr val="accent1">
                    <a:lumMod val="75000"/>
                  </a:schemeClr>
                </a:solidFill>
              </a:rPr>
              <a:t> Кристина</a:t>
            </a:r>
            <a:endParaRPr lang="ru-RU" sz="1800" dirty="0">
              <a:solidFill>
                <a:schemeClr val="accent1">
                  <a:lumMod val="75000"/>
                </a:schemeClr>
              </a:solidFill>
            </a:endParaRPr>
          </a:p>
        </p:txBody>
      </p:sp>
      <p:sp>
        <p:nvSpPr>
          <p:cNvPr id="2" name="Заголовок 1"/>
          <p:cNvSpPr>
            <a:spLocks noGrp="1"/>
          </p:cNvSpPr>
          <p:nvPr>
            <p:ph type="ctrTitle"/>
          </p:nvPr>
        </p:nvSpPr>
        <p:spPr>
          <a:xfrm>
            <a:off x="899592" y="1916832"/>
            <a:ext cx="7543800" cy="1008112"/>
          </a:xfrm>
        </p:spPr>
        <p:txBody>
          <a:bodyPr/>
          <a:lstStyle/>
          <a:p>
            <a:r>
              <a:rPr lang="ru-RU" sz="3600" b="1" dirty="0">
                <a:solidFill>
                  <a:schemeClr val="accent1">
                    <a:lumMod val="75000"/>
                  </a:schemeClr>
                </a:solidFill>
                <a:ea typeface="Ebrima" pitchFamily="2" charset="0"/>
                <a:cs typeface="Ebrima" pitchFamily="2" charset="0"/>
              </a:rPr>
              <a:t>Владимир Иванович Вернадский </a:t>
            </a:r>
          </a:p>
        </p:txBody>
      </p:sp>
    </p:spTree>
    <p:extLst>
      <p:ext uri="{BB962C8B-B14F-4D97-AF65-F5344CB8AC3E}">
        <p14:creationId xmlns:p14="http://schemas.microsoft.com/office/powerpoint/2010/main" val="1415435034"/>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3354" y="2204864"/>
            <a:ext cx="8640960" cy="2308324"/>
          </a:xfrm>
          <a:prstGeom prst="rect">
            <a:avLst/>
          </a:prstGeom>
          <a:noFill/>
        </p:spPr>
        <p:txBody>
          <a:bodyPr wrap="square" rtlCol="0">
            <a:spAutoFit/>
          </a:bodyPr>
          <a:lstStyle/>
          <a:p>
            <a:r>
              <a:rPr lang="ru-RU" sz="1600" dirty="0">
                <a:latin typeface="Times New Roman" pitchFamily="18" charset="0"/>
                <a:cs typeface="Times New Roman" pitchFamily="18" charset="0"/>
              </a:rPr>
              <a:t>Вернадский был сторонником гипотезы панспермии. Методы и подходы кристаллографии Вернадский распространял на вещество живых организмов. Живое вещество развивается в реальном пространстве, которое обладает определённой структурой, симметрией и </a:t>
            </a:r>
            <a:r>
              <a:rPr lang="ru-RU" sz="1600" dirty="0" err="1">
                <a:latin typeface="Times New Roman" pitchFamily="18" charset="0"/>
                <a:cs typeface="Times New Roman" pitchFamily="18" charset="0"/>
              </a:rPr>
              <a:t>диссиметрией</a:t>
            </a:r>
            <a:r>
              <a:rPr lang="ru-RU" sz="1600" dirty="0">
                <a:latin typeface="Times New Roman" pitchFamily="18" charset="0"/>
                <a:cs typeface="Times New Roman" pitchFamily="18" charset="0"/>
              </a:rPr>
              <a:t>. Строение вещества соответствует некоему пространству, а их разнообразие свидетельствует о разнообразии пространств. Таким образом, живое и косное не могут иметь общее происхождение, они происходят из разных пространств, извечно находящихся рядом в Космосе. Некоторое время Вернадский связывал особенности пространства живого вещества с его предполагаемым неевклидовым характером, но по неясным причинам отказался от этой трактовки и стал объяснять пространство живого как единство пространства-времени.</a:t>
            </a:r>
          </a:p>
        </p:txBody>
      </p:sp>
      <p:sp>
        <p:nvSpPr>
          <p:cNvPr id="4" name="TextBox 3"/>
          <p:cNvSpPr txBox="1"/>
          <p:nvPr/>
        </p:nvSpPr>
        <p:spPr>
          <a:xfrm>
            <a:off x="209818" y="4882643"/>
            <a:ext cx="8784976" cy="584775"/>
          </a:xfrm>
          <a:prstGeom prst="rect">
            <a:avLst/>
          </a:prstGeom>
          <a:noFill/>
        </p:spPr>
        <p:txBody>
          <a:bodyPr wrap="square" rtlCol="0">
            <a:spAutoFit/>
          </a:bodyPr>
          <a:lstStyle/>
          <a:p>
            <a:r>
              <a:rPr lang="ru-RU" sz="1600" dirty="0">
                <a:latin typeface="Times New Roman" pitchFamily="18" charset="0"/>
                <a:cs typeface="Times New Roman" pitchFamily="18" charset="0"/>
              </a:rPr>
              <a:t>Важным этапом необратимой эволюции биосферы Вернадский считал её переход в стадию ноосферы.</a:t>
            </a:r>
          </a:p>
        </p:txBody>
      </p:sp>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06705" y="0"/>
            <a:ext cx="2120636" cy="201622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195334200"/>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84235" y="0"/>
            <a:ext cx="2459765" cy="1844824"/>
          </a:xfrm>
          <a:prstGeom prst="rect">
            <a:avLst/>
          </a:prstGeom>
        </p:spPr>
      </p:pic>
      <p:sp>
        <p:nvSpPr>
          <p:cNvPr id="3" name="TextBox 2"/>
          <p:cNvSpPr txBox="1"/>
          <p:nvPr/>
        </p:nvSpPr>
        <p:spPr>
          <a:xfrm>
            <a:off x="107504" y="116632"/>
            <a:ext cx="6480720" cy="400110"/>
          </a:xfrm>
          <a:prstGeom prst="rect">
            <a:avLst/>
          </a:prstGeom>
          <a:noFill/>
        </p:spPr>
        <p:txBody>
          <a:bodyPr wrap="square" rtlCol="0">
            <a:spAutoFit/>
          </a:bodyPr>
          <a:lstStyle/>
          <a:p>
            <a:r>
              <a:rPr lang="ru-RU" sz="2000" dirty="0">
                <a:latin typeface="Times New Roman" pitchFamily="18" charset="0"/>
                <a:cs typeface="Times New Roman" pitchFamily="18" charset="0"/>
              </a:rPr>
              <a:t>Основные предпосылки возникновения ноосферы:</a:t>
            </a:r>
          </a:p>
        </p:txBody>
      </p:sp>
      <p:sp>
        <p:nvSpPr>
          <p:cNvPr id="4" name="TextBox 3"/>
          <p:cNvSpPr txBox="1"/>
          <p:nvPr/>
        </p:nvSpPr>
        <p:spPr>
          <a:xfrm>
            <a:off x="121151" y="692696"/>
            <a:ext cx="6336704" cy="4770537"/>
          </a:xfrm>
          <a:prstGeom prst="rect">
            <a:avLst/>
          </a:prstGeom>
          <a:noFill/>
        </p:spPr>
        <p:txBody>
          <a:bodyPr wrap="square" rtlCol="0">
            <a:spAutoFit/>
          </a:bodyPr>
          <a:lstStyle/>
          <a:p>
            <a:pPr marL="285750" indent="-285750">
              <a:buFont typeface="Arial" pitchFamily="34" charset="0"/>
              <a:buChar char="•"/>
            </a:pPr>
            <a:r>
              <a:rPr lang="ru-RU" sz="1600" dirty="0">
                <a:latin typeface="Times New Roman" pitchFamily="18" charset="0"/>
                <a:cs typeface="Times New Roman" pitchFamily="18" charset="0"/>
              </a:rPr>
              <a:t>расселение </a:t>
            </a:r>
            <a:r>
              <a:rPr lang="ru-RU" sz="1600" dirty="0" err="1">
                <a:latin typeface="Times New Roman" pitchFamily="18" charset="0"/>
                <a:cs typeface="Times New Roman" pitchFamily="18" charset="0"/>
              </a:rPr>
              <a:t>Homo</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sapiens</a:t>
            </a:r>
            <a:r>
              <a:rPr lang="ru-RU" sz="1600" dirty="0">
                <a:latin typeface="Times New Roman" pitchFamily="18" charset="0"/>
                <a:cs typeface="Times New Roman" pitchFamily="18" charset="0"/>
              </a:rPr>
              <a:t> по всей поверхности планеты и его победа в соревновании с другими биологическими видами</a:t>
            </a:r>
            <a:r>
              <a:rPr lang="ru-RU" sz="1600" dirty="0" smtClean="0">
                <a:latin typeface="Times New Roman" pitchFamily="18" charset="0"/>
                <a:cs typeface="Times New Roman" pitchFamily="18" charset="0"/>
              </a:rPr>
              <a:t>;</a:t>
            </a:r>
          </a:p>
          <a:p>
            <a:pPr marL="285750" indent="-285750">
              <a:buFont typeface="Arial" pitchFamily="34" charset="0"/>
              <a:buChar char="•"/>
            </a:pPr>
            <a:endParaRPr lang="ru-RU" sz="1600" dirty="0">
              <a:latin typeface="Times New Roman" pitchFamily="18" charset="0"/>
              <a:cs typeface="Times New Roman" pitchFamily="18" charset="0"/>
            </a:endParaRPr>
          </a:p>
          <a:p>
            <a:pPr marL="285750" indent="-285750">
              <a:buFont typeface="Arial" pitchFamily="34" charset="0"/>
              <a:buChar char="•"/>
            </a:pPr>
            <a:r>
              <a:rPr lang="ru-RU" sz="1600" dirty="0">
                <a:latin typeface="Times New Roman" pitchFamily="18" charset="0"/>
                <a:cs typeface="Times New Roman" pitchFamily="18" charset="0"/>
              </a:rPr>
              <a:t> развитие всепланетных систем связи, создание единой для человечества информационной системы</a:t>
            </a:r>
            <a:r>
              <a:rPr lang="ru-RU" sz="1600" dirty="0" smtClean="0">
                <a:latin typeface="Times New Roman" pitchFamily="18" charset="0"/>
                <a:cs typeface="Times New Roman" pitchFamily="18" charset="0"/>
              </a:rPr>
              <a:t>;</a:t>
            </a:r>
          </a:p>
          <a:p>
            <a:pPr marL="285750" indent="-285750">
              <a:buFont typeface="Arial" pitchFamily="34" charset="0"/>
              <a:buChar char="•"/>
            </a:pPr>
            <a:endParaRPr lang="ru-RU" sz="1600" dirty="0">
              <a:latin typeface="Times New Roman" pitchFamily="18" charset="0"/>
              <a:cs typeface="Times New Roman" pitchFamily="18" charset="0"/>
            </a:endParaRPr>
          </a:p>
          <a:p>
            <a:pPr marL="285750" indent="-285750">
              <a:buFont typeface="Arial" pitchFamily="34" charset="0"/>
              <a:buChar char="•"/>
            </a:pPr>
            <a:r>
              <a:rPr lang="ru-RU" sz="1600" dirty="0">
                <a:latin typeface="Times New Roman" pitchFamily="18" charset="0"/>
                <a:cs typeface="Times New Roman" pitchFamily="18" charset="0"/>
              </a:rPr>
              <a:t> открытие таких новых источников энергии как атомная, после чего деятельность человека становится важной геологической силой</a:t>
            </a:r>
            <a:r>
              <a:rPr lang="ru-RU" sz="1600" dirty="0" smtClean="0">
                <a:latin typeface="Times New Roman" pitchFamily="18" charset="0"/>
                <a:cs typeface="Times New Roman" pitchFamily="18" charset="0"/>
              </a:rPr>
              <a:t>;</a:t>
            </a:r>
          </a:p>
          <a:p>
            <a:pPr marL="285750" indent="-285750">
              <a:buFont typeface="Arial" pitchFamily="34" charset="0"/>
              <a:buChar char="•"/>
            </a:pPr>
            <a:endParaRPr lang="ru-RU" sz="1600" dirty="0">
              <a:latin typeface="Times New Roman" pitchFamily="18" charset="0"/>
              <a:cs typeface="Times New Roman" pitchFamily="18" charset="0"/>
            </a:endParaRPr>
          </a:p>
          <a:p>
            <a:pPr marL="285750" indent="-285750">
              <a:buFont typeface="Arial" pitchFamily="34" charset="0"/>
              <a:buChar char="•"/>
            </a:pPr>
            <a:r>
              <a:rPr lang="ru-RU" sz="1600" dirty="0">
                <a:latin typeface="Times New Roman" pitchFamily="18" charset="0"/>
                <a:cs typeface="Times New Roman" pitchFamily="18" charset="0"/>
              </a:rPr>
              <a:t> победа демократий и доступ к управлению широких народных масс</a:t>
            </a:r>
            <a:r>
              <a:rPr lang="ru-RU" sz="1600" dirty="0" smtClean="0">
                <a:latin typeface="Times New Roman" pitchFamily="18" charset="0"/>
                <a:cs typeface="Times New Roman" pitchFamily="18" charset="0"/>
              </a:rPr>
              <a:t>;</a:t>
            </a:r>
          </a:p>
          <a:p>
            <a:pPr marL="285750" indent="-285750">
              <a:buFont typeface="Arial" pitchFamily="34" charset="0"/>
              <a:buChar char="•"/>
            </a:pPr>
            <a:endParaRPr lang="ru-RU" sz="1600" dirty="0">
              <a:latin typeface="Times New Roman" pitchFamily="18" charset="0"/>
              <a:cs typeface="Times New Roman" pitchFamily="18" charset="0"/>
            </a:endParaRPr>
          </a:p>
          <a:p>
            <a:pPr marL="285750" indent="-285750">
              <a:buFont typeface="Arial" pitchFamily="34" charset="0"/>
              <a:buChar char="•"/>
            </a:pPr>
            <a:r>
              <a:rPr lang="ru-RU" sz="1600" dirty="0">
                <a:latin typeface="Times New Roman" pitchFamily="18" charset="0"/>
                <a:cs typeface="Times New Roman" pitchFamily="18" charset="0"/>
              </a:rPr>
              <a:t> всё более широкое вовлечение людей в занятия наукой, что также делает человечество геологической силой</a:t>
            </a:r>
            <a:r>
              <a:rPr lang="ru-RU" sz="1600" dirty="0" smtClean="0">
                <a:latin typeface="Times New Roman" pitchFamily="18" charset="0"/>
                <a:cs typeface="Times New Roman" pitchFamily="18" charset="0"/>
              </a:rPr>
              <a:t>.</a:t>
            </a:r>
          </a:p>
          <a:p>
            <a:pPr marL="285750" indent="-285750">
              <a:buFont typeface="Arial" pitchFamily="34" charset="0"/>
              <a:buChar char="•"/>
            </a:pPr>
            <a:endParaRPr lang="ru-RU" sz="1600" dirty="0">
              <a:latin typeface="Times New Roman" pitchFamily="18" charset="0"/>
              <a:cs typeface="Times New Roman" pitchFamily="18" charset="0"/>
            </a:endParaRPr>
          </a:p>
          <a:p>
            <a:pPr marL="285750" indent="-285750">
              <a:buFont typeface="Arial" pitchFamily="34" charset="0"/>
              <a:buChar char="•"/>
            </a:pPr>
            <a:r>
              <a:rPr lang="ru-RU" sz="1600" dirty="0">
                <a:latin typeface="Times New Roman" pitchFamily="18" charset="0"/>
                <a:cs typeface="Times New Roman" pitchFamily="18" charset="0"/>
              </a:rPr>
              <a:t>Работам Вернадского был свойствен исторический оптимизм: в необратимом развитии научного знания он видел единственное доказательство существования прогресса.</a:t>
            </a:r>
          </a:p>
        </p:txBody>
      </p:sp>
    </p:spTree>
    <p:extLst>
      <p:ext uri="{BB962C8B-B14F-4D97-AF65-F5344CB8AC3E}">
        <p14:creationId xmlns:p14="http://schemas.microsoft.com/office/powerpoint/2010/main" val="8632620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3083" y="260647"/>
            <a:ext cx="2677834" cy="461665"/>
          </a:xfrm>
          <a:prstGeom prst="rect">
            <a:avLst/>
          </a:prstGeom>
          <a:noFill/>
        </p:spPr>
        <p:txBody>
          <a:bodyPr wrap="square" rtlCol="0">
            <a:spAutoFit/>
          </a:bodyPr>
          <a:lstStyle/>
          <a:p>
            <a:r>
              <a:rPr lang="ru-RU" sz="2400" dirty="0">
                <a:latin typeface="Times New Roman" pitchFamily="18" charset="0"/>
                <a:cs typeface="Times New Roman" pitchFamily="18" charset="0"/>
              </a:rPr>
              <a:t>Интересные факты</a:t>
            </a:r>
          </a:p>
        </p:txBody>
      </p:sp>
      <p:sp>
        <p:nvSpPr>
          <p:cNvPr id="3" name="TextBox 2"/>
          <p:cNvSpPr txBox="1"/>
          <p:nvPr/>
        </p:nvSpPr>
        <p:spPr>
          <a:xfrm>
            <a:off x="0" y="1268760"/>
            <a:ext cx="9036496" cy="707886"/>
          </a:xfrm>
          <a:prstGeom prst="rect">
            <a:avLst/>
          </a:prstGeom>
          <a:noFill/>
        </p:spPr>
        <p:txBody>
          <a:bodyPr wrap="square" rtlCol="0">
            <a:spAutoFit/>
          </a:bodyPr>
          <a:lstStyle/>
          <a:p>
            <a:r>
              <a:rPr lang="ru-RU" sz="2000" dirty="0">
                <a:latin typeface="Times New Roman" pitchFamily="18" charset="0"/>
                <a:cs typeface="Times New Roman" pitchFamily="18" charset="0"/>
              </a:rPr>
              <a:t> Банк России выпустил памятную монету «Владимир Иванович Вернадский» к 130-летию со дня рождения в серии «Выдающиеся личности России»</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7648" y="2132856"/>
            <a:ext cx="7061200" cy="3632200"/>
          </a:xfrm>
          <a:prstGeom prst="rect">
            <a:avLst/>
          </a:prstGeom>
        </p:spPr>
      </p:pic>
    </p:spTree>
    <p:extLst>
      <p:ext uri="{BB962C8B-B14F-4D97-AF65-F5344CB8AC3E}">
        <p14:creationId xmlns:p14="http://schemas.microsoft.com/office/powerpoint/2010/main" val="1508132068"/>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260647"/>
            <a:ext cx="7992888" cy="461665"/>
          </a:xfrm>
          <a:prstGeom prst="rect">
            <a:avLst/>
          </a:prstGeom>
          <a:noFill/>
        </p:spPr>
        <p:txBody>
          <a:bodyPr wrap="square" rtlCol="0">
            <a:spAutoFit/>
          </a:bodyPr>
          <a:lstStyle/>
          <a:p>
            <a:r>
              <a:rPr lang="ru-RU" sz="2400" dirty="0">
                <a:latin typeface="Times New Roman" pitchFamily="18" charset="0"/>
                <a:cs typeface="Times New Roman" pitchFamily="18" charset="0"/>
              </a:rPr>
              <a:t>Неизвестные страницы биографии </a:t>
            </a:r>
            <a:r>
              <a:rPr lang="ru-RU" sz="2400" dirty="0" err="1">
                <a:latin typeface="Times New Roman" pitchFamily="18" charset="0"/>
                <a:cs typeface="Times New Roman" pitchFamily="18" charset="0"/>
              </a:rPr>
              <a:t>В.И.Вернадского</a:t>
            </a:r>
            <a:endParaRPr lang="ru-RU" sz="2400" dirty="0">
              <a:latin typeface="Times New Roman" pitchFamily="18" charset="0"/>
              <a:cs typeface="Times New Roman" pitchFamily="18" charset="0"/>
            </a:endParaRPr>
          </a:p>
        </p:txBody>
      </p:sp>
      <p:sp>
        <p:nvSpPr>
          <p:cNvPr id="3" name="TextBox 2"/>
          <p:cNvSpPr txBox="1"/>
          <p:nvPr/>
        </p:nvSpPr>
        <p:spPr>
          <a:xfrm>
            <a:off x="107504" y="836712"/>
            <a:ext cx="8928992" cy="5078313"/>
          </a:xfrm>
          <a:prstGeom prst="rect">
            <a:avLst/>
          </a:prstGeom>
          <a:noFill/>
        </p:spPr>
        <p:txBody>
          <a:bodyPr wrap="square" rtlCol="0">
            <a:spAutoFit/>
          </a:bodyPr>
          <a:lstStyle/>
          <a:p>
            <a:r>
              <a:rPr lang="ru-RU" dirty="0" err="1">
                <a:latin typeface="Times New Roman" pitchFamily="18" charset="0"/>
                <a:cs typeface="Times New Roman" pitchFamily="18" charset="0"/>
              </a:rPr>
              <a:t>В.И.Вернадскому</a:t>
            </a:r>
            <a:r>
              <a:rPr lang="ru-RU" dirty="0">
                <a:latin typeface="Times New Roman" pitchFamily="18" charset="0"/>
                <a:cs typeface="Times New Roman" pitchFamily="18" charset="0"/>
              </a:rPr>
              <a:t> приписывается создание учения о ноосфере, что не соответствует истине. Термин “ноосфера” впервые предложили французские ученые Е. </a:t>
            </a:r>
            <a:r>
              <a:rPr lang="ru-RU" dirty="0" err="1">
                <a:latin typeface="Times New Roman" pitchFamily="18" charset="0"/>
                <a:cs typeface="Times New Roman" pitchFamily="18" charset="0"/>
              </a:rPr>
              <a:t>ле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Руа</a:t>
            </a:r>
            <a:r>
              <a:rPr lang="ru-RU" dirty="0">
                <a:latin typeface="Times New Roman" pitchFamily="18" charset="0"/>
                <a:cs typeface="Times New Roman" pitchFamily="18" charset="0"/>
              </a:rPr>
              <a:t> и Т. Де Шарден, теории же не создано до сих пор. Заслуги Вернадского в другом. Его труды содействовали увеличению в ХХ в биогенной миграции четвертой формы, связанной с сознательной деятельностью человека. Вклад Вернадского в дело овладения ядерными силами заставил его задуматься о совершенствования социального контроля над этими силами. Вернадский в начале прошлого века первым осознал масштабы скрытых в ядерном ядре сил. В 1913 г ученый предпринял попытку остановить Первую Мировую войну. Для этого по его инициативе была начата программа создания ядерного оружия на деньги, предоставленные Российской Академией Наук, миллионерами </a:t>
            </a:r>
            <a:r>
              <a:rPr lang="ru-RU" dirty="0" err="1">
                <a:latin typeface="Times New Roman" pitchFamily="18" charset="0"/>
                <a:cs typeface="Times New Roman" pitchFamily="18" charset="0"/>
              </a:rPr>
              <a:t>Рябушинскими</a:t>
            </a:r>
            <a:r>
              <a:rPr lang="ru-RU" dirty="0">
                <a:latin typeface="Times New Roman" pitchFamily="18" charset="0"/>
                <a:cs typeface="Times New Roman" pitchFamily="18" charset="0"/>
              </a:rPr>
              <a:t> и, впоследствии, Главным штабом. Возможность выхода России на новый уровень военной технологии заставил врагов страны ускорить крах октября 1917 г. В дальнейшем, после возвращения из эмиграции, Вернадский стал консультантом правительства Сталина. Под руководством Вернадского были созданы основные институты, ставшие костяком системы ВПК и были заложены основы создания ядерного оружия. Размышления Вернадского о ноосфере дополняли его прикладные работы. Философия ученого состояла в том, что чем большими разрушительными силами овладевает человечество, тем совершеннее должны стать механизмы социального контроля над этими силами.</a:t>
            </a:r>
          </a:p>
        </p:txBody>
      </p:sp>
    </p:spTree>
    <p:extLst>
      <p:ext uri="{BB962C8B-B14F-4D97-AF65-F5344CB8AC3E}">
        <p14:creationId xmlns:p14="http://schemas.microsoft.com/office/powerpoint/2010/main" val="1358938155"/>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347864" y="5085184"/>
            <a:ext cx="2448272" cy="769441"/>
          </a:xfrm>
          <a:prstGeom prst="rect">
            <a:avLst/>
          </a:prstGeom>
          <a:noFill/>
        </p:spPr>
        <p:txBody>
          <a:bodyPr wrap="square" rtlCol="0">
            <a:spAutoFit/>
          </a:bodyPr>
          <a:lstStyle/>
          <a:p>
            <a:r>
              <a:rPr lang="ru-RU" sz="4400" dirty="0" smtClean="0">
                <a:latin typeface="Times New Roman" pitchFamily="18" charset="0"/>
                <a:cs typeface="Times New Roman" pitchFamily="18" charset="0"/>
              </a:rPr>
              <a:t>КОНЕЦ</a:t>
            </a:r>
            <a:endParaRPr lang="ru-RU" sz="4400" dirty="0">
              <a:latin typeface="Times New Roman" pitchFamily="18" charset="0"/>
              <a:cs typeface="Times New Roman" pitchFamily="18" charset="0"/>
            </a:endParaRPr>
          </a:p>
        </p:txBody>
      </p:sp>
    </p:spTree>
    <p:extLst>
      <p:ext uri="{BB962C8B-B14F-4D97-AF65-F5344CB8AC3E}">
        <p14:creationId xmlns:p14="http://schemas.microsoft.com/office/powerpoint/2010/main" val="1284095013"/>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2693" y="562073"/>
            <a:ext cx="3446439" cy="501675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style>
          <a:lnRef idx="2">
            <a:schemeClr val="dk1">
              <a:shade val="50000"/>
            </a:schemeClr>
          </a:lnRef>
          <a:fillRef idx="1">
            <a:schemeClr val="dk1"/>
          </a:fillRef>
          <a:effectRef idx="0">
            <a:schemeClr val="dk1"/>
          </a:effectRef>
          <a:fontRef idx="minor">
            <a:schemeClr val="lt1"/>
          </a:fontRef>
        </p:style>
      </p:pic>
      <p:sp>
        <p:nvSpPr>
          <p:cNvPr id="3" name="TextBox 2"/>
          <p:cNvSpPr txBox="1"/>
          <p:nvPr/>
        </p:nvSpPr>
        <p:spPr>
          <a:xfrm>
            <a:off x="3779912" y="562073"/>
            <a:ext cx="5233065" cy="5324535"/>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ru-RU" sz="2000" b="1" dirty="0">
                <a:latin typeface="Times New Roman" pitchFamily="18" charset="0"/>
                <a:cs typeface="Times New Roman" pitchFamily="18" charset="0"/>
              </a:rPr>
              <a:t>Владимир Иванович Вернадский (28 февраля (12 марта) 1863, Санкт-Петербург — 6 января 1945, Москва) — выдающийся русский и советский учёный XX века, естествоиспытатель, мыслитель и общественный деятель; создатель многих научных школ. Один из представителей русского космизма.</a:t>
            </a:r>
          </a:p>
          <a:p>
            <a:endParaRPr lang="ru-RU" sz="2000" b="1" dirty="0"/>
          </a:p>
          <a:p>
            <a:endParaRPr lang="ru-RU" sz="2000" b="1" dirty="0"/>
          </a:p>
          <a:p>
            <a:r>
              <a:rPr lang="ru-RU" sz="2000" b="1" dirty="0">
                <a:latin typeface="Times New Roman" pitchFamily="18" charset="0"/>
                <a:cs typeface="Times New Roman" pitchFamily="18" charset="0"/>
              </a:rPr>
              <a:t>В круг его интересов входили геология и кристаллография, минералогия и геохимия, организаторская деятельность в науке и общественная деятельность, радиогеология и биология, биогеохимия и философия. Лауреат Сталинской премии I степени.</a:t>
            </a:r>
          </a:p>
        </p:txBody>
      </p:sp>
    </p:spTree>
    <p:extLst>
      <p:ext uri="{BB962C8B-B14F-4D97-AF65-F5344CB8AC3E}">
        <p14:creationId xmlns:p14="http://schemas.microsoft.com/office/powerpoint/2010/main" val="2747579523"/>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53898" y="173831"/>
            <a:ext cx="1836204" cy="461665"/>
          </a:xfrm>
          <a:prstGeom prst="rect">
            <a:avLst/>
          </a:prstGeom>
          <a:noFill/>
        </p:spPr>
        <p:txBody>
          <a:bodyPr wrap="square" rtlCol="0">
            <a:spAutoFit/>
          </a:bodyPr>
          <a:lstStyle/>
          <a:p>
            <a:r>
              <a:rPr lang="ru-RU" sz="2400" dirty="0">
                <a:latin typeface="Times New Roman" pitchFamily="18" charset="0"/>
                <a:cs typeface="Times New Roman" pitchFamily="18" charset="0"/>
              </a:rPr>
              <a:t>Родословная</a:t>
            </a:r>
            <a:endParaRPr lang="ru-RU" dirty="0">
              <a:latin typeface="Times New Roman" pitchFamily="18" charset="0"/>
              <a:cs typeface="Times New Roman" pitchFamily="18" charset="0"/>
            </a:endParaRPr>
          </a:p>
        </p:txBody>
      </p:sp>
      <p:sp>
        <p:nvSpPr>
          <p:cNvPr id="3" name="TextBox 2"/>
          <p:cNvSpPr txBox="1"/>
          <p:nvPr/>
        </p:nvSpPr>
        <p:spPr>
          <a:xfrm>
            <a:off x="467544" y="836712"/>
            <a:ext cx="8208912" cy="1077218"/>
          </a:xfrm>
          <a:prstGeom prst="rect">
            <a:avLst/>
          </a:prstGeom>
          <a:noFill/>
        </p:spPr>
        <p:txBody>
          <a:bodyPr wrap="square" rtlCol="0">
            <a:spAutoFit/>
          </a:bodyPr>
          <a:lstStyle/>
          <a:p>
            <a:r>
              <a:rPr lang="ru-RU" sz="1600" dirty="0">
                <a:latin typeface="Times New Roman" pitchFamily="18" charset="0"/>
                <a:cs typeface="Times New Roman" pitchFamily="18" charset="0"/>
              </a:rPr>
              <a:t>Дед будущего учёного — Василий Иванович окончил медицинский факультет Московского университета и служил военным врачом, получил дворянский титул, принимал участие в походах войска Суворова через Альпы, после чего поселился в Киеве, где и родился отец В. И. Вернадского — Иван Васильевич (1821—1884 </a:t>
            </a:r>
            <a:r>
              <a:rPr lang="ru-RU" sz="1600" dirty="0" err="1">
                <a:latin typeface="Times New Roman" pitchFamily="18" charset="0"/>
                <a:cs typeface="Times New Roman" pitchFamily="18" charset="0"/>
              </a:rPr>
              <a:t>г.г</a:t>
            </a:r>
            <a:r>
              <a:rPr lang="ru-RU" sz="1600" dirty="0">
                <a:latin typeface="Times New Roman" pitchFamily="18" charset="0"/>
                <a:cs typeface="Times New Roman" pitchFamily="18" charset="0"/>
              </a:rPr>
              <a:t>.).</a:t>
            </a:r>
          </a:p>
        </p:txBody>
      </p:sp>
      <p:sp>
        <p:nvSpPr>
          <p:cNvPr id="4" name="TextBox 3"/>
          <p:cNvSpPr txBox="1"/>
          <p:nvPr/>
        </p:nvSpPr>
        <p:spPr>
          <a:xfrm>
            <a:off x="467544" y="1913929"/>
            <a:ext cx="8064896" cy="2800767"/>
          </a:xfrm>
          <a:prstGeom prst="rect">
            <a:avLst/>
          </a:prstGeom>
          <a:noFill/>
        </p:spPr>
        <p:txBody>
          <a:bodyPr wrap="square" rtlCol="0">
            <a:spAutoFit/>
          </a:bodyPr>
          <a:lstStyle/>
          <a:p>
            <a:r>
              <a:rPr lang="ru-RU" sz="1600" dirty="0">
                <a:latin typeface="Times New Roman" pitchFamily="18" charset="0"/>
                <a:cs typeface="Times New Roman" pitchFamily="18" charset="0"/>
              </a:rPr>
              <a:t>Иван Васильевич Вернадский окончил Киевский университет святого Владимира, несколько лет изучал политическую экономию за рубежом. Несколько лет преподавал русскую словесность в гимназии, заведовал кафедрой политэкономии в Киевском университете, после бракосочетания с дочерью известного русского экономиста Николая Шигаева — Марией молодая семья переехала в Москву. Там Иван Васильевич преподавал политэкономию и статистику в Московском университете. Со временем семья перебралась в Петербург, где И. Вернадский занимал должность профессора Главного педагогического института. Первая жена через десять лет после бракосочетания умерла, оставив ему сына Николая. Во второй раз Иван Васильевич женился на её двоюродной сестре — дочери помещика-дворянина Анне Петровне Константинович, учительнице музыки и пения.</a:t>
            </a:r>
          </a:p>
        </p:txBody>
      </p:sp>
      <p:sp>
        <p:nvSpPr>
          <p:cNvPr id="5" name="TextBox 4"/>
          <p:cNvSpPr txBox="1"/>
          <p:nvPr/>
        </p:nvSpPr>
        <p:spPr>
          <a:xfrm>
            <a:off x="467544" y="4714696"/>
            <a:ext cx="8352928" cy="584775"/>
          </a:xfrm>
          <a:prstGeom prst="rect">
            <a:avLst/>
          </a:prstGeom>
          <a:noFill/>
        </p:spPr>
        <p:txBody>
          <a:bodyPr wrap="square" rtlCol="0">
            <a:spAutoFit/>
          </a:bodyPr>
          <a:lstStyle/>
          <a:p>
            <a:r>
              <a:rPr lang="ru-RU" sz="1600" dirty="0">
                <a:latin typeface="Times New Roman" pitchFamily="18" charset="0"/>
                <a:cs typeface="Times New Roman" pitchFamily="18" charset="0"/>
              </a:rPr>
              <a:t>В селе (Великие) Шишаки на Полтавщине у Вернадских была усадьба, куда они почти ежегодно на лето приезжали всей семьей.</a:t>
            </a:r>
          </a:p>
        </p:txBody>
      </p:sp>
      <p:sp>
        <p:nvSpPr>
          <p:cNvPr id="6" name="TextBox 5"/>
          <p:cNvSpPr txBox="1"/>
          <p:nvPr/>
        </p:nvSpPr>
        <p:spPr>
          <a:xfrm>
            <a:off x="467544" y="5298509"/>
            <a:ext cx="8496944" cy="584775"/>
          </a:xfrm>
          <a:prstGeom prst="rect">
            <a:avLst/>
          </a:prstGeom>
          <a:noFill/>
        </p:spPr>
        <p:txBody>
          <a:bodyPr wrap="square" rtlCol="0">
            <a:spAutoFit/>
          </a:bodyPr>
          <a:lstStyle/>
          <a:p>
            <a:r>
              <a:rPr lang="ru-RU" sz="1600" dirty="0">
                <a:latin typeface="Times New Roman" pitchFamily="18" charset="0"/>
                <a:cs typeface="Times New Roman" pitchFamily="18" charset="0"/>
              </a:rPr>
              <a:t>Владимир Вернадский был троюродным братом известного русского писателя Владимира Короленко.</a:t>
            </a:r>
          </a:p>
        </p:txBody>
      </p:sp>
    </p:spTree>
    <p:extLst>
      <p:ext uri="{BB962C8B-B14F-4D97-AF65-F5344CB8AC3E}">
        <p14:creationId xmlns:p14="http://schemas.microsoft.com/office/powerpoint/2010/main" val="370434758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51920" y="215080"/>
            <a:ext cx="1260140" cy="461665"/>
          </a:xfrm>
          <a:prstGeom prst="rect">
            <a:avLst/>
          </a:prstGeom>
          <a:noFill/>
        </p:spPr>
        <p:txBody>
          <a:bodyPr wrap="square" rtlCol="0">
            <a:spAutoFit/>
          </a:bodyPr>
          <a:lstStyle/>
          <a:p>
            <a:r>
              <a:rPr lang="ru-RU" sz="2400" dirty="0">
                <a:latin typeface="Times New Roman" pitchFamily="18" charset="0"/>
                <a:cs typeface="Times New Roman" pitchFamily="18" charset="0"/>
              </a:rPr>
              <a:t>Детство</a:t>
            </a:r>
            <a:endParaRPr lang="ru-RU" dirty="0">
              <a:latin typeface="Times New Roman" pitchFamily="18" charset="0"/>
              <a:cs typeface="Times New Roman" pitchFamily="18" charset="0"/>
            </a:endParaRP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857" y="1182579"/>
            <a:ext cx="3253321" cy="388843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4" name="TextBox 3"/>
          <p:cNvSpPr txBox="1"/>
          <p:nvPr/>
        </p:nvSpPr>
        <p:spPr>
          <a:xfrm>
            <a:off x="3354470" y="1052736"/>
            <a:ext cx="5688632" cy="4801314"/>
          </a:xfrm>
          <a:prstGeom prst="rect">
            <a:avLst/>
          </a:prstGeom>
          <a:noFill/>
        </p:spPr>
        <p:txBody>
          <a:bodyPr wrap="square" rtlCol="0">
            <a:spAutoFit/>
          </a:bodyPr>
          <a:lstStyle/>
          <a:p>
            <a:r>
              <a:rPr lang="ru-RU" dirty="0">
                <a:latin typeface="Times New Roman" pitchFamily="18" charset="0"/>
                <a:cs typeface="Times New Roman" pitchFamily="18" charset="0"/>
              </a:rPr>
              <a:t>Владимир Вернадский родился 28 февраля (12 марта) 1863 года в Санкт-Петербурге.</a:t>
            </a:r>
          </a:p>
          <a:p>
            <a:endParaRPr lang="ru-RU" dirty="0">
              <a:latin typeface="Times New Roman" pitchFamily="18" charset="0"/>
              <a:cs typeface="Times New Roman" pitchFamily="18" charset="0"/>
            </a:endParaRPr>
          </a:p>
          <a:p>
            <a:endParaRPr lang="ru-RU" dirty="0">
              <a:latin typeface="Times New Roman" pitchFamily="18" charset="0"/>
              <a:cs typeface="Times New Roman" pitchFamily="18" charset="0"/>
            </a:endParaRPr>
          </a:p>
          <a:p>
            <a:r>
              <a:rPr lang="ru-RU" dirty="0">
                <a:latin typeface="Times New Roman" pitchFamily="18" charset="0"/>
                <a:cs typeface="Times New Roman" pitchFamily="18" charset="0"/>
              </a:rPr>
              <a:t>В 1868 году из-за неблагоприятного климата семья Вернадских переехала в Харьков — один из ведущих научных и культурных центров тогдашней Российской империи. В 1873 году Владимир стал первоклассником Харьковской классической гимназии.</a:t>
            </a:r>
          </a:p>
          <a:p>
            <a:endParaRPr lang="ru-RU" dirty="0">
              <a:latin typeface="Times New Roman" pitchFamily="18" charset="0"/>
              <a:cs typeface="Times New Roman" pitchFamily="18" charset="0"/>
            </a:endParaRPr>
          </a:p>
          <a:p>
            <a:endParaRPr lang="ru-RU" dirty="0">
              <a:latin typeface="Times New Roman" pitchFamily="18" charset="0"/>
              <a:cs typeface="Times New Roman" pitchFamily="18" charset="0"/>
            </a:endParaRPr>
          </a:p>
          <a:p>
            <a:r>
              <a:rPr lang="ru-RU" dirty="0">
                <a:latin typeface="Times New Roman" pitchFamily="18" charset="0"/>
                <a:cs typeface="Times New Roman" pitchFamily="18" charset="0"/>
              </a:rPr>
              <a:t>В 1885 году окончил физико-математический факультет Петербургского университета. В 1890 году — приват-доцент кафедры минералогии Московского университета. В 1897 году защитил докторскую диссертацию в Петербургском университете. В 1898—1911 профессор Московского университета.</a:t>
            </a:r>
          </a:p>
        </p:txBody>
      </p:sp>
    </p:spTree>
    <p:extLst>
      <p:ext uri="{BB962C8B-B14F-4D97-AF65-F5344CB8AC3E}">
        <p14:creationId xmlns:p14="http://schemas.microsoft.com/office/powerpoint/2010/main" val="4064557348"/>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9903" y="2452718"/>
            <a:ext cx="3165994" cy="2685470"/>
          </a:xfrm>
          <a:prstGeom prst="rect">
            <a:avLst/>
          </a:prstGeom>
        </p:spPr>
      </p:pic>
      <p:pic>
        <p:nvPicPr>
          <p:cNvPr id="3" name="Рисунок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24400" y="2399714"/>
            <a:ext cx="3297933" cy="2148840"/>
          </a:xfrm>
          <a:prstGeom prst="rect">
            <a:avLst/>
          </a:prstGeom>
        </p:spPr>
      </p:pic>
      <p:sp>
        <p:nvSpPr>
          <p:cNvPr id="4" name="TextBox 3"/>
          <p:cNvSpPr txBox="1"/>
          <p:nvPr/>
        </p:nvSpPr>
        <p:spPr>
          <a:xfrm>
            <a:off x="3716288" y="188640"/>
            <a:ext cx="1008112" cy="461665"/>
          </a:xfrm>
          <a:prstGeom prst="rect">
            <a:avLst/>
          </a:prstGeom>
          <a:noFill/>
        </p:spPr>
        <p:txBody>
          <a:bodyPr wrap="square" rtlCol="0">
            <a:spAutoFit/>
          </a:bodyPr>
          <a:lstStyle/>
          <a:p>
            <a:r>
              <a:rPr lang="ru-RU" sz="2400" dirty="0">
                <a:latin typeface="Times New Roman" pitchFamily="18" charset="0"/>
                <a:cs typeface="Times New Roman" pitchFamily="18" charset="0"/>
              </a:rPr>
              <a:t>Семья</a:t>
            </a:r>
            <a:endParaRPr lang="ru-RU" dirty="0">
              <a:latin typeface="Times New Roman" pitchFamily="18" charset="0"/>
              <a:cs typeface="Times New Roman" pitchFamily="18" charset="0"/>
            </a:endParaRPr>
          </a:p>
        </p:txBody>
      </p:sp>
      <p:sp>
        <p:nvSpPr>
          <p:cNvPr id="5" name="TextBox 4"/>
          <p:cNvSpPr txBox="1"/>
          <p:nvPr/>
        </p:nvSpPr>
        <p:spPr>
          <a:xfrm>
            <a:off x="179512" y="779131"/>
            <a:ext cx="8784976" cy="1477328"/>
          </a:xfrm>
          <a:prstGeom prst="rect">
            <a:avLst/>
          </a:prstGeom>
          <a:noFill/>
        </p:spPr>
        <p:txBody>
          <a:bodyPr wrap="square" rtlCol="0">
            <a:spAutoFit/>
          </a:bodyPr>
          <a:lstStyle/>
          <a:p>
            <a:r>
              <a:rPr lang="ru-RU" dirty="0">
                <a:latin typeface="Times New Roman" pitchFamily="18" charset="0"/>
                <a:cs typeface="Times New Roman" pitchFamily="18" charset="0"/>
              </a:rPr>
              <a:t>В 1886 году Вернадский женился на Наталии Егоровне Старицкой (1862—1943), с которой прожил более 56 лет. В семье было двое детей: сын Георгий Владимирович Вернадский (1887—1973), известный исследователь русской истории, дочь Нина Владимировна Вернадская-</a:t>
            </a:r>
            <a:r>
              <a:rPr lang="ru-RU" dirty="0" err="1">
                <a:latin typeface="Times New Roman" pitchFamily="18" charset="0"/>
                <a:cs typeface="Times New Roman" pitchFamily="18" charset="0"/>
              </a:rPr>
              <a:t>Толль</a:t>
            </a:r>
            <a:r>
              <a:rPr lang="ru-RU" dirty="0">
                <a:latin typeface="Times New Roman" pitchFamily="18" charset="0"/>
                <a:cs typeface="Times New Roman" pitchFamily="18" charset="0"/>
              </a:rPr>
              <a:t> (1898—1985), врач-психиатр; оба скончались в эмиграции, в США.</a:t>
            </a:r>
          </a:p>
        </p:txBody>
      </p:sp>
      <p:sp>
        <p:nvSpPr>
          <p:cNvPr id="6" name="TextBox 5"/>
          <p:cNvSpPr txBox="1"/>
          <p:nvPr/>
        </p:nvSpPr>
        <p:spPr>
          <a:xfrm>
            <a:off x="4724400" y="4537720"/>
            <a:ext cx="3297933"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ru-RU" sz="1200" dirty="0"/>
              <a:t>Семья В. И. Вернадского (слева направо): Георгий Вернадский (стоит), Нина Вернадская, Наталья Вернадская, Владимир Вернадский, Нина Вернадская-</a:t>
            </a:r>
            <a:r>
              <a:rPr lang="ru-RU" sz="1200" dirty="0" err="1"/>
              <a:t>Толль</a:t>
            </a:r>
            <a:endParaRPr lang="ru-RU" sz="1200" dirty="0"/>
          </a:p>
        </p:txBody>
      </p:sp>
      <p:sp>
        <p:nvSpPr>
          <p:cNvPr id="7" name="TextBox 6"/>
          <p:cNvSpPr txBox="1"/>
          <p:nvPr/>
        </p:nvSpPr>
        <p:spPr>
          <a:xfrm>
            <a:off x="469902" y="5138188"/>
            <a:ext cx="3165995" cy="27699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ru-RU" sz="1200" dirty="0"/>
              <a:t>Дети </a:t>
            </a:r>
            <a:r>
              <a:rPr lang="ru-RU" sz="1200" dirty="0" err="1"/>
              <a:t>В.И.Вернадского</a:t>
            </a:r>
            <a:r>
              <a:rPr lang="ru-RU" sz="1200" dirty="0"/>
              <a:t> Георгий и Нина.</a:t>
            </a:r>
          </a:p>
        </p:txBody>
      </p:sp>
    </p:spTree>
    <p:extLst>
      <p:ext uri="{BB962C8B-B14F-4D97-AF65-F5344CB8AC3E}">
        <p14:creationId xmlns:p14="http://schemas.microsoft.com/office/powerpoint/2010/main" val="4235604175"/>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35896" y="166265"/>
            <a:ext cx="1152128" cy="461665"/>
          </a:xfrm>
          <a:prstGeom prst="rect">
            <a:avLst/>
          </a:prstGeom>
          <a:noFill/>
        </p:spPr>
        <p:txBody>
          <a:bodyPr wrap="square" rtlCol="0">
            <a:spAutoFit/>
          </a:bodyPr>
          <a:lstStyle/>
          <a:p>
            <a:r>
              <a:rPr lang="ru-RU" sz="2400" b="1" dirty="0">
                <a:latin typeface="Times New Roman" pitchFamily="18" charset="0"/>
                <a:cs typeface="Times New Roman" pitchFamily="18" charset="0"/>
              </a:rPr>
              <a:t>Работа</a:t>
            </a:r>
            <a:endParaRPr lang="ru-RU" b="1" dirty="0">
              <a:latin typeface="Times New Roman" pitchFamily="18" charset="0"/>
              <a:cs typeface="Times New Roman" pitchFamily="18" charset="0"/>
            </a:endParaRPr>
          </a:p>
        </p:txBody>
      </p:sp>
      <p:sp>
        <p:nvSpPr>
          <p:cNvPr id="3" name="TextBox 2"/>
          <p:cNvSpPr txBox="1"/>
          <p:nvPr/>
        </p:nvSpPr>
        <p:spPr>
          <a:xfrm>
            <a:off x="-72516" y="764703"/>
            <a:ext cx="8964488" cy="584775"/>
          </a:xfrm>
          <a:prstGeom prst="rect">
            <a:avLst/>
          </a:prstGeom>
          <a:noFill/>
        </p:spPr>
        <p:txBody>
          <a:bodyPr wrap="square" rtlCol="0">
            <a:spAutoFit/>
          </a:bodyPr>
          <a:lstStyle/>
          <a:p>
            <a:r>
              <a:rPr lang="ru-RU" sz="1600" dirty="0">
                <a:latin typeface="Times New Roman" pitchFamily="18" charset="0"/>
                <a:cs typeface="Times New Roman" pitchFamily="18" charset="0"/>
              </a:rPr>
              <a:t>Деятельность Вернадского оказала огромное влияние на развитие наук о Земле, на становление и рост АН СССР, на мировоззрение многих людей.</a:t>
            </a:r>
          </a:p>
        </p:txBody>
      </p:sp>
      <p:sp>
        <p:nvSpPr>
          <p:cNvPr id="4" name="TextBox 3"/>
          <p:cNvSpPr txBox="1"/>
          <p:nvPr/>
        </p:nvSpPr>
        <p:spPr>
          <a:xfrm>
            <a:off x="-72516" y="1349478"/>
            <a:ext cx="7416824" cy="338554"/>
          </a:xfrm>
          <a:prstGeom prst="rect">
            <a:avLst/>
          </a:prstGeom>
          <a:noFill/>
        </p:spPr>
        <p:txBody>
          <a:bodyPr wrap="square" rtlCol="0">
            <a:spAutoFit/>
          </a:bodyPr>
          <a:lstStyle/>
          <a:p>
            <a:r>
              <a:rPr lang="ru-RU" sz="1600" dirty="0">
                <a:latin typeface="Times New Roman" pitchFamily="18" charset="0"/>
                <a:cs typeface="Times New Roman" pitchFamily="18" charset="0"/>
              </a:rPr>
              <a:t>Член Государственного совета (1906, 1907—1911, 1915—1917).</a:t>
            </a:r>
          </a:p>
        </p:txBody>
      </p:sp>
      <p:sp>
        <p:nvSpPr>
          <p:cNvPr id="5" name="TextBox 4"/>
          <p:cNvSpPr txBox="1"/>
          <p:nvPr/>
        </p:nvSpPr>
        <p:spPr>
          <a:xfrm>
            <a:off x="-28202" y="1688032"/>
            <a:ext cx="9090248" cy="830997"/>
          </a:xfrm>
          <a:prstGeom prst="rect">
            <a:avLst/>
          </a:prstGeom>
          <a:noFill/>
        </p:spPr>
        <p:txBody>
          <a:bodyPr wrap="square" rtlCol="0">
            <a:spAutoFit/>
          </a:bodyPr>
          <a:lstStyle/>
          <a:p>
            <a:r>
              <a:rPr lang="ru-RU" sz="1600" dirty="0">
                <a:latin typeface="Times New Roman" pitchFamily="18" charset="0"/>
                <a:cs typeface="Times New Roman" pitchFamily="18" charset="0"/>
              </a:rPr>
              <a:t>В 1915—1930 годах председатель Комиссии по изучению естественных производственных сил России, был одним из создателей плана ГОЭЛРО. Комиссия внесла огромный вклад в геологическое изучение Советского Союза и создание его независимой минерально-сырьевой базы.</a:t>
            </a:r>
          </a:p>
        </p:txBody>
      </p:sp>
      <p:sp>
        <p:nvSpPr>
          <p:cNvPr id="6" name="TextBox 5"/>
          <p:cNvSpPr txBox="1"/>
          <p:nvPr/>
        </p:nvSpPr>
        <p:spPr>
          <a:xfrm>
            <a:off x="-51394" y="2484561"/>
            <a:ext cx="8803631" cy="584775"/>
          </a:xfrm>
          <a:prstGeom prst="rect">
            <a:avLst/>
          </a:prstGeom>
          <a:noFill/>
        </p:spPr>
        <p:txBody>
          <a:bodyPr wrap="square" rtlCol="0">
            <a:spAutoFit/>
          </a:bodyPr>
          <a:lstStyle/>
          <a:p>
            <a:r>
              <a:rPr lang="ru-RU" sz="1600" dirty="0">
                <a:latin typeface="Times New Roman" pitchFamily="18" charset="0"/>
                <a:cs typeface="Times New Roman" pitchFamily="18" charset="0"/>
              </a:rPr>
              <a:t>С 1912 года академик Российской академии наук (позже Академия наук СССР). Один из основателей и первый президент (27 октября 1918) Украинской академии наук.</a:t>
            </a:r>
          </a:p>
        </p:txBody>
      </p:sp>
      <p:sp>
        <p:nvSpPr>
          <p:cNvPr id="7" name="TextBox 6"/>
          <p:cNvSpPr txBox="1"/>
          <p:nvPr/>
        </p:nvSpPr>
        <p:spPr>
          <a:xfrm>
            <a:off x="-51394" y="3056935"/>
            <a:ext cx="8803631" cy="338554"/>
          </a:xfrm>
          <a:prstGeom prst="rect">
            <a:avLst/>
          </a:prstGeom>
          <a:noFill/>
        </p:spPr>
        <p:txBody>
          <a:bodyPr wrap="square" rtlCol="0">
            <a:spAutoFit/>
          </a:bodyPr>
          <a:lstStyle/>
          <a:p>
            <a:r>
              <a:rPr lang="ru-RU" sz="1600" dirty="0">
                <a:latin typeface="Times New Roman" pitchFamily="18" charset="0"/>
                <a:cs typeface="Times New Roman" pitchFamily="18" charset="0"/>
              </a:rPr>
              <a:t>С 1920 по 1921 год ректор Таврического университета в Симферополе.</a:t>
            </a:r>
          </a:p>
        </p:txBody>
      </p:sp>
      <p:sp>
        <p:nvSpPr>
          <p:cNvPr id="8" name="TextBox 7"/>
          <p:cNvSpPr txBox="1"/>
          <p:nvPr/>
        </p:nvSpPr>
        <p:spPr>
          <a:xfrm>
            <a:off x="-21270" y="3383783"/>
            <a:ext cx="8964488" cy="1077218"/>
          </a:xfrm>
          <a:prstGeom prst="rect">
            <a:avLst/>
          </a:prstGeom>
          <a:noFill/>
        </p:spPr>
        <p:txBody>
          <a:bodyPr wrap="square" rtlCol="0">
            <a:spAutoFit/>
          </a:bodyPr>
          <a:lstStyle/>
          <a:p>
            <a:r>
              <a:rPr lang="ru-RU" sz="1600" dirty="0">
                <a:latin typeface="Times New Roman" pitchFamily="18" charset="0"/>
                <a:cs typeface="Times New Roman" pitchFamily="18" charset="0"/>
              </a:rPr>
              <a:t>С 1922 по 1939 год директор организованного им Радиевого института. В период с 1922 по 1926 год работал за границей в Праге и Париже. Одной из основных причин работы во Франции было исследование в лабораториях Кюри </a:t>
            </a:r>
            <a:r>
              <a:rPr lang="ru-RU" sz="1600" dirty="0" err="1">
                <a:latin typeface="Times New Roman" pitchFamily="18" charset="0"/>
                <a:cs typeface="Times New Roman" pitchFamily="18" charset="0"/>
              </a:rPr>
              <a:t>паризия</a:t>
            </a:r>
            <a:r>
              <a:rPr lang="ru-RU" sz="1600" dirty="0">
                <a:latin typeface="Times New Roman" pitchFamily="18" charset="0"/>
                <a:cs typeface="Times New Roman" pitchFamily="18" charset="0"/>
              </a:rPr>
              <a:t> — вещества, ошибочно принятого за новый радиоактивный элемент.</a:t>
            </a:r>
          </a:p>
        </p:txBody>
      </p:sp>
      <p:sp>
        <p:nvSpPr>
          <p:cNvPr id="9" name="TextBox 8"/>
          <p:cNvSpPr txBox="1"/>
          <p:nvPr/>
        </p:nvSpPr>
        <p:spPr>
          <a:xfrm>
            <a:off x="-21270" y="4461000"/>
            <a:ext cx="8954542" cy="830997"/>
          </a:xfrm>
          <a:prstGeom prst="rect">
            <a:avLst/>
          </a:prstGeom>
          <a:noFill/>
        </p:spPr>
        <p:txBody>
          <a:bodyPr wrap="square" rtlCol="0">
            <a:spAutoFit/>
          </a:bodyPr>
          <a:lstStyle/>
          <a:p>
            <a:r>
              <a:rPr lang="ru-RU" sz="1600" dirty="0">
                <a:latin typeface="Times New Roman" pitchFamily="18" charset="0"/>
                <a:cs typeface="Times New Roman" pitchFamily="18" charset="0"/>
              </a:rPr>
              <a:t>В 1927 году организовал в Академии наук СССР Отдел живого вещества. Однако термин «живое вещество» он употреблял в смысле, отличном от работ О. Б. Лепешинской — как совокупность живых организмов биосферы.</a:t>
            </a:r>
          </a:p>
        </p:txBody>
      </p:sp>
    </p:spTree>
    <p:extLst>
      <p:ext uri="{BB962C8B-B14F-4D97-AF65-F5344CB8AC3E}">
        <p14:creationId xmlns:p14="http://schemas.microsoft.com/office/powerpoint/2010/main" val="1589875789"/>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88640"/>
            <a:ext cx="8424936" cy="338554"/>
          </a:xfrm>
          <a:prstGeom prst="rect">
            <a:avLst/>
          </a:prstGeom>
          <a:noFill/>
        </p:spPr>
        <p:txBody>
          <a:bodyPr wrap="square" rtlCol="0">
            <a:spAutoFit/>
          </a:bodyPr>
          <a:lstStyle/>
          <a:p>
            <a:r>
              <a:rPr lang="ru-RU" sz="1600" dirty="0">
                <a:latin typeface="Times New Roman" pitchFamily="18" charset="0"/>
                <a:cs typeface="Times New Roman" pitchFamily="18" charset="0"/>
              </a:rPr>
              <a:t>Вернадским опубликовано более 700 научных трудов.</a:t>
            </a:r>
          </a:p>
        </p:txBody>
      </p:sp>
      <p:sp>
        <p:nvSpPr>
          <p:cNvPr id="3" name="TextBox 2"/>
          <p:cNvSpPr txBox="1"/>
          <p:nvPr/>
        </p:nvSpPr>
        <p:spPr>
          <a:xfrm>
            <a:off x="0" y="692696"/>
            <a:ext cx="8317432" cy="830997"/>
          </a:xfrm>
          <a:prstGeom prst="rect">
            <a:avLst/>
          </a:prstGeom>
          <a:noFill/>
        </p:spPr>
        <p:txBody>
          <a:bodyPr wrap="square" rtlCol="0">
            <a:spAutoFit/>
          </a:bodyPr>
          <a:lstStyle/>
          <a:p>
            <a:r>
              <a:rPr lang="ru-RU" sz="1600" dirty="0">
                <a:latin typeface="Times New Roman" pitchFamily="18" charset="0"/>
                <a:cs typeface="Times New Roman" pitchFamily="18" charset="0"/>
              </a:rPr>
              <a:t>Основал новую науку — биогеохимию и сделал огромный вклад в геохимию. С 1927 года до самой смерти занимал должность директора Биогеохимической лаборатории при Академии наук СССР. Был учителем целой плеяды советских геохимиков.</a:t>
            </a:r>
          </a:p>
        </p:txBody>
      </p:sp>
      <p:sp>
        <p:nvSpPr>
          <p:cNvPr id="4" name="TextBox 3"/>
          <p:cNvSpPr txBox="1"/>
          <p:nvPr/>
        </p:nvSpPr>
        <p:spPr>
          <a:xfrm>
            <a:off x="0" y="1865493"/>
            <a:ext cx="8964488" cy="584775"/>
          </a:xfrm>
          <a:prstGeom prst="rect">
            <a:avLst/>
          </a:prstGeom>
          <a:noFill/>
        </p:spPr>
        <p:txBody>
          <a:bodyPr wrap="square" rtlCol="0">
            <a:spAutoFit/>
          </a:bodyPr>
          <a:lstStyle/>
          <a:p>
            <a:r>
              <a:rPr lang="ru-RU" sz="1600" dirty="0">
                <a:latin typeface="Times New Roman" pitchFamily="18" charset="0"/>
                <a:cs typeface="Times New Roman" pitchFamily="18" charset="0"/>
              </a:rPr>
              <a:t>Из философского наследия Вернадского наибольшую известность получило учение о ноосфере; он считается одним из основных мыслителей направления, известного как русский космизм.</a:t>
            </a:r>
          </a:p>
        </p:txBody>
      </p:sp>
      <p:sp>
        <p:nvSpPr>
          <p:cNvPr id="5" name="TextBox 4"/>
          <p:cNvSpPr txBox="1"/>
          <p:nvPr/>
        </p:nvSpPr>
        <p:spPr>
          <a:xfrm>
            <a:off x="38908" y="2708919"/>
            <a:ext cx="8712968" cy="584775"/>
          </a:xfrm>
          <a:prstGeom prst="rect">
            <a:avLst/>
          </a:prstGeom>
          <a:noFill/>
        </p:spPr>
        <p:txBody>
          <a:bodyPr wrap="square" rtlCol="0">
            <a:spAutoFit/>
          </a:bodyPr>
          <a:lstStyle/>
          <a:p>
            <a:r>
              <a:rPr lang="ru-RU" sz="1600" dirty="0">
                <a:latin typeface="Times New Roman" pitchFamily="18" charset="0"/>
                <a:cs typeface="Times New Roman" pitchFamily="18" charset="0"/>
              </a:rPr>
              <a:t>В 1943 году «за многолетние выдающиеся работы в области науки и техники» к 80-летию Вернадский был удостоен Сталинской премии I степени.</a:t>
            </a:r>
          </a:p>
        </p:txBody>
      </p:sp>
      <p:sp>
        <p:nvSpPr>
          <p:cNvPr id="6" name="TextBox 5"/>
          <p:cNvSpPr txBox="1"/>
          <p:nvPr/>
        </p:nvSpPr>
        <p:spPr>
          <a:xfrm>
            <a:off x="54224" y="3573016"/>
            <a:ext cx="8424936" cy="1323439"/>
          </a:xfrm>
          <a:prstGeom prst="rect">
            <a:avLst/>
          </a:prstGeom>
          <a:noFill/>
        </p:spPr>
        <p:txBody>
          <a:bodyPr wrap="square" rtlCol="0">
            <a:spAutoFit/>
          </a:bodyPr>
          <a:lstStyle/>
          <a:p>
            <a:r>
              <a:rPr lang="ru-RU" sz="1600" dirty="0">
                <a:latin typeface="Times New Roman" pitchFamily="18" charset="0"/>
                <a:cs typeface="Times New Roman" pitchFamily="18" charset="0"/>
              </a:rPr>
              <a:t>Именем Вернадского названы подлёдные горы в Восточной Антарктиде. В Москве и Симферополе в честь учёного названы проспекты, Таврический национальный университет, в Киеве — бульвар и Национальная библиотека Академии наук Украины. Институт общей и неорганической химии Национальной академии наук Украины и украинская антарктическая станция также носят имя учёного.</a:t>
            </a:r>
          </a:p>
        </p:txBody>
      </p:sp>
    </p:spTree>
    <p:extLst>
      <p:ext uri="{BB962C8B-B14F-4D97-AF65-F5344CB8AC3E}">
        <p14:creationId xmlns:p14="http://schemas.microsoft.com/office/powerpoint/2010/main" val="2058576373"/>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3808" y="260648"/>
            <a:ext cx="3456384" cy="461665"/>
          </a:xfrm>
          <a:prstGeom prst="rect">
            <a:avLst/>
          </a:prstGeom>
          <a:noFill/>
        </p:spPr>
        <p:txBody>
          <a:bodyPr wrap="square" rtlCol="0">
            <a:spAutoFit/>
          </a:bodyPr>
          <a:lstStyle/>
          <a:p>
            <a:r>
              <a:rPr lang="ru-RU" sz="2400" dirty="0">
                <a:latin typeface="Times New Roman" pitchFamily="18" charset="0"/>
                <a:cs typeface="Times New Roman" pitchFamily="18" charset="0"/>
              </a:rPr>
              <a:t>Общественные взгляды</a:t>
            </a:r>
          </a:p>
        </p:txBody>
      </p:sp>
      <p:sp>
        <p:nvSpPr>
          <p:cNvPr id="3" name="TextBox 2"/>
          <p:cNvSpPr txBox="1"/>
          <p:nvPr/>
        </p:nvSpPr>
        <p:spPr>
          <a:xfrm>
            <a:off x="179512" y="2348880"/>
            <a:ext cx="8964488" cy="3539430"/>
          </a:xfrm>
          <a:prstGeom prst="rect">
            <a:avLst/>
          </a:prstGeom>
          <a:noFill/>
        </p:spPr>
        <p:txBody>
          <a:bodyPr wrap="square" rtlCol="0">
            <a:spAutoFit/>
          </a:bodyPr>
          <a:lstStyle/>
          <a:p>
            <a:r>
              <a:rPr lang="ru-RU" sz="1600" dirty="0">
                <a:latin typeface="Times New Roman" pitchFamily="18" charset="0"/>
                <a:cs typeface="Times New Roman" pitchFamily="18" charset="0"/>
              </a:rPr>
              <a:t>До революции был членом ЦК Конституционно-демократической партии (кадетов).</a:t>
            </a:r>
          </a:p>
          <a:p>
            <a:endParaRPr lang="ru-RU" sz="1600" dirty="0">
              <a:latin typeface="Times New Roman" pitchFamily="18" charset="0"/>
              <a:cs typeface="Times New Roman" pitchFamily="18" charset="0"/>
            </a:endParaRPr>
          </a:p>
          <a:p>
            <a:endParaRPr lang="ru-RU" sz="1600" dirty="0">
              <a:latin typeface="Times New Roman" pitchFamily="18" charset="0"/>
              <a:cs typeface="Times New Roman" pitchFamily="18" charset="0"/>
            </a:endParaRPr>
          </a:p>
          <a:p>
            <a:r>
              <a:rPr lang="ru-RU" sz="1600" dirty="0">
                <a:latin typeface="Times New Roman" pitchFamily="18" charset="0"/>
                <a:cs typeface="Times New Roman" pitchFamily="18" charset="0"/>
              </a:rPr>
              <a:t>В равной мере своим соотечественником его считают в России и на Украине. Несмотря на то, что Владимира Вернадского на Украине считают украинским учёным, он в 1918 году отказался принять украинское гражданство от гетмана Павла Скоропадского и считал себя русским человеком, отстаивал единство России и противостоял украинцам-самостийникам, как австро- и германофилам.</a:t>
            </a:r>
          </a:p>
          <a:p>
            <a:endParaRPr lang="ru-RU" sz="1600" dirty="0">
              <a:latin typeface="Times New Roman" pitchFamily="18" charset="0"/>
              <a:cs typeface="Times New Roman" pitchFamily="18" charset="0"/>
            </a:endParaRPr>
          </a:p>
          <a:p>
            <a:endParaRPr lang="ru-RU" sz="1600" dirty="0">
              <a:latin typeface="Times New Roman" pitchFamily="18" charset="0"/>
              <a:cs typeface="Times New Roman" pitchFamily="18" charset="0"/>
            </a:endParaRPr>
          </a:p>
          <a:p>
            <a:r>
              <a:rPr lang="ru-RU" sz="1600" dirty="0">
                <a:latin typeface="Times New Roman" pitchFamily="18" charset="0"/>
                <a:cs typeface="Times New Roman" pitchFamily="18" charset="0"/>
              </a:rPr>
              <a:t>Владимир Вернадский также негативно относился к украинизации 1920—1930-х годов, считая её насильственной, называл язык вывесок и сочинения Михаила Грушевского «</a:t>
            </a:r>
            <a:r>
              <a:rPr lang="ru-RU" sz="1600" dirty="0" err="1">
                <a:latin typeface="Times New Roman" pitchFamily="18" charset="0"/>
                <a:cs typeface="Times New Roman" pitchFamily="18" charset="0"/>
              </a:rPr>
              <a:t>язычием</a:t>
            </a:r>
            <a:r>
              <a:rPr lang="ru-RU" sz="1600" dirty="0">
                <a:latin typeface="Times New Roman" pitchFamily="18" charset="0"/>
                <a:cs typeface="Times New Roman" pitchFamily="18" charset="0"/>
              </a:rPr>
              <a:t>». Своим главным культурно-общественным заданием он считал сохранение русской культуры на Украине, объединение украинцев, которым дорога русская культура, и развитие связей с российскими научными учреждениями.</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116632"/>
            <a:ext cx="2160240" cy="2232248"/>
          </a:xfrm>
          <a:prstGeom prst="rect">
            <a:avLst/>
          </a:prstGeom>
        </p:spPr>
      </p:pic>
    </p:spTree>
    <p:extLst>
      <p:ext uri="{BB962C8B-B14F-4D97-AF65-F5344CB8AC3E}">
        <p14:creationId xmlns:p14="http://schemas.microsoft.com/office/powerpoint/2010/main" val="3141774766"/>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07704" y="130404"/>
            <a:ext cx="4320480" cy="461665"/>
          </a:xfrm>
          <a:prstGeom prst="rect">
            <a:avLst/>
          </a:prstGeom>
          <a:noFill/>
        </p:spPr>
        <p:txBody>
          <a:bodyPr wrap="square" rtlCol="0">
            <a:spAutoFit/>
          </a:bodyPr>
          <a:lstStyle/>
          <a:p>
            <a:r>
              <a:rPr lang="ru-RU" sz="2400" dirty="0">
                <a:latin typeface="Times New Roman" pitchFamily="18" charset="0"/>
                <a:cs typeface="Times New Roman" pitchFamily="18" charset="0"/>
              </a:rPr>
              <a:t>Учение о биосфере и ноосфере</a:t>
            </a: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5421" y="0"/>
            <a:ext cx="2171576" cy="1600200"/>
          </a:xfrm>
          <a:prstGeom prst="rect">
            <a:avLst/>
          </a:prstGeom>
        </p:spPr>
      </p:pic>
      <p:sp>
        <p:nvSpPr>
          <p:cNvPr id="6" name="Прямоугольник 5"/>
          <p:cNvSpPr/>
          <p:nvPr/>
        </p:nvSpPr>
        <p:spPr>
          <a:xfrm>
            <a:off x="0" y="764704"/>
            <a:ext cx="6804248" cy="369332"/>
          </a:xfrm>
          <a:prstGeom prst="rect">
            <a:avLst/>
          </a:prstGeom>
        </p:spPr>
        <p:txBody>
          <a:bodyPr wrap="square">
            <a:spAutoFit/>
          </a:bodyPr>
          <a:lstStyle/>
          <a:p>
            <a:r>
              <a:rPr lang="ru-RU" dirty="0">
                <a:latin typeface="Times New Roman" pitchFamily="18" charset="0"/>
                <a:cs typeface="Times New Roman" pitchFamily="18" charset="0"/>
              </a:rPr>
              <a:t>В структуре биосферы Вернадский выделял семь видов вещества:</a:t>
            </a:r>
          </a:p>
        </p:txBody>
      </p:sp>
      <p:sp>
        <p:nvSpPr>
          <p:cNvPr id="7" name="TextBox 6"/>
          <p:cNvSpPr txBox="1"/>
          <p:nvPr/>
        </p:nvSpPr>
        <p:spPr>
          <a:xfrm>
            <a:off x="0" y="1609510"/>
            <a:ext cx="8640960" cy="4524315"/>
          </a:xfrm>
          <a:prstGeom prst="rect">
            <a:avLst/>
          </a:prstGeom>
          <a:noFill/>
        </p:spPr>
        <p:txBody>
          <a:bodyPr wrap="square" rtlCol="0">
            <a:spAutoFit/>
          </a:bodyPr>
          <a:lstStyle/>
          <a:p>
            <a:pPr marL="285750" indent="-285750">
              <a:buFont typeface="Arial" pitchFamily="34" charset="0"/>
              <a:buChar char="•"/>
            </a:pPr>
            <a:r>
              <a:rPr lang="ru-RU" dirty="0">
                <a:latin typeface="Times New Roman" pitchFamily="18" charset="0"/>
                <a:cs typeface="Times New Roman" pitchFamily="18" charset="0"/>
              </a:rPr>
              <a:t>живое</a:t>
            </a:r>
            <a:r>
              <a:rPr lang="ru-RU" dirty="0" smtClean="0">
                <a:latin typeface="Times New Roman" pitchFamily="18" charset="0"/>
                <a:cs typeface="Times New Roman" pitchFamily="18" charset="0"/>
              </a:rPr>
              <a:t>;</a:t>
            </a:r>
          </a:p>
          <a:p>
            <a:endParaRPr lang="ru-RU" dirty="0" smtClean="0">
              <a:latin typeface="Times New Roman" pitchFamily="18" charset="0"/>
              <a:cs typeface="Times New Roman" pitchFamily="18" charset="0"/>
            </a:endParaRPr>
          </a:p>
          <a:p>
            <a:pPr marL="285750" indent="-285750">
              <a:buFont typeface="Arial" pitchFamily="34" charset="0"/>
              <a:buChar char="•"/>
            </a:pPr>
            <a:r>
              <a:rPr lang="ru-RU" dirty="0">
                <a:latin typeface="Times New Roman" pitchFamily="18" charset="0"/>
                <a:cs typeface="Times New Roman" pitchFamily="18" charset="0"/>
              </a:rPr>
              <a:t>биогенное (возникшее из живого или подвергшееся переработке</a:t>
            </a:r>
            <a:r>
              <a:rPr lang="ru-RU" dirty="0" smtClean="0">
                <a:latin typeface="Times New Roman" pitchFamily="18" charset="0"/>
                <a:cs typeface="Times New Roman" pitchFamily="18" charset="0"/>
              </a:rPr>
              <a:t>);</a:t>
            </a:r>
          </a:p>
          <a:p>
            <a:pPr marL="285750" indent="-285750">
              <a:buFont typeface="Arial" pitchFamily="34" charset="0"/>
              <a:buChar char="•"/>
            </a:pPr>
            <a:endParaRPr lang="ru-RU" dirty="0" smtClean="0">
              <a:latin typeface="Times New Roman" pitchFamily="18" charset="0"/>
              <a:cs typeface="Times New Roman" pitchFamily="18" charset="0"/>
            </a:endParaRPr>
          </a:p>
          <a:p>
            <a:pPr marL="285750" indent="-285750">
              <a:buFont typeface="Arial" pitchFamily="34" charset="0"/>
              <a:buChar char="•"/>
            </a:pPr>
            <a:r>
              <a:rPr lang="ru-RU" dirty="0">
                <a:latin typeface="Times New Roman" pitchFamily="18" charset="0"/>
                <a:cs typeface="Times New Roman" pitchFamily="18" charset="0"/>
              </a:rPr>
              <a:t>косное (абиотическое, образованное вне жизни</a:t>
            </a:r>
            <a:r>
              <a:rPr lang="ru-RU" dirty="0" smtClean="0">
                <a:latin typeface="Times New Roman" pitchFamily="18" charset="0"/>
                <a:cs typeface="Times New Roman" pitchFamily="18" charset="0"/>
              </a:rPr>
              <a:t>);</a:t>
            </a:r>
          </a:p>
          <a:p>
            <a:pPr marL="285750" indent="-285750">
              <a:buFont typeface="Arial" pitchFamily="34" charset="0"/>
              <a:buChar char="•"/>
            </a:pPr>
            <a:endParaRPr lang="ru-RU" dirty="0" smtClean="0">
              <a:latin typeface="Times New Roman" pitchFamily="18" charset="0"/>
              <a:cs typeface="Times New Roman" pitchFamily="18" charset="0"/>
            </a:endParaRPr>
          </a:p>
          <a:p>
            <a:pPr marL="285750" indent="-285750">
              <a:buFont typeface="Arial" pitchFamily="34" charset="0"/>
              <a:buChar char="•"/>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биокосное</a:t>
            </a:r>
            <a:r>
              <a:rPr lang="ru-RU" dirty="0">
                <a:latin typeface="Times New Roman" pitchFamily="18" charset="0"/>
                <a:cs typeface="Times New Roman" pitchFamily="18" charset="0"/>
              </a:rPr>
              <a:t> (возникшее на стыке живого и неживого; к </a:t>
            </a:r>
            <a:r>
              <a:rPr lang="ru-RU" dirty="0" err="1">
                <a:latin typeface="Times New Roman" pitchFamily="18" charset="0"/>
                <a:cs typeface="Times New Roman" pitchFamily="18" charset="0"/>
              </a:rPr>
              <a:t>биокосному</a:t>
            </a:r>
            <a:r>
              <a:rPr lang="ru-RU" dirty="0">
                <a:latin typeface="Times New Roman" pitchFamily="18" charset="0"/>
                <a:cs typeface="Times New Roman" pitchFamily="18" charset="0"/>
              </a:rPr>
              <a:t>, по Вернадскому</a:t>
            </a:r>
            <a:r>
              <a:rPr lang="ru-RU" dirty="0" smtClean="0">
                <a:latin typeface="Times New Roman" pitchFamily="18" charset="0"/>
                <a:cs typeface="Times New Roman" pitchFamily="18" charset="0"/>
              </a:rPr>
              <a:t>,</a:t>
            </a:r>
          </a:p>
          <a:p>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относится почва</a:t>
            </a:r>
            <a:r>
              <a:rPr lang="ru-RU" dirty="0" smtClean="0">
                <a:latin typeface="Times New Roman" pitchFamily="18" charset="0"/>
                <a:cs typeface="Times New Roman" pitchFamily="18" charset="0"/>
              </a:rPr>
              <a:t>);</a:t>
            </a:r>
          </a:p>
          <a:p>
            <a:endParaRPr lang="ru-RU" dirty="0" smtClean="0">
              <a:latin typeface="Times New Roman" pitchFamily="18" charset="0"/>
              <a:cs typeface="Times New Roman" pitchFamily="18" charset="0"/>
            </a:endParaRPr>
          </a:p>
          <a:p>
            <a:pPr marL="285750" indent="-285750">
              <a:buFont typeface="Arial" pitchFamily="34" charset="0"/>
              <a:buChar char="•"/>
            </a:pPr>
            <a:r>
              <a:rPr lang="ru-RU" dirty="0">
                <a:latin typeface="Times New Roman" pitchFamily="18" charset="0"/>
                <a:cs typeface="Times New Roman" pitchFamily="18" charset="0"/>
              </a:rPr>
              <a:t> вещество в стадии радиоактивного распада</a:t>
            </a:r>
            <a:r>
              <a:rPr lang="ru-RU" dirty="0" smtClean="0">
                <a:latin typeface="Times New Roman" pitchFamily="18" charset="0"/>
                <a:cs typeface="Times New Roman" pitchFamily="18" charset="0"/>
              </a:rPr>
              <a:t>;</a:t>
            </a:r>
          </a:p>
          <a:p>
            <a:pPr marL="285750" indent="-285750">
              <a:buFont typeface="Arial" pitchFamily="34" charset="0"/>
              <a:buChar char="•"/>
            </a:pPr>
            <a:endParaRPr lang="ru-RU" dirty="0" smtClean="0">
              <a:latin typeface="Times New Roman" pitchFamily="18" charset="0"/>
              <a:cs typeface="Times New Roman" pitchFamily="18" charset="0"/>
            </a:endParaRPr>
          </a:p>
          <a:p>
            <a:pPr marL="285750" indent="-285750">
              <a:buFont typeface="Arial" pitchFamily="34" charset="0"/>
              <a:buChar char="•"/>
            </a:pPr>
            <a:r>
              <a:rPr lang="ru-RU" dirty="0">
                <a:latin typeface="Times New Roman" pitchFamily="18" charset="0"/>
                <a:cs typeface="Times New Roman" pitchFamily="18" charset="0"/>
              </a:rPr>
              <a:t> рассеянные атомы</a:t>
            </a:r>
            <a:r>
              <a:rPr lang="ru-RU" dirty="0" smtClean="0">
                <a:latin typeface="Times New Roman" pitchFamily="18" charset="0"/>
                <a:cs typeface="Times New Roman" pitchFamily="18" charset="0"/>
              </a:rPr>
              <a:t>;</a:t>
            </a:r>
          </a:p>
          <a:p>
            <a:pPr marL="285750" indent="-285750">
              <a:buFont typeface="Arial" pitchFamily="34" charset="0"/>
              <a:buChar char="•"/>
            </a:pPr>
            <a:endParaRPr lang="ru-RU" dirty="0" smtClean="0">
              <a:latin typeface="Times New Roman" pitchFamily="18" charset="0"/>
              <a:cs typeface="Times New Roman" pitchFamily="18" charset="0"/>
            </a:endParaRPr>
          </a:p>
          <a:p>
            <a:pPr marL="285750" indent="-285750">
              <a:buFont typeface="Arial" pitchFamily="34" charset="0"/>
              <a:buChar char="•"/>
            </a:pPr>
            <a:r>
              <a:rPr lang="ru-RU" dirty="0">
                <a:latin typeface="Times New Roman" pitchFamily="18" charset="0"/>
                <a:cs typeface="Times New Roman" pitchFamily="18" charset="0"/>
              </a:rPr>
              <a:t> вещество космического происхождения</a:t>
            </a:r>
            <a:r>
              <a:rPr lang="ru-RU" dirty="0" smtClean="0">
                <a:latin typeface="Times New Roman" pitchFamily="18" charset="0"/>
                <a:cs typeface="Times New Roman" pitchFamily="18" charset="0"/>
              </a:rPr>
              <a:t>.</a:t>
            </a:r>
          </a:p>
          <a:p>
            <a:pPr marL="285750" indent="-285750">
              <a:buFont typeface="Arial" pitchFamily="34" charset="0"/>
              <a:buChar char="•"/>
            </a:pPr>
            <a:endParaRPr lang="ru-RU" dirty="0"/>
          </a:p>
        </p:txBody>
      </p:sp>
    </p:spTree>
    <p:extLst>
      <p:ext uri="{BB962C8B-B14F-4D97-AF65-F5344CB8AC3E}">
        <p14:creationId xmlns:p14="http://schemas.microsoft.com/office/powerpoint/2010/main" val="160025698"/>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Горизонт">
  <a:themeElements>
    <a:clrScheme name="Горизонт">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Горизонт">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Горизонт">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166</TotalTime>
  <Words>1449</Words>
  <Application>Microsoft Office PowerPoint</Application>
  <PresentationFormat>Экран (4:3)</PresentationFormat>
  <Paragraphs>79</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Горизонт</vt:lpstr>
      <vt:lpstr>Владимир Иванович Вернадский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Владимир Иванович Вернадский </dc:title>
  <dc:creator>Кристина</dc:creator>
  <cp:lastModifiedBy>Кристина</cp:lastModifiedBy>
  <cp:revision>11</cp:revision>
  <dcterms:created xsi:type="dcterms:W3CDTF">2014-03-12T15:56:29Z</dcterms:created>
  <dcterms:modified xsi:type="dcterms:W3CDTF">2014-03-12T18:54:17Z</dcterms:modified>
</cp:coreProperties>
</file>