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2" r:id="rId5"/>
    <p:sldId id="261"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0C26B19F-34BB-400C-9353-0B71C93108DC}" type="datetimeFigureOut">
              <a:rPr lang="ru-RU"/>
              <a:pPr>
                <a:defRPr/>
              </a:pPr>
              <a:t>09.11.2013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C850F5D-FE64-4BC7-8976-AA8E80538548}" type="slidenum">
              <a:rPr lang="ru-RU"/>
              <a:pPr>
                <a:defRPr/>
              </a:pPr>
              <a:t>‹#›</a:t>
            </a:fld>
            <a:endParaRPr lang="ru-RU"/>
          </a:p>
        </p:txBody>
      </p:sp>
    </p:spTree>
    <p:extLst>
      <p:ext uri="{BB962C8B-B14F-4D97-AF65-F5344CB8AC3E}">
        <p14:creationId xmlns:p14="http://schemas.microsoft.com/office/powerpoint/2010/main" val="1294805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A068F16-724A-4F73-BA21-0E7E73A5D7EC}" type="datetimeFigureOut">
              <a:rPr lang="ru-RU"/>
              <a:pPr>
                <a:defRPr/>
              </a:pPr>
              <a:t>09.11.2013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17F3666-0CB0-43CC-B71F-A71F13CE3725}" type="slidenum">
              <a:rPr lang="ru-RU"/>
              <a:pPr>
                <a:defRPr/>
              </a:pPr>
              <a:t>‹#›</a:t>
            </a:fld>
            <a:endParaRPr lang="ru-RU"/>
          </a:p>
        </p:txBody>
      </p:sp>
    </p:spTree>
    <p:extLst>
      <p:ext uri="{BB962C8B-B14F-4D97-AF65-F5344CB8AC3E}">
        <p14:creationId xmlns:p14="http://schemas.microsoft.com/office/powerpoint/2010/main" val="324124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4525AA1-27A4-4C65-AD7B-2E41912B368C}" type="datetimeFigureOut">
              <a:rPr lang="ru-RU"/>
              <a:pPr>
                <a:defRPr/>
              </a:pPr>
              <a:t>09.11.2013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7CFA571-18B0-4DD8-93CA-536409376F84}" type="slidenum">
              <a:rPr lang="ru-RU"/>
              <a:pPr>
                <a:defRPr/>
              </a:pPr>
              <a:t>‹#›</a:t>
            </a:fld>
            <a:endParaRPr lang="ru-RU"/>
          </a:p>
        </p:txBody>
      </p:sp>
    </p:spTree>
    <p:extLst>
      <p:ext uri="{BB962C8B-B14F-4D97-AF65-F5344CB8AC3E}">
        <p14:creationId xmlns:p14="http://schemas.microsoft.com/office/powerpoint/2010/main" val="2257756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8375C42-C552-4092-A4AA-9EE51E008808}" type="datetimeFigureOut">
              <a:rPr lang="ru-RU"/>
              <a:pPr>
                <a:defRPr/>
              </a:pPr>
              <a:t>09.11.2013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48D2261-6E73-4026-888B-C9B91E9A8162}" type="slidenum">
              <a:rPr lang="ru-RU"/>
              <a:pPr>
                <a:defRPr/>
              </a:pPr>
              <a:t>‹#›</a:t>
            </a:fld>
            <a:endParaRPr lang="ru-RU"/>
          </a:p>
        </p:txBody>
      </p:sp>
    </p:spTree>
    <p:extLst>
      <p:ext uri="{BB962C8B-B14F-4D97-AF65-F5344CB8AC3E}">
        <p14:creationId xmlns:p14="http://schemas.microsoft.com/office/powerpoint/2010/main" val="1884054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6095EDBB-53B2-49B7-BD5F-94DD6B566F81}" type="datetimeFigureOut">
              <a:rPr lang="ru-RU"/>
              <a:pPr>
                <a:defRPr/>
              </a:pPr>
              <a:t>09.11.2013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FF80CD1-FD8E-4FD3-945D-D53AD1290F20}" type="slidenum">
              <a:rPr lang="ru-RU"/>
              <a:pPr>
                <a:defRPr/>
              </a:pPr>
              <a:t>‹#›</a:t>
            </a:fld>
            <a:endParaRPr lang="ru-RU"/>
          </a:p>
        </p:txBody>
      </p:sp>
    </p:spTree>
    <p:extLst>
      <p:ext uri="{BB962C8B-B14F-4D97-AF65-F5344CB8AC3E}">
        <p14:creationId xmlns:p14="http://schemas.microsoft.com/office/powerpoint/2010/main" val="2840549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5F24AB4F-B870-429E-AA51-C6589300C822}" type="datetimeFigureOut">
              <a:rPr lang="ru-RU"/>
              <a:pPr>
                <a:defRPr/>
              </a:pPr>
              <a:t>09.11.2013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38B7CFC-DB1F-47FD-8ED9-7B0FE611EFC7}" type="slidenum">
              <a:rPr lang="ru-RU"/>
              <a:pPr>
                <a:defRPr/>
              </a:pPr>
              <a:t>‹#›</a:t>
            </a:fld>
            <a:endParaRPr lang="ru-RU"/>
          </a:p>
        </p:txBody>
      </p:sp>
    </p:spTree>
    <p:extLst>
      <p:ext uri="{BB962C8B-B14F-4D97-AF65-F5344CB8AC3E}">
        <p14:creationId xmlns:p14="http://schemas.microsoft.com/office/powerpoint/2010/main" val="3877883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F295FB0-6472-4BF7-B818-5FCE95FB894F}" type="datetimeFigureOut">
              <a:rPr lang="ru-RU"/>
              <a:pPr>
                <a:defRPr/>
              </a:pPr>
              <a:t>09.11.2013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A2A96FC9-55FE-4FCD-9323-78A3F2B16494}" type="slidenum">
              <a:rPr lang="ru-RU"/>
              <a:pPr>
                <a:defRPr/>
              </a:pPr>
              <a:t>‹#›</a:t>
            </a:fld>
            <a:endParaRPr lang="ru-RU"/>
          </a:p>
        </p:txBody>
      </p:sp>
    </p:spTree>
    <p:extLst>
      <p:ext uri="{BB962C8B-B14F-4D97-AF65-F5344CB8AC3E}">
        <p14:creationId xmlns:p14="http://schemas.microsoft.com/office/powerpoint/2010/main" val="1598697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03D0220F-DB98-4680-80B6-A2071359301E}" type="datetimeFigureOut">
              <a:rPr lang="ru-RU"/>
              <a:pPr>
                <a:defRPr/>
              </a:pPr>
              <a:t>09.11.2013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FB2A5A00-BA19-404E-ABEB-34C2CD95C643}" type="slidenum">
              <a:rPr lang="ru-RU"/>
              <a:pPr>
                <a:defRPr/>
              </a:pPr>
              <a:t>‹#›</a:t>
            </a:fld>
            <a:endParaRPr lang="ru-RU"/>
          </a:p>
        </p:txBody>
      </p:sp>
    </p:spTree>
    <p:extLst>
      <p:ext uri="{BB962C8B-B14F-4D97-AF65-F5344CB8AC3E}">
        <p14:creationId xmlns:p14="http://schemas.microsoft.com/office/powerpoint/2010/main" val="602754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6E177DB-DE21-444C-AD63-7A0B2BD78C3E}" type="datetimeFigureOut">
              <a:rPr lang="ru-RU"/>
              <a:pPr>
                <a:defRPr/>
              </a:pPr>
              <a:t>09.11.2013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CA283F38-220A-4A5C-BB42-9AF45E93EFB7}" type="slidenum">
              <a:rPr lang="ru-RU"/>
              <a:pPr>
                <a:defRPr/>
              </a:pPr>
              <a:t>‹#›</a:t>
            </a:fld>
            <a:endParaRPr lang="ru-RU"/>
          </a:p>
        </p:txBody>
      </p:sp>
    </p:spTree>
    <p:extLst>
      <p:ext uri="{BB962C8B-B14F-4D97-AF65-F5344CB8AC3E}">
        <p14:creationId xmlns:p14="http://schemas.microsoft.com/office/powerpoint/2010/main" val="3871911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F1C489A-0BF0-48BA-A0DC-15BE341ED57B}" type="datetimeFigureOut">
              <a:rPr lang="ru-RU"/>
              <a:pPr>
                <a:defRPr/>
              </a:pPr>
              <a:t>09.11.2013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235D361-B4B4-430B-8350-3B2CC5FCB1B1}" type="slidenum">
              <a:rPr lang="ru-RU"/>
              <a:pPr>
                <a:defRPr/>
              </a:pPr>
              <a:t>‹#›</a:t>
            </a:fld>
            <a:endParaRPr lang="ru-RU"/>
          </a:p>
        </p:txBody>
      </p:sp>
    </p:spTree>
    <p:extLst>
      <p:ext uri="{BB962C8B-B14F-4D97-AF65-F5344CB8AC3E}">
        <p14:creationId xmlns:p14="http://schemas.microsoft.com/office/powerpoint/2010/main" val="492111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B14B626-76C7-426D-BA24-F992E4C5B810}" type="datetimeFigureOut">
              <a:rPr lang="ru-RU"/>
              <a:pPr>
                <a:defRPr/>
              </a:pPr>
              <a:t>09.11.2013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DD24B93-58DF-4BBF-907E-4F3A95909292}" type="slidenum">
              <a:rPr lang="ru-RU"/>
              <a:pPr>
                <a:defRPr/>
              </a:pPr>
              <a:t>‹#›</a:t>
            </a:fld>
            <a:endParaRPr lang="ru-RU"/>
          </a:p>
        </p:txBody>
      </p:sp>
    </p:spTree>
    <p:extLst>
      <p:ext uri="{BB962C8B-B14F-4D97-AF65-F5344CB8AC3E}">
        <p14:creationId xmlns:p14="http://schemas.microsoft.com/office/powerpoint/2010/main" val="1796045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uk-UA"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uk-UA" smtClean="0"/>
              <a:t>Образец текста</a:t>
            </a:r>
          </a:p>
          <a:p>
            <a:pPr lvl="1"/>
            <a:r>
              <a:rPr lang="ru-RU" altLang="uk-UA" smtClean="0"/>
              <a:t>Второй уровень</a:t>
            </a:r>
          </a:p>
          <a:p>
            <a:pPr lvl="2"/>
            <a:r>
              <a:rPr lang="ru-RU" altLang="uk-UA" smtClean="0"/>
              <a:t>Третий уровень</a:t>
            </a:r>
          </a:p>
          <a:p>
            <a:pPr lvl="3"/>
            <a:r>
              <a:rPr lang="ru-RU" altLang="uk-UA" smtClean="0"/>
              <a:t>Четвертый уровень</a:t>
            </a:r>
          </a:p>
          <a:p>
            <a:pPr lvl="4"/>
            <a:r>
              <a:rPr lang="ru-RU" altLang="uk-UA"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9DB1769-B27B-4C1B-ACB3-7208095EFA23}" type="datetimeFigureOut">
              <a:rPr lang="ru-RU"/>
              <a:pPr>
                <a:defRPr/>
              </a:pPr>
              <a:t>09.11.2013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628D8E4-C056-4889-9426-B81A03BE7F3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teachua.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r>
              <a:rPr lang="uk-UA" dirty="0"/>
              <a:t>Життєдіяльність клітин</a:t>
            </a:r>
            <a:endParaRPr lang="uk-UA" dirty="0"/>
          </a:p>
        </p:txBody>
      </p:sp>
      <p:sp>
        <p:nvSpPr>
          <p:cNvPr id="5" name="Подзаголовок 4"/>
          <p:cNvSpPr>
            <a:spLocks noGrp="1"/>
          </p:cNvSpPr>
          <p:nvPr>
            <p:ph type="subTitle" idx="1"/>
          </p:nvPr>
        </p:nvSpPr>
        <p:spPr/>
        <p:txBody>
          <a:bodyPr/>
          <a:lstStyle/>
          <a:p>
            <a:endParaRPr lang="uk-UA"/>
          </a:p>
        </p:txBody>
      </p:sp>
    </p:spTree>
    <p:extLst>
      <p:ext uri="{BB962C8B-B14F-4D97-AF65-F5344CB8AC3E}">
        <p14:creationId xmlns:p14="http://schemas.microsoft.com/office/powerpoint/2010/main" val="2607707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Органічні речовини</a:t>
            </a:r>
            <a:endParaRPr lang="uk-UA" dirty="0"/>
          </a:p>
        </p:txBody>
      </p:sp>
      <p:sp>
        <p:nvSpPr>
          <p:cNvPr id="3" name="Объект 2"/>
          <p:cNvSpPr>
            <a:spLocks noGrp="1"/>
          </p:cNvSpPr>
          <p:nvPr>
            <p:ph idx="1"/>
          </p:nvPr>
        </p:nvSpPr>
        <p:spPr/>
        <p:txBody>
          <a:bodyPr/>
          <a:lstStyle/>
          <a:p>
            <a:r>
              <a:rPr lang="uk-UA" sz="2800" dirty="0"/>
              <a:t>Органічні речовини дістали таку назву тому, що здебільшого їх утворюють живі організми. Тим самим вони відрізняються від неорганічних, які здатні утворюватись поза організмами живих істот. До органічних сполук належать білки, нуклеїнові кислоти, вуглеводи, ліпіди та багато інших. Однак найважливішими для організмів насамперед є білки і нуклеїнові </a:t>
            </a:r>
            <a:r>
              <a:rPr lang="uk-UA" sz="2800" dirty="0" smtClean="0"/>
              <a:t>кислоти.</a:t>
            </a:r>
            <a:endParaRPr lang="uk-UA" sz="2800" dirty="0"/>
          </a:p>
        </p:txBody>
      </p:sp>
    </p:spTree>
    <p:extLst>
      <p:ext uri="{BB962C8B-B14F-4D97-AF65-F5344CB8AC3E}">
        <p14:creationId xmlns:p14="http://schemas.microsoft.com/office/powerpoint/2010/main" val="4218116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i="1" dirty="0" err="1"/>
              <a:t>Колообіг</a:t>
            </a:r>
            <a:r>
              <a:rPr lang="uk-UA" i="1" dirty="0"/>
              <a:t> речовин у природі</a:t>
            </a:r>
            <a:endParaRPr lang="uk-UA" dirty="0"/>
          </a:p>
        </p:txBody>
      </p:sp>
      <p:sp>
        <p:nvSpPr>
          <p:cNvPr id="4" name="AutoShape 2" descr="Колообіг речовин у природі фото"/>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484784"/>
            <a:ext cx="4176464" cy="4763905"/>
          </a:xfrm>
          <a:prstGeom prst="rect">
            <a:avLst/>
          </a:prstGeom>
          <a:noFill/>
          <a:ln w="9525">
            <a:solidFill>
              <a:schemeClr val="tx1"/>
            </a:solidFill>
            <a:miter lim="800000"/>
            <a:headEnd/>
            <a:tailEnd/>
          </a:ln>
          <a:effectLst>
            <a:outerShdw blurRad="927100" dist="50800" dir="5400000" algn="ctr" rotWithShape="0">
              <a:srgbClr val="000000">
                <a:alpha val="91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76610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Білки</a:t>
            </a:r>
            <a:endParaRPr lang="uk-UA" dirty="0"/>
          </a:p>
        </p:txBody>
      </p:sp>
      <p:sp>
        <p:nvSpPr>
          <p:cNvPr id="3" name="Объект 2"/>
          <p:cNvSpPr>
            <a:spLocks noGrp="1"/>
          </p:cNvSpPr>
          <p:nvPr>
            <p:ph idx="1"/>
          </p:nvPr>
        </p:nvSpPr>
        <p:spPr/>
        <p:txBody>
          <a:bodyPr/>
          <a:lstStyle/>
          <a:p>
            <a:r>
              <a:rPr lang="ru-RU" dirty="0" err="1"/>
              <a:t>Білки</a:t>
            </a:r>
            <a:r>
              <a:rPr lang="ru-RU" dirty="0"/>
              <a:t> </a:t>
            </a:r>
            <a:r>
              <a:rPr lang="ru-RU" dirty="0" err="1"/>
              <a:t>входять</a:t>
            </a:r>
            <a:r>
              <a:rPr lang="ru-RU" dirty="0"/>
              <a:t> до складу </a:t>
            </a:r>
            <a:r>
              <a:rPr lang="ru-RU" dirty="0" err="1"/>
              <a:t>різноманітних</a:t>
            </a:r>
            <a:r>
              <a:rPr lang="ru-RU" dirty="0"/>
              <a:t> структур </a:t>
            </a:r>
            <a:r>
              <a:rPr lang="ru-RU" dirty="0" err="1"/>
              <a:t>клітини</a:t>
            </a:r>
            <a:r>
              <a:rPr lang="ru-RU" dirty="0"/>
              <a:t>, вони </a:t>
            </a:r>
            <a:r>
              <a:rPr lang="ru-RU" dirty="0" err="1"/>
              <a:t>можуть</a:t>
            </a:r>
            <a:r>
              <a:rPr lang="ru-RU" dirty="0"/>
              <a:t> </a:t>
            </a:r>
            <a:r>
              <a:rPr lang="ru-RU" dirty="0" err="1"/>
              <a:t>відкладатися</a:t>
            </a:r>
            <a:r>
              <a:rPr lang="ru-RU" dirty="0"/>
              <a:t> про запас, </a:t>
            </a:r>
            <a:r>
              <a:rPr lang="ru-RU" dirty="0" err="1"/>
              <a:t>впливати</a:t>
            </a:r>
            <a:r>
              <a:rPr lang="ru-RU" dirty="0"/>
              <a:t> на </a:t>
            </a:r>
            <a:r>
              <a:rPr lang="ru-RU" dirty="0" err="1"/>
              <a:t>всі</a:t>
            </a:r>
            <a:r>
              <a:rPr lang="ru-RU" dirty="0"/>
              <a:t> ланки </a:t>
            </a:r>
            <a:r>
              <a:rPr lang="ru-RU" dirty="0" err="1"/>
              <a:t>обміну</a:t>
            </a:r>
            <a:r>
              <a:rPr lang="ru-RU" dirty="0"/>
              <a:t> </a:t>
            </a:r>
            <a:r>
              <a:rPr lang="ru-RU" dirty="0" err="1"/>
              <a:t>речовин</a:t>
            </a:r>
            <a:r>
              <a:rPr lang="ru-RU" dirty="0"/>
              <a:t>, </a:t>
            </a:r>
            <a:r>
              <a:rPr lang="ru-RU" dirty="0" err="1"/>
              <a:t>регулюючи</a:t>
            </a:r>
            <a:r>
              <a:rPr lang="ru-RU" dirty="0"/>
              <a:t> </a:t>
            </a:r>
            <a:r>
              <a:rPr lang="ru-RU" dirty="0" err="1"/>
              <a:t>процеси</a:t>
            </a:r>
            <a:r>
              <a:rPr lang="ru-RU" dirty="0"/>
              <a:t> </a:t>
            </a:r>
            <a:r>
              <a:rPr lang="ru-RU" dirty="0" err="1"/>
              <a:t>життєдіяльності</a:t>
            </a:r>
            <a:r>
              <a:rPr lang="ru-RU" dirty="0"/>
              <a:t>.</a:t>
            </a:r>
            <a:endParaRPr lang="uk-UA" dirty="0"/>
          </a:p>
        </p:txBody>
      </p:sp>
    </p:spTree>
    <p:extLst>
      <p:ext uri="{BB962C8B-B14F-4D97-AF65-F5344CB8AC3E}">
        <p14:creationId xmlns:p14="http://schemas.microsoft.com/office/powerpoint/2010/main" val="2780796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Нуклеїнові кислоти</a:t>
            </a:r>
            <a:endParaRPr lang="uk-UA" dirty="0"/>
          </a:p>
        </p:txBody>
      </p:sp>
      <p:sp>
        <p:nvSpPr>
          <p:cNvPr id="3" name="Объект 2"/>
          <p:cNvSpPr>
            <a:spLocks noGrp="1"/>
          </p:cNvSpPr>
          <p:nvPr>
            <p:ph idx="1"/>
          </p:nvPr>
        </p:nvSpPr>
        <p:spPr/>
        <p:txBody>
          <a:bodyPr/>
          <a:lstStyle/>
          <a:p>
            <a:r>
              <a:rPr lang="uk-UA" sz="2700" dirty="0"/>
              <a:t>Нуклеїнові кислоти забезпечують зберігання спадкової інформації та її передачу нащадкам. Саме завдяки цьому можливе існування різноманітних видів живих організмів: особини одного виду більш-менш подібні одне до одного і завжди за тими чи тими ознаками відрізняються від особин інших видів. Кожна клітина багатоклітинного організму містить повний набір інформації про будову всього організму. Ця інформація реалізується під час його росту та розвитку. У процесі розмноження ця спадкова інформація передається від батьків до нащадків.</a:t>
            </a:r>
            <a:endParaRPr lang="uk-UA" sz="2700" dirty="0"/>
          </a:p>
        </p:txBody>
      </p:sp>
    </p:spTree>
    <p:extLst>
      <p:ext uri="{BB962C8B-B14F-4D97-AF65-F5344CB8AC3E}">
        <p14:creationId xmlns:p14="http://schemas.microsoft.com/office/powerpoint/2010/main" val="3144330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Вуглеводи</a:t>
            </a:r>
            <a:endParaRPr lang="uk-UA" dirty="0"/>
          </a:p>
        </p:txBody>
      </p:sp>
      <p:sp>
        <p:nvSpPr>
          <p:cNvPr id="3" name="Объект 2"/>
          <p:cNvSpPr>
            <a:spLocks noGrp="1"/>
          </p:cNvSpPr>
          <p:nvPr>
            <p:ph idx="1"/>
          </p:nvPr>
        </p:nvSpPr>
        <p:spPr/>
        <p:txBody>
          <a:bodyPr/>
          <a:lstStyle/>
          <a:p>
            <a:r>
              <a:rPr lang="uk-UA" dirty="0"/>
              <a:t>Вуглеводи - це група органічних сполук, завдяки розщепленню яких організми отримують значну частку енергії, необхідної для забезпечення їхньої життєдіяльності. Ці сполуки також можуть відкладатися про запас. У клітинах рослин, наприклад у бульбах картоплі або насінні злаків, відкладається крохмаль, який утворюється завдяки фотосинтезу.</a:t>
            </a:r>
            <a:endParaRPr lang="uk-UA" dirty="0"/>
          </a:p>
        </p:txBody>
      </p:sp>
    </p:spTree>
    <p:extLst>
      <p:ext uri="{BB962C8B-B14F-4D97-AF65-F5344CB8AC3E}">
        <p14:creationId xmlns:p14="http://schemas.microsoft.com/office/powerpoint/2010/main" val="4287921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Цукор</a:t>
            </a:r>
            <a:endParaRPr lang="uk-UA" dirty="0"/>
          </a:p>
        </p:txBody>
      </p:sp>
      <p:sp>
        <p:nvSpPr>
          <p:cNvPr id="3" name="Объект 2"/>
          <p:cNvSpPr>
            <a:spLocks noGrp="1"/>
          </p:cNvSpPr>
          <p:nvPr>
            <p:ph idx="1"/>
          </p:nvPr>
        </p:nvSpPr>
        <p:spPr/>
        <p:txBody>
          <a:bodyPr/>
          <a:lstStyle/>
          <a:p>
            <a:r>
              <a:rPr lang="uk-UA" sz="3000" dirty="0" smtClean="0"/>
              <a:t>Інші </a:t>
            </a:r>
            <a:r>
              <a:rPr lang="uk-UA" sz="3000" dirty="0"/>
              <a:t>вуглеводи - </a:t>
            </a:r>
            <a:r>
              <a:rPr lang="uk-UA" sz="3000" dirty="0" err="1"/>
              <a:t>цукри</a:t>
            </a:r>
            <a:r>
              <a:rPr lang="uk-UA" sz="3000" dirty="0"/>
              <a:t> - надають солодкого присмаку плодам рослин. З давніх-давен людина культивує для своїх потреб такі рослини, як виноград, кавуни, банани, цукровий буряк, цукрову тростину та інші, в яких міститься значна кількість </a:t>
            </a:r>
            <a:r>
              <a:rPr lang="uk-UA" sz="3000" dirty="0" err="1"/>
              <a:t>цукрів</a:t>
            </a:r>
            <a:r>
              <a:rPr lang="uk-UA" sz="3000" dirty="0"/>
              <a:t>. Входять вуглеводи і до складу певних структур клітини</a:t>
            </a:r>
            <a:r>
              <a:rPr lang="uk-UA" sz="3000" dirty="0" smtClean="0"/>
              <a:t>.</a:t>
            </a:r>
          </a:p>
          <a:p>
            <a:r>
              <a:rPr lang="uk-UA" sz="3000" dirty="0"/>
              <a:t>Наприклад, клітковина (целюлоза) - основний компонент стінок рослинних клітин.</a:t>
            </a:r>
            <a:endParaRPr lang="uk-UA" sz="3000" dirty="0"/>
          </a:p>
        </p:txBody>
      </p:sp>
    </p:spTree>
    <p:extLst>
      <p:ext uri="{BB962C8B-B14F-4D97-AF65-F5344CB8AC3E}">
        <p14:creationId xmlns:p14="http://schemas.microsoft.com/office/powerpoint/2010/main" val="953707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ліпіди</a:t>
            </a:r>
            <a:endParaRPr lang="uk-UA" dirty="0"/>
          </a:p>
        </p:txBody>
      </p:sp>
      <p:sp>
        <p:nvSpPr>
          <p:cNvPr id="3" name="Объект 2"/>
          <p:cNvSpPr>
            <a:spLocks noGrp="1"/>
          </p:cNvSpPr>
          <p:nvPr>
            <p:ph idx="1"/>
          </p:nvPr>
        </p:nvSpPr>
        <p:spPr/>
        <p:txBody>
          <a:bodyPr/>
          <a:lstStyle/>
          <a:p>
            <a:r>
              <a:rPr lang="uk-UA" dirty="0" smtClean="0"/>
              <a:t>Ліпіди разом з іншими сполуками входять до складу клітинних мембран. Вони також здатні відкладатись у клітинах про запас. Під час розщеплення ліпідів вивільняється енергія, необхідна для забезпечення життєдіяльності організмів.</a:t>
            </a:r>
            <a:endParaRPr lang="uk-UA" dirty="0"/>
          </a:p>
        </p:txBody>
      </p:sp>
    </p:spTree>
    <p:extLst>
      <p:ext uri="{BB962C8B-B14F-4D97-AF65-F5344CB8AC3E}">
        <p14:creationId xmlns:p14="http://schemas.microsoft.com/office/powerpoint/2010/main" val="2562761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Жири</a:t>
            </a:r>
            <a:endParaRPr lang="uk-UA" dirty="0"/>
          </a:p>
        </p:txBody>
      </p:sp>
      <p:sp>
        <p:nvSpPr>
          <p:cNvPr id="3" name="Объект 2"/>
          <p:cNvSpPr>
            <a:spLocks noGrp="1"/>
          </p:cNvSpPr>
          <p:nvPr>
            <p:ph idx="1"/>
          </p:nvPr>
        </p:nvSpPr>
        <p:spPr/>
        <p:txBody>
          <a:bodyPr/>
          <a:lstStyle/>
          <a:p>
            <a:r>
              <a:rPr lang="uk-UA" sz="2800" dirty="0"/>
              <a:t>Найпоширеніші серед ліпідів -жири. У рослин жири найбільше відкладаються у насінні олійних культур (соняшник, рижій, гірчиця, ріпак, льон, соя). Є вони і у клітинах плодів маслини, пелюстках квіток троянд. Рослинні олії - цінний продукт харчування людини, а також сировина для лакофарбової промисловості, парфумерії, а останнім часом їх широко використовують як біопаливо. Крім жирних олій, у багатьох рослин накопичуються ефірні олії, які зумовлюють особливий запах тих чи тих частин рослини.</a:t>
            </a:r>
            <a:endParaRPr lang="uk-UA" sz="2800" dirty="0"/>
          </a:p>
        </p:txBody>
      </p:sp>
    </p:spTree>
    <p:extLst>
      <p:ext uri="{BB962C8B-B14F-4D97-AF65-F5344CB8AC3E}">
        <p14:creationId xmlns:p14="http://schemas.microsoft.com/office/powerpoint/2010/main" val="1441631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Неорганічні </a:t>
            </a:r>
            <a:r>
              <a:rPr lang="uk-UA" dirty="0"/>
              <a:t>сполуки</a:t>
            </a:r>
            <a:endParaRPr lang="uk-UA" dirty="0"/>
          </a:p>
        </p:txBody>
      </p:sp>
      <p:sp>
        <p:nvSpPr>
          <p:cNvPr id="3" name="Объект 2"/>
          <p:cNvSpPr>
            <a:spLocks noGrp="1"/>
          </p:cNvSpPr>
          <p:nvPr>
            <p:ph idx="1"/>
          </p:nvPr>
        </p:nvSpPr>
        <p:spPr/>
        <p:txBody>
          <a:bodyPr/>
          <a:lstStyle/>
          <a:p>
            <a:r>
              <a:rPr lang="uk-UA" sz="2800" dirty="0"/>
              <a:t>У клітинах містяться і різноманітні неорганічні сполуки: вода, неорганічні кислоти, солі. Основною неорганічною сполукою клітини є вода. її вміст у різних клітинах може змінюватися від 8-9 % (у сухій насінині) до 80-95 % (у молодих листках). Зі зменшенням вмісту води до критичного рівня життєві процеси організмів тимчасово настільки уповільнюються, що будь-які прояви життя стають непомітні.</a:t>
            </a:r>
            <a:endParaRPr lang="uk-UA" sz="2800" dirty="0"/>
          </a:p>
        </p:txBody>
      </p:sp>
    </p:spTree>
    <p:extLst>
      <p:ext uri="{BB962C8B-B14F-4D97-AF65-F5344CB8AC3E}">
        <p14:creationId xmlns:p14="http://schemas.microsoft.com/office/powerpoint/2010/main" val="1202423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Вода</a:t>
            </a:r>
            <a:endParaRPr lang="uk-UA" dirty="0"/>
          </a:p>
        </p:txBody>
      </p:sp>
      <p:sp>
        <p:nvSpPr>
          <p:cNvPr id="3" name="Объект 2"/>
          <p:cNvSpPr>
            <a:spLocks noGrp="1"/>
          </p:cNvSpPr>
          <p:nvPr>
            <p:ph idx="1"/>
          </p:nvPr>
        </p:nvSpPr>
        <p:spPr/>
        <p:txBody>
          <a:bodyPr/>
          <a:lstStyle/>
          <a:p>
            <a:r>
              <a:rPr lang="uk-UA" sz="2800" dirty="0"/>
              <a:t>Вода надає клітині пружності, визначає її форму. Це пов'язано з тим, що вода утворює середовище, в якому здійснюються різноманітні біохімічні процеси. З води й вуглекислого газу під час фотосинтезу утворюються вуглеводи. Саме вода забезпечує транспортування по рослині різноманітних сполук, як органічних, так і неорганічних. Тим самим вона зв'язує разом усі частини рослини і забезпечує її існування як єдиного цілісного організму.</a:t>
            </a:r>
            <a:endParaRPr lang="uk-UA" sz="2800" dirty="0"/>
          </a:p>
        </p:txBody>
      </p:sp>
    </p:spTree>
    <p:extLst>
      <p:ext uri="{BB962C8B-B14F-4D97-AF65-F5344CB8AC3E}">
        <p14:creationId xmlns:p14="http://schemas.microsoft.com/office/powerpoint/2010/main" val="3647978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Жива природа</a:t>
            </a:r>
            <a:endParaRPr lang="uk-UA" dirty="0"/>
          </a:p>
        </p:txBody>
      </p:sp>
      <p:sp>
        <p:nvSpPr>
          <p:cNvPr id="3" name="Объект 2"/>
          <p:cNvSpPr>
            <a:spLocks noGrp="1"/>
          </p:cNvSpPr>
          <p:nvPr>
            <p:ph idx="1"/>
          </p:nvPr>
        </p:nvSpPr>
        <p:spPr/>
        <p:txBody>
          <a:bodyPr/>
          <a:lstStyle/>
          <a:p>
            <a:r>
              <a:rPr lang="ru-RU" dirty="0"/>
              <a:t>Жива природа - </a:t>
            </a:r>
            <a:r>
              <a:rPr lang="ru-RU" dirty="0" err="1"/>
              <a:t>це</a:t>
            </a:r>
            <a:r>
              <a:rPr lang="ru-RU" dirty="0"/>
              <a:t> </a:t>
            </a:r>
            <a:r>
              <a:rPr lang="ru-RU" dirty="0" err="1"/>
              <a:t>сукупність</a:t>
            </a:r>
            <a:r>
              <a:rPr lang="ru-RU" dirty="0"/>
              <a:t> </a:t>
            </a:r>
            <a:r>
              <a:rPr lang="ru-RU" dirty="0" err="1"/>
              <a:t>усіх</a:t>
            </a:r>
            <a:r>
              <a:rPr lang="ru-RU" dirty="0"/>
              <a:t> </a:t>
            </a:r>
            <a:r>
              <a:rPr lang="ru-RU" dirty="0" err="1" smtClean="0"/>
              <a:t>організмів</a:t>
            </a:r>
            <a:r>
              <a:rPr lang="ru-RU" dirty="0"/>
              <a:t>, </a:t>
            </a:r>
            <a:r>
              <a:rPr lang="ru-RU" dirty="0" err="1"/>
              <a:t>що</a:t>
            </a:r>
            <a:r>
              <a:rPr lang="ru-RU" dirty="0"/>
              <a:t> </a:t>
            </a:r>
            <a:r>
              <a:rPr lang="ru-RU" dirty="0" err="1"/>
              <a:t>населяють</a:t>
            </a:r>
            <a:r>
              <a:rPr lang="ru-RU" dirty="0"/>
              <a:t> планету Земля.</a:t>
            </a:r>
            <a:endParaRPr lang="uk-U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996951"/>
            <a:ext cx="2488118" cy="3631307"/>
          </a:xfrm>
          <a:prstGeom prst="rect">
            <a:avLst/>
          </a:prstGeom>
          <a:noFill/>
          <a:ln>
            <a:noFill/>
          </a:ln>
          <a:effectLst>
            <a:outerShdw blurRad="838200" dist="50800" dir="5400000" algn="ctr" rotWithShape="0">
              <a:srgbClr val="000000">
                <a:alpha val="9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http://upload.wikimedia.org/wikipedia/commons/thumb/c/cd/Animal_diversity_October_2007.jpg/250px-Animal_diversity_October_2007.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2986754"/>
            <a:ext cx="2664296" cy="3197156"/>
          </a:xfrm>
          <a:prstGeom prst="rect">
            <a:avLst/>
          </a:prstGeom>
          <a:noFill/>
          <a:ln>
            <a:noFill/>
          </a:ln>
          <a:effectLst>
            <a:outerShdw blurRad="901700" dist="50800" dir="5400000" algn="ctr" rotWithShape="0">
              <a:srgbClr val="000000">
                <a:alpha val="9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4120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Вода</a:t>
            </a:r>
            <a:endParaRPr lang="uk-UA" dirty="0"/>
          </a:p>
        </p:txBody>
      </p:sp>
      <p:sp>
        <p:nvSpPr>
          <p:cNvPr id="3" name="Объект 2"/>
          <p:cNvSpPr>
            <a:spLocks noGrp="1"/>
          </p:cNvSpPr>
          <p:nvPr>
            <p:ph idx="1"/>
          </p:nvPr>
        </p:nvSpPr>
        <p:spPr/>
        <p:txBody>
          <a:bodyPr/>
          <a:lstStyle/>
          <a:p>
            <a:r>
              <a:rPr lang="uk-UA" sz="2800" dirty="0"/>
              <a:t>Більшість рослин добуває воду з ґрунту. А деякі, як-от тропічні орхідеї, що оселяються на стовбурах дерев, можуть діставати воду з вологого повітря. Водночас рослини постійно випаровують воду, чим регулюють свою температуру й зволожують повітря. Тому рослини є важливою ланкою </a:t>
            </a:r>
            <a:r>
              <a:rPr lang="uk-UA" sz="2800" dirty="0" err="1"/>
              <a:t>колообігу</a:t>
            </a:r>
            <a:r>
              <a:rPr lang="uk-UA" sz="2800" dirty="0"/>
              <a:t> води у </a:t>
            </a:r>
            <a:r>
              <a:rPr lang="uk-UA" sz="2800" dirty="0" smtClean="0"/>
              <a:t>природі</a:t>
            </a:r>
          </a:p>
          <a:p>
            <a:r>
              <a:rPr lang="uk-UA" sz="2800" dirty="0"/>
              <a:t>Приблизно 1-1,5 % маси клітини складають мінеральні солі, зокрема кальцію, калію та натрію</a:t>
            </a:r>
            <a:r>
              <a:rPr lang="uk-UA" sz="2800" dirty="0" smtClean="0"/>
              <a:t>.</a:t>
            </a:r>
            <a:endParaRPr lang="uk-UA" sz="2800" dirty="0"/>
          </a:p>
        </p:txBody>
      </p:sp>
    </p:spTree>
    <p:extLst>
      <p:ext uri="{BB962C8B-B14F-4D97-AF65-F5344CB8AC3E}">
        <p14:creationId xmlns:p14="http://schemas.microsoft.com/office/powerpoint/2010/main" val="3951053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Висновок</a:t>
            </a:r>
            <a:endParaRPr lang="uk-UA" dirty="0"/>
          </a:p>
        </p:txBody>
      </p:sp>
      <p:sp>
        <p:nvSpPr>
          <p:cNvPr id="3" name="Объект 2"/>
          <p:cNvSpPr>
            <a:spLocks noGrp="1"/>
          </p:cNvSpPr>
          <p:nvPr>
            <p:ph idx="1"/>
          </p:nvPr>
        </p:nvSpPr>
        <p:spPr/>
        <p:txBody>
          <a:bodyPr/>
          <a:lstStyle/>
          <a:p>
            <a:r>
              <a:rPr lang="uk-UA" dirty="0"/>
              <a:t>Отже, будь-яка жива клітина є своєрідною природною біохімічною лабораторією, де виробляються та перетворюються різноманітні хімічні сполуки. Тому клітину вважають не лише елементарною складовою організму, а і його функціональною одиницею.</a:t>
            </a:r>
            <a:endParaRPr lang="uk-UA" dirty="0"/>
          </a:p>
        </p:txBody>
      </p:sp>
    </p:spTree>
    <p:extLst>
      <p:ext uri="{BB962C8B-B14F-4D97-AF65-F5344CB8AC3E}">
        <p14:creationId xmlns:p14="http://schemas.microsoft.com/office/powerpoint/2010/main" val="1811992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Джерела</a:t>
            </a:r>
            <a:endParaRPr lang="uk-UA" dirty="0"/>
          </a:p>
        </p:txBody>
      </p:sp>
      <p:sp>
        <p:nvSpPr>
          <p:cNvPr id="3" name="Объект 2"/>
          <p:cNvSpPr>
            <a:spLocks noGrp="1"/>
          </p:cNvSpPr>
          <p:nvPr>
            <p:ph idx="1"/>
          </p:nvPr>
        </p:nvSpPr>
        <p:spPr/>
        <p:txBody>
          <a:bodyPr/>
          <a:lstStyle/>
          <a:p>
            <a:r>
              <a:rPr lang="ru-RU" dirty="0"/>
              <a:t>М.М. </a:t>
            </a:r>
            <a:r>
              <a:rPr lang="ru-RU" dirty="0" err="1"/>
              <a:t>Мусієнко</a:t>
            </a:r>
            <a:r>
              <a:rPr lang="ru-RU" dirty="0"/>
              <a:t>, П.С. </a:t>
            </a:r>
            <a:r>
              <a:rPr lang="ru-RU" dirty="0" err="1"/>
              <a:t>Славний</a:t>
            </a:r>
            <a:r>
              <a:rPr lang="ru-RU" dirty="0"/>
              <a:t>, П.Г. Балан, </a:t>
            </a:r>
            <a:r>
              <a:rPr lang="ru-RU" dirty="0" err="1"/>
              <a:t>Біологія</a:t>
            </a:r>
            <a:r>
              <a:rPr lang="ru-RU" dirty="0"/>
              <a:t>, 7 </a:t>
            </a:r>
            <a:r>
              <a:rPr lang="ru-RU" dirty="0" err="1" smtClean="0"/>
              <a:t>клас</a:t>
            </a:r>
            <a:endParaRPr lang="ru-RU" dirty="0" smtClean="0"/>
          </a:p>
          <a:p>
            <a:r>
              <a:rPr lang="en-US" dirty="0">
                <a:hlinkClick r:id="rId2"/>
              </a:rPr>
              <a:t>http://teachua.com</a:t>
            </a:r>
            <a:endParaRPr lang="uk-UA" dirty="0"/>
          </a:p>
        </p:txBody>
      </p:sp>
    </p:spTree>
    <p:extLst>
      <p:ext uri="{BB962C8B-B14F-4D97-AF65-F5344CB8AC3E}">
        <p14:creationId xmlns:p14="http://schemas.microsoft.com/office/powerpoint/2010/main" val="3098629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Хімічний склад</a:t>
            </a:r>
            <a:endParaRPr lang="uk-UA" dirty="0"/>
          </a:p>
        </p:txBody>
      </p:sp>
      <p:sp>
        <p:nvSpPr>
          <p:cNvPr id="3" name="Объект 2"/>
          <p:cNvSpPr>
            <a:spLocks noGrp="1"/>
          </p:cNvSpPr>
          <p:nvPr>
            <p:ph idx="1"/>
          </p:nvPr>
        </p:nvSpPr>
        <p:spPr/>
        <p:txBody>
          <a:bodyPr/>
          <a:lstStyle/>
          <a:p>
            <a:r>
              <a:rPr lang="uk-UA" sz="2800" dirty="0"/>
              <a:t>Усі живі істоти мають більш-менш подібний хімічний склад, що свідчить про єдність живої природи. Водночас немає жодного хімічного елемента живих організмів, якого б не було у неживій природі. Це підтверджує єдність живої і неживої природи. Проте вже зазначалося, співвідношення хімічних елементів у живих істотах та неживій природі інше. Наприклад, вміст Карбону в рослинах становить 15-18 %, а у ґрунті його менше 1 % ; Нітрогену в рослинах міститься до 5-6 % , а у повітрі - до 78 %.</a:t>
            </a:r>
            <a:endParaRPr lang="uk-UA" sz="2800" dirty="0"/>
          </a:p>
        </p:txBody>
      </p:sp>
    </p:spTree>
    <p:extLst>
      <p:ext uri="{BB962C8B-B14F-4D97-AF65-F5344CB8AC3E}">
        <p14:creationId xmlns:p14="http://schemas.microsoft.com/office/powerpoint/2010/main" val="200170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Який хімічний склад клітини?</a:t>
            </a:r>
            <a:endParaRPr lang="uk-UA" dirty="0"/>
          </a:p>
        </p:txBody>
      </p:sp>
      <p:sp>
        <p:nvSpPr>
          <p:cNvPr id="3" name="Объект 2"/>
          <p:cNvSpPr>
            <a:spLocks noGrp="1"/>
          </p:cNvSpPr>
          <p:nvPr>
            <p:ph idx="1"/>
          </p:nvPr>
        </p:nvSpPr>
        <p:spPr/>
        <p:txBody>
          <a:bodyPr/>
          <a:lstStyle/>
          <a:p>
            <a:r>
              <a:rPr lang="uk-UA" sz="2600" dirty="0"/>
              <a:t> У складі живих істот виявлено понад 60 хімічних елементів. Хімічні елементи, що постійно входять до складу організмів і необхідні для їхньої життєдіяльності, називають біогенними. Понад 90 % вмісту клітин становлять такі важливі біогенні елементи, як </a:t>
            </a:r>
            <a:r>
              <a:rPr lang="uk-UA" sz="2600" dirty="0" err="1"/>
              <a:t>Оксиген</a:t>
            </a:r>
            <a:r>
              <a:rPr lang="uk-UA" sz="2600" dirty="0"/>
              <a:t>, Карбон, Гідроген, Нітроген. Серед інших важливе значення мають Кальцій, Калій, Фосфор, Магній, </a:t>
            </a:r>
            <a:r>
              <a:rPr lang="uk-UA" sz="2600" dirty="0" err="1"/>
              <a:t>Сульфур</a:t>
            </a:r>
            <a:r>
              <a:rPr lang="uk-UA" sz="2600" dirty="0"/>
              <a:t>, </a:t>
            </a:r>
            <a:r>
              <a:rPr lang="uk-UA" sz="2600" dirty="0" err="1"/>
              <a:t>Ферум</a:t>
            </a:r>
            <a:r>
              <a:rPr lang="uk-UA" sz="2600" dirty="0"/>
              <a:t>, </a:t>
            </a:r>
            <a:r>
              <a:rPr lang="uk-UA" sz="2600" dirty="0" err="1"/>
              <a:t>Купрум</a:t>
            </a:r>
            <a:r>
              <a:rPr lang="uk-UA" sz="2600" dirty="0"/>
              <a:t>, Хлор, </a:t>
            </a:r>
            <a:r>
              <a:rPr lang="uk-UA" sz="2600" dirty="0" smtClean="0"/>
              <a:t>Натрій. </a:t>
            </a:r>
            <a:r>
              <a:rPr lang="uk-UA" sz="2600" dirty="0"/>
              <a:t>Ці біогенні елементи універсальні. Вони є у клітинах усіх видів організмів. Вміст інших хімічних елементів значно нижчий, вони можуть траплятися в організмів одних видів і не траплятися в інших.</a:t>
            </a:r>
            <a:endParaRPr lang="uk-UA" sz="2600" dirty="0"/>
          </a:p>
        </p:txBody>
      </p:sp>
    </p:spTree>
    <p:extLst>
      <p:ext uri="{BB962C8B-B14F-4D97-AF65-F5344CB8AC3E}">
        <p14:creationId xmlns:p14="http://schemas.microsoft.com/office/powerpoint/2010/main" val="590047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0688"/>
            <a:ext cx="8229600" cy="796950"/>
          </a:xfrm>
        </p:spPr>
        <p:txBody>
          <a:bodyPr/>
          <a:lstStyle/>
          <a:p>
            <a:r>
              <a:rPr lang="ru-RU" i="1" dirty="0" err="1"/>
              <a:t>Вміст</a:t>
            </a:r>
            <a:r>
              <a:rPr lang="ru-RU" i="1" dirty="0"/>
              <a:t> </a:t>
            </a:r>
            <a:r>
              <a:rPr lang="ru-RU" i="1" dirty="0" err="1"/>
              <a:t>хімічних</a:t>
            </a:r>
            <a:r>
              <a:rPr lang="ru-RU" i="1" dirty="0"/>
              <a:t> </a:t>
            </a:r>
            <a:r>
              <a:rPr lang="ru-RU" i="1" dirty="0" err="1"/>
              <a:t>елементів</a:t>
            </a:r>
            <a:r>
              <a:rPr lang="ru-RU" i="1" dirty="0"/>
              <a:t> у </a:t>
            </a:r>
            <a:r>
              <a:rPr lang="ru-RU" i="1" dirty="0" err="1"/>
              <a:t>клітині</a:t>
            </a:r>
            <a:endParaRPr lang="uk-UA"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916832"/>
            <a:ext cx="7293676" cy="3456384"/>
          </a:xfrm>
          <a:prstGeom prst="rect">
            <a:avLst/>
          </a:prstGeom>
          <a:noFill/>
          <a:ln w="9525">
            <a:solidFill>
              <a:schemeClr val="tx1"/>
            </a:solidFill>
            <a:miter lim="800000"/>
            <a:headEnd/>
            <a:tailEnd/>
          </a:ln>
          <a:effectLst>
            <a:outerShdw blurRad="800100" dist="50800" dir="5400000" algn="ctr" rotWithShape="0">
              <a:srgbClr val="000000">
                <a:alpha val="8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65972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Значення</a:t>
            </a:r>
            <a:endParaRPr lang="uk-UA" dirty="0"/>
          </a:p>
        </p:txBody>
      </p:sp>
      <p:sp>
        <p:nvSpPr>
          <p:cNvPr id="3" name="Объект 2"/>
          <p:cNvSpPr>
            <a:spLocks noGrp="1"/>
          </p:cNvSpPr>
          <p:nvPr>
            <p:ph idx="1"/>
          </p:nvPr>
        </p:nvSpPr>
        <p:spPr/>
        <p:txBody>
          <a:bodyPr/>
          <a:lstStyle/>
          <a:p>
            <a:r>
              <a:rPr lang="uk-UA" sz="2800" dirty="0"/>
              <a:t>Усі біогенні елементи, незалежно від їхнього вмісту, впливають на життєдіяльність організмів. За відсутності того чи іншого хімічного елемента можуть порушуватись процеси життєдіяльності або істота взагалі гине. Наприклад, за відсутності Магнію та </a:t>
            </a:r>
            <a:r>
              <a:rPr lang="uk-UA" sz="2800" dirty="0" err="1"/>
              <a:t>Феруму</a:t>
            </a:r>
            <a:r>
              <a:rPr lang="uk-UA" sz="2800" dirty="0"/>
              <a:t> листки рослини стають блідо-зеленими або жовтіють і процес фотосинтезу гальмується. Це пояснюється тим, що без цих хімічних елементів не може утворюватись пігмент хлорофіл.</a:t>
            </a:r>
            <a:endParaRPr lang="uk-UA" sz="2800" dirty="0"/>
          </a:p>
        </p:txBody>
      </p:sp>
    </p:spTree>
    <p:extLst>
      <p:ext uri="{BB962C8B-B14F-4D97-AF65-F5344CB8AC3E}">
        <p14:creationId xmlns:p14="http://schemas.microsoft.com/office/powerpoint/2010/main" val="2230446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Сполуки клітини</a:t>
            </a:r>
            <a:endParaRPr lang="uk-UA" dirty="0"/>
          </a:p>
        </p:txBody>
      </p:sp>
      <p:sp>
        <p:nvSpPr>
          <p:cNvPr id="3" name="Объект 2"/>
          <p:cNvSpPr>
            <a:spLocks noGrp="1"/>
          </p:cNvSpPr>
          <p:nvPr>
            <p:ph idx="1"/>
          </p:nvPr>
        </p:nvSpPr>
        <p:spPr/>
        <p:txBody>
          <a:bodyPr/>
          <a:lstStyle/>
          <a:p>
            <a:r>
              <a:rPr lang="uk-UA" dirty="0"/>
              <a:t>В організм рослин, грибів і мікроорганізмів хімічні елементи надходять із повітря, ґрунту і води, в організм тварин і людини - з водою та їжею. Хімічні елементи, сполучаючись між собою, утворюють органічні та неорганічні </a:t>
            </a:r>
            <a:r>
              <a:rPr lang="uk-UA" dirty="0" smtClean="0"/>
              <a:t>речовини.</a:t>
            </a:r>
            <a:endParaRPr lang="uk-UA" dirty="0"/>
          </a:p>
        </p:txBody>
      </p:sp>
    </p:spTree>
    <p:extLst>
      <p:ext uri="{BB962C8B-B14F-4D97-AF65-F5344CB8AC3E}">
        <p14:creationId xmlns:p14="http://schemas.microsoft.com/office/powerpoint/2010/main" val="117072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940966"/>
          </a:xfrm>
        </p:spPr>
        <p:txBody>
          <a:bodyPr/>
          <a:lstStyle/>
          <a:p>
            <a:r>
              <a:rPr lang="uk-UA" sz="4000" i="1" dirty="0"/>
              <a:t>Органічні та неорганічні речовини</a:t>
            </a:r>
            <a:endParaRPr lang="uk-UA" sz="40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492896"/>
            <a:ext cx="6863288" cy="2376264"/>
          </a:xfrm>
          <a:prstGeom prst="rect">
            <a:avLst/>
          </a:prstGeom>
          <a:noFill/>
          <a:ln w="9525">
            <a:solidFill>
              <a:schemeClr val="tx1"/>
            </a:solidFill>
            <a:miter lim="800000"/>
            <a:headEnd/>
            <a:tailEnd/>
          </a:ln>
          <a:effectLst>
            <a:outerShdw blurRad="927100" dist="50800" dir="5400000" algn="ctr" rotWithShape="0">
              <a:srgbClr val="000000">
                <a:alpha val="91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61791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Склад клітин</a:t>
            </a:r>
            <a:endParaRPr lang="uk-UA" dirty="0"/>
          </a:p>
        </p:txBody>
      </p:sp>
      <p:sp>
        <p:nvSpPr>
          <p:cNvPr id="3" name="Объект 2"/>
          <p:cNvSpPr>
            <a:spLocks noGrp="1"/>
          </p:cNvSpPr>
          <p:nvPr>
            <p:ph idx="1"/>
          </p:nvPr>
        </p:nvSpPr>
        <p:spPr/>
        <p:txBody>
          <a:bodyPr/>
          <a:lstStyle/>
          <a:p>
            <a:r>
              <a:rPr lang="uk-UA" dirty="0"/>
              <a:t>Які сполуки є у складі клітин? Утворення складних органічних сполук в організмі рослин можливе лише за наявності води і мінеральних речовин, які рослини засвоюють із ґрунту і повітря. Тому рослини є важливою ланкою </a:t>
            </a:r>
            <a:r>
              <a:rPr lang="uk-UA" dirty="0" err="1"/>
              <a:t>колообігу</a:t>
            </a:r>
            <a:r>
              <a:rPr lang="uk-UA" dirty="0"/>
              <a:t> хімічних елементів у </a:t>
            </a:r>
            <a:r>
              <a:rPr lang="uk-UA" dirty="0" smtClean="0"/>
              <a:t>природі.</a:t>
            </a:r>
            <a:endParaRPr lang="uk-UA" dirty="0"/>
          </a:p>
        </p:txBody>
      </p:sp>
    </p:spTree>
    <p:extLst>
      <p:ext uri="{BB962C8B-B14F-4D97-AF65-F5344CB8AC3E}">
        <p14:creationId xmlns:p14="http://schemas.microsoft.com/office/powerpoint/2010/main" val="3486264881"/>
      </p:ext>
    </p:extLst>
  </p:cSld>
  <p:clrMapOvr>
    <a:masterClrMapping/>
  </p:clrMapOvr>
</p:sld>
</file>

<file path=ppt/theme/theme1.xml><?xml version="1.0" encoding="utf-8"?>
<a:theme xmlns:a="http://schemas.openxmlformats.org/drawingml/2006/main" name="Экологи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Экология</Template>
  <TotalTime>24</TotalTime>
  <Words>865</Words>
  <Application>Microsoft Office PowerPoint</Application>
  <PresentationFormat>Экран (4:3)</PresentationFormat>
  <Paragraphs>43</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Экология</vt:lpstr>
      <vt:lpstr>Життєдіяльність клітин</vt:lpstr>
      <vt:lpstr>Жива природа</vt:lpstr>
      <vt:lpstr>Хімічний склад</vt:lpstr>
      <vt:lpstr>Який хімічний склад клітини?</vt:lpstr>
      <vt:lpstr>Вміст хімічних елементів у клітині</vt:lpstr>
      <vt:lpstr>Значення</vt:lpstr>
      <vt:lpstr>Сполуки клітини</vt:lpstr>
      <vt:lpstr>Органічні та неорганічні речовини</vt:lpstr>
      <vt:lpstr>Склад клітин</vt:lpstr>
      <vt:lpstr>Органічні речовини</vt:lpstr>
      <vt:lpstr>Колообіг речовин у природі</vt:lpstr>
      <vt:lpstr>Білки</vt:lpstr>
      <vt:lpstr>Нуклеїнові кислоти</vt:lpstr>
      <vt:lpstr>Вуглеводи</vt:lpstr>
      <vt:lpstr>Цукор</vt:lpstr>
      <vt:lpstr>ліпіди</vt:lpstr>
      <vt:lpstr>Жири</vt:lpstr>
      <vt:lpstr>Неорганічні сполуки</vt:lpstr>
      <vt:lpstr>Вода</vt:lpstr>
      <vt:lpstr>Вода</vt:lpstr>
      <vt:lpstr>Висновок</vt:lpstr>
      <vt:lpstr>Джерела</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4</cp:revision>
  <dcterms:created xsi:type="dcterms:W3CDTF">2013-11-01T10:40:41Z</dcterms:created>
  <dcterms:modified xsi:type="dcterms:W3CDTF">2013-11-09T11:11:41Z</dcterms:modified>
</cp:coreProperties>
</file>