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4"/>
  </p:notesMasterIdLst>
  <p:sldIdLst>
    <p:sldId id="256" r:id="rId2"/>
    <p:sldId id="257" r:id="rId3"/>
    <p:sldId id="259" r:id="rId4"/>
    <p:sldId id="260" r:id="rId5"/>
    <p:sldId id="262" r:id="rId6"/>
    <p:sldId id="261" r:id="rId7"/>
    <p:sldId id="266" r:id="rId8"/>
    <p:sldId id="263" r:id="rId9"/>
    <p:sldId id="277" r:id="rId10"/>
    <p:sldId id="276" r:id="rId11"/>
    <p:sldId id="268" r:id="rId12"/>
    <p:sldId id="273" r:id="rId13"/>
    <p:sldId id="265" r:id="rId14"/>
    <p:sldId id="274" r:id="rId15"/>
    <p:sldId id="267" r:id="rId16"/>
    <p:sldId id="269" r:id="rId17"/>
    <p:sldId id="264" r:id="rId18"/>
    <p:sldId id="271" r:id="rId19"/>
    <p:sldId id="270" r:id="rId20"/>
    <p:sldId id="275" r:id="rId21"/>
    <p:sldId id="272" r:id="rId22"/>
    <p:sldId id="25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622F9F3-06E0-40F3-98DA-1205D178C97D}">
          <p14:sldIdLst>
            <p14:sldId id="256"/>
            <p14:sldId id="257"/>
            <p14:sldId id="259"/>
            <p14:sldId id="260"/>
            <p14:sldId id="262"/>
            <p14:sldId id="261"/>
            <p14:sldId id="266"/>
            <p14:sldId id="263"/>
            <p14:sldId id="277"/>
            <p14:sldId id="276"/>
          </p14:sldIdLst>
        </p14:section>
        <p14:section name="Раздел без заголовка" id="{9CB52F63-7C29-4123-BEF4-17E68D0D7166}">
          <p14:sldIdLst>
            <p14:sldId id="268"/>
            <p14:sldId id="273"/>
          </p14:sldIdLst>
        </p14:section>
        <p14:section name="Раздел без заголовка" id="{EDCCC586-0EBA-4387-B04B-7C3A8C691E3C}">
          <p14:sldIdLst/>
        </p14:section>
        <p14:section name="Раздел без заголовка" id="{D2B75D63-54C9-4C34-8723-199354A03600}">
          <p14:sldIdLst>
            <p14:sldId id="265"/>
            <p14:sldId id="274"/>
            <p14:sldId id="267"/>
            <p14:sldId id="269"/>
            <p14:sldId id="264"/>
            <p14:sldId id="271"/>
            <p14:sldId id="270"/>
            <p14:sldId id="275"/>
            <p14:sldId id="272"/>
            <p14:sldId id="25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3300"/>
    <a:srgbClr val="FFFF00"/>
    <a:srgbClr val="7437ED"/>
    <a:srgbClr val="3EF6F6"/>
    <a:srgbClr val="3DD8F7"/>
    <a:srgbClr val="FFC000"/>
    <a:srgbClr val="00FF00"/>
    <a:srgbClr val="89F14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35" autoAdjust="0"/>
    <p:restoredTop sz="99649" autoAdjust="0"/>
  </p:normalViewPr>
  <p:slideViewPr>
    <p:cSldViewPr>
      <p:cViewPr>
        <p:scale>
          <a:sx n="70" d="100"/>
          <a:sy n="70" d="100"/>
        </p:scale>
        <p:origin x="-1482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FFFCF9-71A9-4F7E-AFE2-6A6E4F46BB05}" type="datetimeFigureOut">
              <a:rPr lang="ru-RU" smtClean="0"/>
              <a:t>15.01.2012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0B2E1E-EF38-447B-A0BE-B4CE57CBD6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186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2E1E-EF38-447B-A0BE-B4CE57CBD6C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714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2E1E-EF38-447B-A0BE-B4CE57CBD6C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040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2E1E-EF38-447B-A0BE-B4CE57CBD6C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604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2E1E-EF38-447B-A0BE-B4CE57CBD6C8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481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7E06D-F788-4A1C-8969-BA336018E732}" type="datetimeFigureOut">
              <a:rPr lang="ru-RU" smtClean="0"/>
              <a:t>15.01.2012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4086F-34AB-439C-A7EC-8821DBC8E4B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7E06D-F788-4A1C-8969-BA336018E732}" type="datetimeFigureOut">
              <a:rPr lang="ru-RU" smtClean="0"/>
              <a:t>15.01.2012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4086F-34AB-439C-A7EC-8821DBC8E4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7E06D-F788-4A1C-8969-BA336018E732}" type="datetimeFigureOut">
              <a:rPr lang="ru-RU" smtClean="0"/>
              <a:t>15.01.2012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4086F-34AB-439C-A7EC-8821DBC8E4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7E06D-F788-4A1C-8969-BA336018E732}" type="datetimeFigureOut">
              <a:rPr lang="ru-RU" smtClean="0"/>
              <a:t>15.01.2012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4086F-34AB-439C-A7EC-8821DBC8E4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7E06D-F788-4A1C-8969-BA336018E732}" type="datetimeFigureOut">
              <a:rPr lang="ru-RU" smtClean="0"/>
              <a:t>15.01.2012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B44086F-34AB-439C-A7EC-8821DBC8E4B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7E06D-F788-4A1C-8969-BA336018E732}" type="datetimeFigureOut">
              <a:rPr lang="ru-RU" smtClean="0"/>
              <a:t>15.01.2012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4086F-34AB-439C-A7EC-8821DBC8E4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7E06D-F788-4A1C-8969-BA336018E732}" type="datetimeFigureOut">
              <a:rPr lang="ru-RU" smtClean="0"/>
              <a:t>15.01.2012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4086F-34AB-439C-A7EC-8821DBC8E4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7E06D-F788-4A1C-8969-BA336018E732}" type="datetimeFigureOut">
              <a:rPr lang="ru-RU" smtClean="0"/>
              <a:t>15.01.2012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4086F-34AB-439C-A7EC-8821DBC8E4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7E06D-F788-4A1C-8969-BA336018E732}" type="datetimeFigureOut">
              <a:rPr lang="ru-RU" smtClean="0"/>
              <a:t>15.01.2012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4086F-34AB-439C-A7EC-8821DBC8E4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7E06D-F788-4A1C-8969-BA336018E732}" type="datetimeFigureOut">
              <a:rPr lang="ru-RU" smtClean="0"/>
              <a:t>15.01.2012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4086F-34AB-439C-A7EC-8821DBC8E4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7E06D-F788-4A1C-8969-BA336018E732}" type="datetimeFigureOut">
              <a:rPr lang="ru-RU" smtClean="0"/>
              <a:t>15.01.2012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4086F-34AB-439C-A7EC-8821DBC8E4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EC7E06D-F788-4A1C-8969-BA336018E732}" type="datetimeFigureOut">
              <a:rPr lang="ru-RU" smtClean="0"/>
              <a:t>15.01.2012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B44086F-34AB-439C-A7EC-8821DBC8E4BE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Горизонтальный свиток 6"/>
          <p:cNvSpPr/>
          <p:nvPr/>
        </p:nvSpPr>
        <p:spPr>
          <a:xfrm>
            <a:off x="107504" y="-484709"/>
            <a:ext cx="8892480" cy="4175517"/>
          </a:xfrm>
          <a:prstGeom prst="horizontalScroll">
            <a:avLst>
              <a:gd name="adj" fmla="val 25000"/>
            </a:avLst>
          </a:prstGeom>
          <a:solidFill>
            <a:srgbClr val="D990FA"/>
          </a:solidFill>
          <a:ln/>
          <a:effectLst>
            <a:glow rad="101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i="1" dirty="0" smtClean="0">
                <a:solidFill>
                  <a:srgbClr val="FF0000"/>
                </a:solidFill>
              </a:rPr>
              <a:t>Вплив куріння, алкоголю та  наркотиків на здоров</a:t>
            </a:r>
            <a:r>
              <a:rPr lang="en-US" sz="4800" b="1" i="1" dirty="0" smtClean="0">
                <a:solidFill>
                  <a:srgbClr val="FF0000"/>
                </a:solidFill>
              </a:rPr>
              <a:t>’</a:t>
            </a:r>
            <a:r>
              <a:rPr lang="uk-UA" sz="4800" b="1" i="1" dirty="0" smtClean="0">
                <a:solidFill>
                  <a:srgbClr val="FF0000"/>
                </a:solidFill>
              </a:rPr>
              <a:t>я </a:t>
            </a:r>
            <a:endParaRPr lang="ru-RU" sz="4800" b="1" i="1" dirty="0">
              <a:solidFill>
                <a:srgbClr val="FF0000"/>
              </a:solidFill>
            </a:endParaRPr>
          </a:p>
        </p:txBody>
      </p:sp>
      <p:sp>
        <p:nvSpPr>
          <p:cNvPr id="9" name="Лента лицом вниз 8"/>
          <p:cNvSpPr/>
          <p:nvPr/>
        </p:nvSpPr>
        <p:spPr>
          <a:xfrm>
            <a:off x="107504" y="4653136"/>
            <a:ext cx="8871849" cy="2016224"/>
          </a:xfrm>
          <a:prstGeom prst="ribbon">
            <a:avLst>
              <a:gd name="adj1" fmla="val 18919"/>
              <a:gd name="adj2" fmla="val 51203"/>
            </a:avLst>
          </a:prstGeom>
          <a:solidFill>
            <a:srgbClr val="FF66FF"/>
          </a:solidFill>
          <a:ln>
            <a:solidFill>
              <a:srgbClr val="FF33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dirty="0" err="1" smtClean="0">
                <a:solidFill>
                  <a:srgbClr val="FF0000"/>
                </a:solidFill>
              </a:rPr>
              <a:t>Слюсаренко</a:t>
            </a:r>
            <a:r>
              <a:rPr lang="uk-UA" sz="2800" dirty="0" smtClean="0">
                <a:solidFill>
                  <a:srgbClr val="FF0000"/>
                </a:solidFill>
              </a:rPr>
              <a:t>  Тетяна  Георгіївна</a:t>
            </a:r>
          </a:p>
          <a:p>
            <a:pPr algn="ctr"/>
            <a:r>
              <a:rPr lang="uk-UA" sz="2800" dirty="0" smtClean="0">
                <a:solidFill>
                  <a:srgbClr val="FF0000"/>
                </a:solidFill>
              </a:rPr>
              <a:t>Вчитель  початкових  класів</a:t>
            </a:r>
          </a:p>
          <a:p>
            <a:pPr algn="ctr"/>
            <a:r>
              <a:rPr lang="uk-UA" sz="2800" dirty="0" err="1" smtClean="0">
                <a:solidFill>
                  <a:srgbClr val="FF0000"/>
                </a:solidFill>
              </a:rPr>
              <a:t>Широківської</a:t>
            </a:r>
            <a:r>
              <a:rPr lang="uk-UA" sz="2800" dirty="0" smtClean="0">
                <a:solidFill>
                  <a:srgbClr val="FF0000"/>
                </a:solidFill>
              </a:rPr>
              <a:t>  СЗШ №2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с двумя вырезанными противолежащими углами 1"/>
          <p:cNvSpPr/>
          <p:nvPr/>
        </p:nvSpPr>
        <p:spPr>
          <a:xfrm>
            <a:off x="1814385" y="2934724"/>
            <a:ext cx="5832648" cy="1512168"/>
          </a:xfrm>
          <a:prstGeom prst="snip2DiagRect">
            <a:avLst>
              <a:gd name="adj1" fmla="val 40523"/>
              <a:gd name="adj2" fmla="val 23939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rgbClr val="FF66FF"/>
                </a:solidFill>
              </a:rPr>
              <a:t>Матеріал до уроків з  курсу « Основи  здоров</a:t>
            </a:r>
            <a:r>
              <a:rPr lang="en-US" sz="3200" dirty="0" smtClean="0">
                <a:solidFill>
                  <a:srgbClr val="FF66FF"/>
                </a:solidFill>
              </a:rPr>
              <a:t>’</a:t>
            </a:r>
            <a:r>
              <a:rPr lang="uk-UA" sz="3200" dirty="0" smtClean="0">
                <a:solidFill>
                  <a:srgbClr val="FF66FF"/>
                </a:solidFill>
              </a:rPr>
              <a:t>я»</a:t>
            </a:r>
            <a:endParaRPr lang="ru-RU" sz="3200" dirty="0">
              <a:solidFill>
                <a:srgbClr val="FF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867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Блок-схема: решение 18"/>
          <p:cNvSpPr/>
          <p:nvPr/>
        </p:nvSpPr>
        <p:spPr>
          <a:xfrm rot="21087929">
            <a:off x="-351318" y="89964"/>
            <a:ext cx="5217040" cy="1775971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Алкоголізм</a:t>
            </a:r>
            <a:r>
              <a:rPr lang="uk-UA" sz="36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 – </a:t>
            </a:r>
            <a:r>
              <a:rPr lang="uk-UA" sz="28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це важка недуга</a:t>
            </a:r>
            <a:r>
              <a:rPr lang="uk-UA" sz="36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.</a:t>
            </a:r>
            <a:endParaRPr lang="ru-RU" sz="4000" b="1" dirty="0">
              <a:ln>
                <a:solidFill>
                  <a:srgbClr val="FFFF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0" name="Молния 19"/>
          <p:cNvSpPr/>
          <p:nvPr/>
        </p:nvSpPr>
        <p:spPr>
          <a:xfrm rot="3420413">
            <a:off x="2043448" y="1814982"/>
            <a:ext cx="427504" cy="602095"/>
          </a:xfrm>
          <a:prstGeom prst="lightningBol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23" name="Горизонтальный свиток 22"/>
          <p:cNvSpPr/>
          <p:nvPr/>
        </p:nvSpPr>
        <p:spPr>
          <a:xfrm>
            <a:off x="-371801" y="1556791"/>
            <a:ext cx="4416546" cy="3712514"/>
          </a:xfrm>
          <a:prstGeom prst="horizontalScroll">
            <a:avLst>
              <a:gd name="adj" fmla="val 2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ln>
                  <a:solidFill>
                    <a:srgbClr val="FFFF00"/>
                  </a:solidFill>
                </a:ln>
                <a:solidFill>
                  <a:srgbClr val="FF3300"/>
                </a:solidFill>
              </a:rPr>
              <a:t>На неї хворіють ті, хто часто вживають спиртні  напої</a:t>
            </a:r>
            <a:r>
              <a:rPr lang="uk-UA" sz="3200" b="1" dirty="0" smtClean="0">
                <a:ln>
                  <a:solidFill>
                    <a:srgbClr val="FFFF00"/>
                  </a:solidFill>
                </a:ln>
                <a:solidFill>
                  <a:srgbClr val="FF3300"/>
                </a:solidFill>
              </a:rPr>
              <a:t>.</a:t>
            </a:r>
            <a:endParaRPr lang="ru-RU" sz="3200" b="1" dirty="0">
              <a:ln>
                <a:solidFill>
                  <a:srgbClr val="FFFF00"/>
                </a:solidFill>
              </a:ln>
              <a:solidFill>
                <a:srgbClr val="FF3300"/>
              </a:solidFill>
            </a:endParaRPr>
          </a:p>
        </p:txBody>
      </p:sp>
      <p:pic>
        <p:nvPicPr>
          <p:cNvPr id="1026" name="Picture 2" descr="C:\Documents and Settings\User\Рабочий стол\женщина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52425" flipV="1">
            <a:off x="4900775" y="-159358"/>
            <a:ext cx="4067659" cy="2986301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User\Рабочий стол\девочк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8842">
            <a:off x="6157805" y="3222704"/>
            <a:ext cx="2597330" cy="3789040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Documents and Settings\User\Рабочий стол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3739">
            <a:off x="1988726" y="4436220"/>
            <a:ext cx="2956667" cy="2984961"/>
          </a:xfrm>
          <a:prstGeom prst="rect">
            <a:avLst/>
          </a:prstGeom>
          <a:noFill/>
          <a:ln w="76200">
            <a:solidFill>
              <a:srgbClr val="FF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18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5076056" y="-116647"/>
            <a:ext cx="4279785" cy="2344526"/>
          </a:xfrm>
          <a:prstGeom prst="snip2DiagRect">
            <a:avLst>
              <a:gd name="adj1" fmla="val 49118"/>
              <a:gd name="adj2" fmla="val 18431"/>
            </a:avLst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7437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n>
                  <a:solidFill>
                    <a:srgbClr val="FF66FF"/>
                  </a:solidFill>
                </a:ln>
                <a:solidFill>
                  <a:srgbClr val="FF3300"/>
                </a:solidFill>
              </a:rPr>
              <a:t>Алкоголь  всмоктується в кров,  ним можна отруїтися  і вмерти.</a:t>
            </a:r>
            <a:endParaRPr lang="ru-RU" sz="2400" dirty="0">
              <a:ln>
                <a:solidFill>
                  <a:srgbClr val="FF66FF"/>
                </a:solidFill>
              </a:ln>
              <a:solidFill>
                <a:srgbClr val="FF3300"/>
              </a:solidFill>
            </a:endParaRPr>
          </a:p>
        </p:txBody>
      </p:sp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0" y="-99393"/>
            <a:ext cx="4067944" cy="2327271"/>
          </a:xfrm>
          <a:prstGeom prst="snip2DiagRect">
            <a:avLst>
              <a:gd name="adj1" fmla="val 17041"/>
              <a:gd name="adj2" fmla="val 35907"/>
            </a:avLst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7437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n>
                  <a:solidFill>
                    <a:srgbClr val="FF66FF"/>
                  </a:solidFill>
                </a:ln>
                <a:solidFill>
                  <a:srgbClr val="FF0000"/>
                </a:solidFill>
              </a:rPr>
              <a:t>Через систематичне отруєння алкоголем можливо захворіти  на цукровий діабет.</a:t>
            </a:r>
            <a:endParaRPr lang="ru-RU" sz="2400" dirty="0">
              <a:ln>
                <a:solidFill>
                  <a:srgbClr val="FF66FF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8" name="Прямоугольник с двумя вырезанными противолежащими углами 7"/>
          <p:cNvSpPr/>
          <p:nvPr/>
        </p:nvSpPr>
        <p:spPr>
          <a:xfrm>
            <a:off x="2267744" y="4703251"/>
            <a:ext cx="4086273" cy="2389903"/>
          </a:xfrm>
          <a:prstGeom prst="snip2DiagRect">
            <a:avLst>
              <a:gd name="adj1" fmla="val 26640"/>
              <a:gd name="adj2" fmla="val 50000"/>
            </a:avLst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rgbClr val="7437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ln>
                  <a:solidFill>
                    <a:srgbClr val="FF66FF"/>
                  </a:solidFill>
                </a:ln>
                <a:solidFill>
                  <a:srgbClr val="FF0000"/>
                </a:solidFill>
              </a:rPr>
              <a:t>Серед причин смертності алкоголізм на </a:t>
            </a:r>
            <a:r>
              <a:rPr lang="uk-UA" sz="2400" b="1" dirty="0" smtClean="0">
                <a:ln>
                  <a:solidFill>
                    <a:srgbClr val="FF66FF"/>
                  </a:solidFill>
                </a:ln>
                <a:solidFill>
                  <a:srgbClr val="FF0000"/>
                </a:solidFill>
              </a:rPr>
              <a:t>третьому місці.</a:t>
            </a:r>
            <a:endParaRPr lang="ru-RU" sz="2400" b="1" dirty="0">
              <a:ln>
                <a:solidFill>
                  <a:srgbClr val="FF66FF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4098" name="Picture 2" descr="C:\Documents and Settings\User\Рабочий стол\умерание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4144096" cy="2714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Documents and Settings\User\Рабочий стол\он пил пиво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768" y="1772816"/>
            <a:ext cx="324036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11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Вертикальный свиток 14"/>
          <p:cNvSpPr/>
          <p:nvPr/>
        </p:nvSpPr>
        <p:spPr>
          <a:xfrm>
            <a:off x="2819215" y="1764817"/>
            <a:ext cx="3937617" cy="2729840"/>
          </a:xfrm>
          <a:prstGeom prst="verticalScroll">
            <a:avLst>
              <a:gd name="adj" fmla="val 19313"/>
            </a:avLst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 smtClean="0">
                <a:solidFill>
                  <a:srgbClr val="FFFF00"/>
                </a:solidFill>
              </a:rPr>
              <a:t>Від алкоголю страждають усі внутрішні органи, особливо мозок.</a:t>
            </a:r>
            <a:endParaRPr lang="ru-RU" sz="2800" b="1" i="1" dirty="0">
              <a:solidFill>
                <a:srgbClr val="FFFF00"/>
              </a:solidFill>
            </a:endParaRPr>
          </a:p>
        </p:txBody>
      </p:sp>
      <p:sp>
        <p:nvSpPr>
          <p:cNvPr id="17" name="Двойная стрелка вверх/вниз 16"/>
          <p:cNvSpPr/>
          <p:nvPr/>
        </p:nvSpPr>
        <p:spPr>
          <a:xfrm>
            <a:off x="1" y="-243408"/>
            <a:ext cx="8947606" cy="1800200"/>
          </a:xfrm>
          <a:prstGeom prst="upDownArrow">
            <a:avLst>
              <a:gd name="adj1" fmla="val 97360"/>
              <a:gd name="adj2" fmla="val 27477"/>
            </a:avLst>
          </a:prstGeom>
          <a:solidFill>
            <a:srgbClr val="FF66FF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i="1" dirty="0" smtClean="0">
                <a:solidFill>
                  <a:srgbClr val="FFFF00"/>
                </a:solidFill>
              </a:rPr>
              <a:t>Майже всі алкоголіки страждають на цироз печінки, туберкульоз легень.</a:t>
            </a:r>
            <a:endParaRPr lang="ru-RU" sz="3600" b="1" i="1" dirty="0">
              <a:solidFill>
                <a:srgbClr val="FFFF00"/>
              </a:solidFill>
            </a:endParaRPr>
          </a:p>
        </p:txBody>
      </p:sp>
      <p:sp>
        <p:nvSpPr>
          <p:cNvPr id="18" name="Нашивка 17"/>
          <p:cNvSpPr/>
          <p:nvPr/>
        </p:nvSpPr>
        <p:spPr>
          <a:xfrm rot="6271995">
            <a:off x="1072915" y="1413564"/>
            <a:ext cx="1015971" cy="846730"/>
          </a:xfrm>
          <a:prstGeom prst="chevron">
            <a:avLst>
              <a:gd name="adj" fmla="val 80771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9" name="Нашивка 18"/>
          <p:cNvSpPr/>
          <p:nvPr/>
        </p:nvSpPr>
        <p:spPr>
          <a:xfrm rot="3622173">
            <a:off x="7578664" y="1154222"/>
            <a:ext cx="886871" cy="882166"/>
          </a:xfrm>
          <a:prstGeom prst="chevron">
            <a:avLst>
              <a:gd name="adj" fmla="val 72533"/>
            </a:avLst>
          </a:prstGeom>
          <a:solidFill>
            <a:srgbClr val="FFFF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50" name="Picture 2" descr="C:\Documents and Settings\User\Рабочий стол\печен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8880"/>
            <a:ext cx="3171383" cy="317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User\Рабочий стол\легких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709" y="2052066"/>
            <a:ext cx="2782779" cy="325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User\Рабочий стол\мозг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383" y="5057743"/>
            <a:ext cx="3502030" cy="2359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Молния 1"/>
          <p:cNvSpPr/>
          <p:nvPr/>
        </p:nvSpPr>
        <p:spPr>
          <a:xfrm>
            <a:off x="4788024" y="4424881"/>
            <a:ext cx="735410" cy="898753"/>
          </a:xfrm>
          <a:prstGeom prst="lightningBol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833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19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ручной ввод 3"/>
          <p:cNvSpPr/>
          <p:nvPr/>
        </p:nvSpPr>
        <p:spPr>
          <a:xfrm>
            <a:off x="0" y="0"/>
            <a:ext cx="9144000" cy="2204864"/>
          </a:xfrm>
          <a:prstGeom prst="flowChartManualInput">
            <a:avLst/>
          </a:prstGeom>
          <a:solidFill>
            <a:srgbClr val="00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ln>
                  <a:solidFill>
                    <a:srgbClr val="0070C0"/>
                  </a:solidFill>
                </a:ln>
                <a:solidFill>
                  <a:srgbClr val="7437ED"/>
                </a:solidFill>
              </a:rPr>
              <a:t>Отруєння мозку призводить до того, що людина втрачає здатність мислити -  у неї погіршується пам’ять, слабшають розумові здібності.</a:t>
            </a:r>
            <a:endParaRPr lang="ru-RU" sz="3200" dirty="0">
              <a:ln>
                <a:solidFill>
                  <a:srgbClr val="0070C0"/>
                </a:solidFill>
              </a:ln>
              <a:solidFill>
                <a:srgbClr val="7437ED"/>
              </a:solidFill>
            </a:endParaRPr>
          </a:p>
        </p:txBody>
      </p:sp>
      <p:pic>
        <p:nvPicPr>
          <p:cNvPr id="5122" name="Picture 2" descr="C:\Documents and Settings\User\Рабочий стол\психик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2476882"/>
            <a:ext cx="2973980" cy="3793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Documents and Settings\User\Рабочий стол\псих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452" y="3861048"/>
            <a:ext cx="3487810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Documents and Settings\User\Рабочий стол\Копия консервуэ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106" y="2348880"/>
            <a:ext cx="3110136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2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узел 2"/>
          <p:cNvSpPr/>
          <p:nvPr/>
        </p:nvSpPr>
        <p:spPr>
          <a:xfrm>
            <a:off x="303023" y="412426"/>
            <a:ext cx="8424936" cy="1872208"/>
          </a:xfrm>
          <a:prstGeom prst="flowChartConnector">
            <a:avLst/>
          </a:prstGeom>
          <a:solidFill>
            <a:srgbClr val="FF66FF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 smtClean="0">
                <a:solidFill>
                  <a:srgbClr val="FFFF00"/>
                </a:solidFill>
              </a:rPr>
              <a:t>Алкоголь « тисне » на дитину:</a:t>
            </a:r>
            <a:endParaRPr lang="ru-RU" sz="5400" dirty="0">
              <a:solidFill>
                <a:srgbClr val="FFFF00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1763688" y="2132856"/>
            <a:ext cx="701399" cy="115212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6516216" y="2301046"/>
            <a:ext cx="864096" cy="91193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7-конечная звезда 18"/>
          <p:cNvSpPr/>
          <p:nvPr/>
        </p:nvSpPr>
        <p:spPr>
          <a:xfrm>
            <a:off x="-756591" y="3429000"/>
            <a:ext cx="3888432" cy="2306385"/>
          </a:xfrm>
          <a:prstGeom prst="star7">
            <a:avLst>
              <a:gd name="adj" fmla="val 50000"/>
              <a:gd name="hf" fmla="val 102572"/>
              <a:gd name="vf" fmla="val 105210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>
                <a:solidFill>
                  <a:srgbClr val="FF0000"/>
                </a:solidFill>
              </a:rPr>
              <a:t>з</a:t>
            </a:r>
            <a:r>
              <a:rPr lang="uk-UA" sz="3600" dirty="0" smtClean="0">
                <a:solidFill>
                  <a:srgbClr val="FF0000"/>
                </a:solidFill>
              </a:rPr>
              <a:t>нижується увага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25" name="8-конечная звезда 24"/>
          <p:cNvSpPr/>
          <p:nvPr/>
        </p:nvSpPr>
        <p:spPr>
          <a:xfrm>
            <a:off x="5868144" y="3132804"/>
            <a:ext cx="3733657" cy="2577786"/>
          </a:xfrm>
          <a:prstGeom prst="star8">
            <a:avLst>
              <a:gd name="adj" fmla="val 43994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>
                <a:solidFill>
                  <a:srgbClr val="FF0000"/>
                </a:solidFill>
              </a:rPr>
              <a:t>в</a:t>
            </a:r>
            <a:r>
              <a:rPr lang="uk-UA" sz="4000" dirty="0" smtClean="0">
                <a:solidFill>
                  <a:srgbClr val="FF0000"/>
                </a:solidFill>
              </a:rPr>
              <a:t>она погано росте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78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fotojop2458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740" y="2283652"/>
            <a:ext cx="4553346" cy="334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Выноска со стрелкой вниз 4"/>
          <p:cNvSpPr/>
          <p:nvPr/>
        </p:nvSpPr>
        <p:spPr>
          <a:xfrm>
            <a:off x="251520" y="217838"/>
            <a:ext cx="3960440" cy="1772343"/>
          </a:xfrm>
          <a:prstGeom prst="downArrowCallout">
            <a:avLst>
              <a:gd name="adj1" fmla="val 16941"/>
              <a:gd name="adj2" fmla="val 4620"/>
              <a:gd name="adj3" fmla="val 25000"/>
              <a:gd name="adj4" fmla="val 6497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n>
                  <a:solidFill>
                    <a:srgbClr val="3EF6F6"/>
                  </a:solidFill>
                </a:ln>
                <a:solidFill>
                  <a:srgbClr val="FF3300"/>
                </a:solidFill>
              </a:rPr>
              <a:t>П</a:t>
            </a:r>
            <a:r>
              <a:rPr lang="en-US" sz="2400" dirty="0" smtClean="0">
                <a:ln>
                  <a:solidFill>
                    <a:srgbClr val="3EF6F6"/>
                  </a:solidFill>
                </a:ln>
                <a:solidFill>
                  <a:srgbClr val="FF3300"/>
                </a:solidFill>
              </a:rPr>
              <a:t>’</a:t>
            </a:r>
            <a:r>
              <a:rPr lang="uk-UA" sz="2400" dirty="0" err="1" smtClean="0">
                <a:ln>
                  <a:solidFill>
                    <a:srgbClr val="3EF6F6"/>
                  </a:solidFill>
                </a:ln>
                <a:solidFill>
                  <a:srgbClr val="FF3300"/>
                </a:solidFill>
              </a:rPr>
              <a:t>яна</a:t>
            </a:r>
            <a:r>
              <a:rPr lang="uk-UA" sz="2400" dirty="0" smtClean="0">
                <a:ln>
                  <a:solidFill>
                    <a:srgbClr val="3EF6F6"/>
                  </a:solidFill>
                </a:ln>
                <a:solidFill>
                  <a:srgbClr val="FF3300"/>
                </a:solidFill>
              </a:rPr>
              <a:t> людина небезпечна для інших,бо вона не контролює своїх вчинків.</a:t>
            </a:r>
            <a:endParaRPr lang="ru-RU" sz="2400" dirty="0">
              <a:ln>
                <a:solidFill>
                  <a:srgbClr val="3EF6F6"/>
                </a:solidFill>
              </a:ln>
              <a:solidFill>
                <a:srgbClr val="FF3300"/>
              </a:solidFill>
            </a:endParaRP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4918517" y="288738"/>
            <a:ext cx="3960440" cy="1701443"/>
          </a:xfrm>
          <a:prstGeom prst="downArrowCallout">
            <a:avLst>
              <a:gd name="adj1" fmla="val 28877"/>
              <a:gd name="adj2" fmla="val 5144"/>
              <a:gd name="adj3" fmla="val 25000"/>
              <a:gd name="adj4" fmla="val 6497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n>
                  <a:solidFill>
                    <a:srgbClr val="3EF6F6"/>
                  </a:solidFill>
                </a:ln>
                <a:solidFill>
                  <a:srgbClr val="FF3300"/>
                </a:solidFill>
              </a:rPr>
              <a:t>На </a:t>
            </a:r>
            <a:r>
              <a:rPr lang="uk-UA" sz="2400" dirty="0" err="1" smtClean="0">
                <a:ln>
                  <a:solidFill>
                    <a:srgbClr val="3EF6F6"/>
                  </a:solidFill>
                </a:ln>
                <a:solidFill>
                  <a:srgbClr val="FF3300"/>
                </a:solidFill>
              </a:rPr>
              <a:t>грунті</a:t>
            </a:r>
            <a:r>
              <a:rPr lang="uk-UA" sz="2400" dirty="0" smtClean="0">
                <a:ln>
                  <a:solidFill>
                    <a:srgbClr val="3EF6F6"/>
                  </a:solidFill>
                </a:ln>
                <a:solidFill>
                  <a:srgbClr val="FF3300"/>
                </a:solidFill>
              </a:rPr>
              <a:t> алкоголізму  </a:t>
            </a:r>
            <a:r>
              <a:rPr lang="uk-UA" sz="2400" dirty="0" err="1" smtClean="0">
                <a:ln>
                  <a:solidFill>
                    <a:srgbClr val="3EF6F6"/>
                  </a:solidFill>
                </a:ln>
                <a:solidFill>
                  <a:srgbClr val="FF3300"/>
                </a:solidFill>
              </a:rPr>
              <a:t>скоюються</a:t>
            </a:r>
            <a:r>
              <a:rPr lang="uk-UA" sz="2400" dirty="0" smtClean="0">
                <a:ln>
                  <a:solidFill>
                    <a:srgbClr val="3EF6F6"/>
                  </a:solidFill>
                </a:ln>
                <a:solidFill>
                  <a:srgbClr val="FF3300"/>
                </a:solidFill>
              </a:rPr>
              <a:t> важкі злочини. </a:t>
            </a:r>
            <a:endParaRPr lang="ru-RU" sz="2400" dirty="0">
              <a:ln>
                <a:solidFill>
                  <a:srgbClr val="3EF6F6"/>
                </a:solidFill>
              </a:ln>
              <a:solidFill>
                <a:srgbClr val="FF33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02005" y="5616772"/>
            <a:ext cx="66813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4800" b="1" dirty="0" smtClean="0">
                <a:ln w="11430">
                  <a:solidFill>
                    <a:srgbClr val="00B0F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Уникайте</a:t>
            </a:r>
            <a:r>
              <a:rPr lang="en-US" sz="4800" b="1" dirty="0" smtClean="0">
                <a:ln w="11430">
                  <a:solidFill>
                    <a:srgbClr val="00B0F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uk-UA" sz="4800" b="1" dirty="0" smtClean="0">
                <a:ln w="11430">
                  <a:solidFill>
                    <a:srgbClr val="00B0F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п</a:t>
            </a:r>
            <a:r>
              <a:rPr lang="en-US" sz="4800" b="1" dirty="0" smtClean="0">
                <a:ln w="11430">
                  <a:solidFill>
                    <a:srgbClr val="00B0F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’</a:t>
            </a:r>
            <a:r>
              <a:rPr lang="uk-UA" sz="4800" b="1" dirty="0" err="1" smtClean="0">
                <a:ln w="11430">
                  <a:solidFill>
                    <a:srgbClr val="00B0F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яниць</a:t>
            </a:r>
            <a:r>
              <a:rPr lang="uk-UA" sz="4800" b="1" dirty="0" smtClean="0">
                <a:ln w="11430">
                  <a:solidFill>
                    <a:srgbClr val="00B0F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!</a:t>
            </a:r>
            <a:endParaRPr lang="ru-RU" sz="4800" b="1" dirty="0">
              <a:ln w="11430">
                <a:solidFill>
                  <a:srgbClr val="00B0F0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3791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ко 1"/>
          <p:cNvSpPr/>
          <p:nvPr/>
        </p:nvSpPr>
        <p:spPr>
          <a:xfrm>
            <a:off x="251520" y="20445"/>
            <a:ext cx="8208912" cy="1800199"/>
          </a:xfrm>
          <a:prstGeom prst="cloud">
            <a:avLst/>
          </a:prstGeom>
          <a:solidFill>
            <a:srgbClr val="3EF6F6"/>
          </a:solidFill>
          <a:ln>
            <a:solidFill>
              <a:srgbClr val="7437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600" dirty="0" err="1" smtClean="0">
                <a:solidFill>
                  <a:srgbClr val="FF0000"/>
                </a:solidFill>
              </a:rPr>
              <a:t>Запам</a:t>
            </a:r>
            <a:r>
              <a:rPr lang="en-US" sz="6600" dirty="0" smtClean="0">
                <a:solidFill>
                  <a:srgbClr val="FF0000"/>
                </a:solidFill>
              </a:rPr>
              <a:t>’</a:t>
            </a:r>
            <a:r>
              <a:rPr lang="uk-UA" sz="6600" dirty="0" err="1" smtClean="0">
                <a:solidFill>
                  <a:srgbClr val="FF0000"/>
                </a:solidFill>
              </a:rPr>
              <a:t>ятайте</a:t>
            </a:r>
            <a:r>
              <a:rPr lang="uk-UA" sz="6600" dirty="0" smtClean="0">
                <a:solidFill>
                  <a:srgbClr val="FF0000"/>
                </a:solidFill>
              </a:rPr>
              <a:t>!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3" name="Двойная волна 2"/>
          <p:cNvSpPr/>
          <p:nvPr/>
        </p:nvSpPr>
        <p:spPr>
          <a:xfrm>
            <a:off x="375673" y="1971978"/>
            <a:ext cx="8098925" cy="1990714"/>
          </a:xfrm>
          <a:prstGeom prst="doubleWave">
            <a:avLst>
              <a:gd name="adj1" fmla="val 12500"/>
              <a:gd name="adj2" fmla="val 756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rgbClr val="FF3300"/>
                </a:solidFill>
              </a:rPr>
              <a:t>Найкращий спосіб не стати алкоголіком -  не вживати спиртного.</a:t>
            </a:r>
            <a:endParaRPr lang="ru-RU" sz="3200" dirty="0">
              <a:solidFill>
                <a:srgbClr val="FF33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6111" y="4293096"/>
            <a:ext cx="846043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Inflate">
              <a:avLst/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>
                  <a:solidFill>
                    <a:srgbClr val="FFFF00"/>
                  </a:solidFill>
                  <a:prstDash val="solid"/>
                </a:ln>
                <a:solidFill>
                  <a:srgbClr val="3EF6F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Здоров</a:t>
            </a:r>
            <a:r>
              <a:rPr lang="en-US" sz="5400" b="1" cap="none" spc="0" dirty="0" smtClean="0">
                <a:ln>
                  <a:solidFill>
                    <a:srgbClr val="FFFF00"/>
                  </a:solidFill>
                  <a:prstDash val="solid"/>
                </a:ln>
                <a:solidFill>
                  <a:srgbClr val="3EF6F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’</a:t>
            </a:r>
            <a:r>
              <a:rPr lang="uk-UA" sz="5400" b="1" cap="none" spc="0" dirty="0" smtClean="0">
                <a:ln>
                  <a:solidFill>
                    <a:srgbClr val="FFFF00"/>
                  </a:solidFill>
                  <a:prstDash val="solid"/>
                </a:ln>
                <a:solidFill>
                  <a:srgbClr val="3EF6F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я – за гроші не купиш</a:t>
            </a:r>
            <a:endParaRPr lang="ru-RU" sz="5400" b="1" cap="none" spc="0" dirty="0">
              <a:ln>
                <a:solidFill>
                  <a:srgbClr val="FFFF00"/>
                </a:solidFill>
                <a:prstDash val="solid"/>
              </a:ln>
              <a:solidFill>
                <a:srgbClr val="3EF6F6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5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илиния 2"/>
          <p:cNvSpPr/>
          <p:nvPr/>
        </p:nvSpPr>
        <p:spPr>
          <a:xfrm>
            <a:off x="3918856" y="712520"/>
            <a:ext cx="475013" cy="356260"/>
          </a:xfrm>
          <a:custGeom>
            <a:avLst/>
            <a:gdLst>
              <a:gd name="connsiteX0" fmla="*/ 0 w 475013"/>
              <a:gd name="connsiteY0" fmla="*/ 0 h 356260"/>
              <a:gd name="connsiteX1" fmla="*/ 0 w 475013"/>
              <a:gd name="connsiteY1" fmla="*/ 0 h 356260"/>
              <a:gd name="connsiteX2" fmla="*/ 106878 w 475013"/>
              <a:gd name="connsiteY2" fmla="*/ 23750 h 356260"/>
              <a:gd name="connsiteX3" fmla="*/ 368135 w 475013"/>
              <a:gd name="connsiteY3" fmla="*/ 332509 h 356260"/>
              <a:gd name="connsiteX4" fmla="*/ 475013 w 475013"/>
              <a:gd name="connsiteY4" fmla="*/ 356260 h 356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5013" h="356260">
                <a:moveTo>
                  <a:pt x="0" y="0"/>
                </a:moveTo>
                <a:lnTo>
                  <a:pt x="0" y="0"/>
                </a:lnTo>
                <a:lnTo>
                  <a:pt x="106878" y="23750"/>
                </a:lnTo>
                <a:lnTo>
                  <a:pt x="368135" y="332509"/>
                </a:lnTo>
                <a:lnTo>
                  <a:pt x="475013" y="35626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3491880" y="1844824"/>
            <a:ext cx="72008" cy="45719"/>
          </a:xfrm>
          <a:prstGeom prst="downArrowCallout">
            <a:avLst>
              <a:gd name="adj1" fmla="val 25000"/>
              <a:gd name="adj2" fmla="val 25000"/>
              <a:gd name="adj3" fmla="val 100000"/>
              <a:gd name="adj4" fmla="val 7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180021" y="284233"/>
            <a:ext cx="8752892" cy="2148331"/>
          </a:xfrm>
          <a:prstGeom prst="downArrowCallout">
            <a:avLst>
              <a:gd name="adj1" fmla="val 11435"/>
              <a:gd name="adj2" fmla="val 25000"/>
              <a:gd name="adj3" fmla="val 25000"/>
              <a:gd name="adj4" fmla="val 55815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i="1" dirty="0" smtClean="0">
                <a:ln>
                  <a:solidFill>
                    <a:srgbClr val="89F143"/>
                  </a:solidFill>
                </a:ln>
                <a:solidFill>
                  <a:srgbClr val="7030A0"/>
                </a:solidFill>
              </a:rPr>
              <a:t>Наркоманія – хворобливий потяг до вживання наркотиків.</a:t>
            </a:r>
            <a:endParaRPr lang="ru-RU" sz="4400" i="1" dirty="0">
              <a:ln>
                <a:solidFill>
                  <a:srgbClr val="89F143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4572000" y="2924944"/>
            <a:ext cx="45719" cy="45719"/>
          </a:xfrm>
          <a:prstGeom prst="downArrowCallout">
            <a:avLst>
              <a:gd name="adj1" fmla="val 25000"/>
              <a:gd name="adj2" fmla="val 25000"/>
              <a:gd name="adj3" fmla="val 100000"/>
              <a:gd name="adj4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Выноска со стрелкой вниз 8"/>
          <p:cNvSpPr/>
          <p:nvPr/>
        </p:nvSpPr>
        <p:spPr>
          <a:xfrm>
            <a:off x="161819" y="2359434"/>
            <a:ext cx="8911800" cy="2004548"/>
          </a:xfrm>
          <a:prstGeom prst="downArrowCallout">
            <a:avLst>
              <a:gd name="adj1" fmla="val 16286"/>
              <a:gd name="adj2" fmla="val 25000"/>
              <a:gd name="adj3" fmla="val 25000"/>
              <a:gd name="adj4" fmla="val 64977"/>
            </a:avLst>
          </a:prstGeom>
          <a:solidFill>
            <a:srgbClr val="2BF944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i="1" dirty="0" smtClean="0">
                <a:ln>
                  <a:solidFill>
                    <a:srgbClr val="FF66FF"/>
                  </a:solidFill>
                </a:ln>
                <a:solidFill>
                  <a:srgbClr val="7030A0"/>
                </a:solidFill>
              </a:rPr>
              <a:t>Наркотики – це хімічні речовини, більшість яких є токсинами ( тобто отрутою), які спричиняють  у людини стан </a:t>
            </a:r>
            <a:r>
              <a:rPr lang="uk-UA" sz="2800" i="1" dirty="0" err="1" smtClean="0">
                <a:ln>
                  <a:solidFill>
                    <a:srgbClr val="FF66FF"/>
                  </a:solidFill>
                </a:ln>
                <a:solidFill>
                  <a:srgbClr val="7030A0"/>
                </a:solidFill>
              </a:rPr>
              <a:t>сп</a:t>
            </a:r>
            <a:r>
              <a:rPr lang="en-US" sz="2800" i="1" dirty="0" smtClean="0">
                <a:ln>
                  <a:solidFill>
                    <a:srgbClr val="FF66FF"/>
                  </a:solidFill>
                </a:ln>
                <a:solidFill>
                  <a:srgbClr val="7030A0"/>
                </a:solidFill>
              </a:rPr>
              <a:t>’</a:t>
            </a:r>
            <a:r>
              <a:rPr lang="uk-UA" sz="2800" i="1" dirty="0" err="1" smtClean="0">
                <a:ln>
                  <a:solidFill>
                    <a:srgbClr val="FF66FF"/>
                  </a:solidFill>
                </a:ln>
                <a:solidFill>
                  <a:srgbClr val="7030A0"/>
                </a:solidFill>
              </a:rPr>
              <a:t>яніння</a:t>
            </a:r>
            <a:r>
              <a:rPr lang="uk-UA" sz="2800" i="1" dirty="0">
                <a:ln>
                  <a:solidFill>
                    <a:srgbClr val="FF66FF"/>
                  </a:solidFill>
                </a:ln>
                <a:solidFill>
                  <a:srgbClr val="7030A0"/>
                </a:solidFill>
              </a:rPr>
              <a:t>.</a:t>
            </a:r>
            <a:endParaRPr lang="ru-RU" sz="2800" i="1" dirty="0">
              <a:ln>
                <a:solidFill>
                  <a:srgbClr val="FF66FF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11" name="Блок-схема: перфолента 10"/>
          <p:cNvSpPr/>
          <p:nvPr/>
        </p:nvSpPr>
        <p:spPr>
          <a:xfrm>
            <a:off x="161819" y="3927786"/>
            <a:ext cx="4198377" cy="2575486"/>
          </a:xfrm>
          <a:prstGeom prst="flowChartPunchedTap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i="1" dirty="0" smtClean="0">
                <a:ln>
                  <a:solidFill>
                    <a:srgbClr val="3EF6F6"/>
                  </a:solidFill>
                </a:ln>
                <a:solidFill>
                  <a:srgbClr val="FF0000"/>
                </a:solidFill>
              </a:rPr>
              <a:t>Рак волі – так називають наркоманію.</a:t>
            </a:r>
            <a:endParaRPr lang="ru-RU" sz="3600" b="1" i="1" dirty="0">
              <a:ln>
                <a:solidFill>
                  <a:srgbClr val="3EF6F6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2" name="Блок-схема: перфолента 11"/>
          <p:cNvSpPr/>
          <p:nvPr/>
        </p:nvSpPr>
        <p:spPr>
          <a:xfrm>
            <a:off x="5076056" y="3617421"/>
            <a:ext cx="3672408" cy="2808312"/>
          </a:xfrm>
          <a:prstGeom prst="flowChartPunchedTap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i="1" dirty="0" smtClean="0">
                <a:ln>
                  <a:solidFill>
                    <a:srgbClr val="3EF6F6"/>
                  </a:solidFill>
                </a:ln>
                <a:solidFill>
                  <a:srgbClr val="FF0000"/>
                </a:solidFill>
              </a:rPr>
              <a:t>Наркоманія важко виліковується</a:t>
            </a:r>
            <a:endParaRPr lang="ru-RU" sz="3600" b="1" i="1" dirty="0">
              <a:ln>
                <a:solidFill>
                  <a:srgbClr val="3EF6F6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175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войная волна 3"/>
          <p:cNvSpPr/>
          <p:nvPr/>
        </p:nvSpPr>
        <p:spPr>
          <a:xfrm>
            <a:off x="1364917" y="167101"/>
            <a:ext cx="6219877" cy="1399383"/>
          </a:xfrm>
          <a:prstGeom prst="doubleWave">
            <a:avLst>
              <a:gd name="adj1" fmla="val 12500"/>
              <a:gd name="adj2" fmla="val 2111"/>
            </a:avLst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ln>
                  <a:solidFill>
                    <a:srgbClr val="C00000"/>
                  </a:solidFill>
                </a:ln>
                <a:solidFill>
                  <a:srgbClr val="7437ED"/>
                </a:solidFill>
              </a:rPr>
              <a:t>Багато наркоманів хворіють на вірусні інфекції та СНІД</a:t>
            </a:r>
            <a:endParaRPr lang="ru-RU" sz="2800" dirty="0">
              <a:ln>
                <a:solidFill>
                  <a:srgbClr val="C00000"/>
                </a:solidFill>
              </a:ln>
              <a:solidFill>
                <a:srgbClr val="7437ED"/>
              </a:solidFill>
            </a:endParaRPr>
          </a:p>
        </p:txBody>
      </p:sp>
      <p:sp>
        <p:nvSpPr>
          <p:cNvPr id="5" name="Блок-схема: решение 4"/>
          <p:cNvSpPr/>
          <p:nvPr/>
        </p:nvSpPr>
        <p:spPr>
          <a:xfrm>
            <a:off x="395536" y="1855771"/>
            <a:ext cx="4392488" cy="1645237"/>
          </a:xfrm>
          <a:prstGeom prst="flowChartDecision">
            <a:avLst/>
          </a:prstGeom>
          <a:solidFill>
            <a:srgbClr val="3DD8F7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n>
                  <a:solidFill>
                    <a:srgbClr val="FF3300"/>
                  </a:solidFill>
                </a:ln>
                <a:solidFill>
                  <a:srgbClr val="FF66FF"/>
                </a:solidFill>
              </a:rPr>
              <a:t>В них  розвивається  захворювання печінки і нирок.</a:t>
            </a:r>
            <a:endParaRPr lang="ru-RU" dirty="0">
              <a:ln>
                <a:solidFill>
                  <a:srgbClr val="FF3300"/>
                </a:solidFill>
              </a:ln>
              <a:solidFill>
                <a:srgbClr val="FF66FF"/>
              </a:solidFill>
            </a:endParaRPr>
          </a:p>
        </p:txBody>
      </p:sp>
      <p:sp>
        <p:nvSpPr>
          <p:cNvPr id="7" name="Блок-схема: карточка 6"/>
          <p:cNvSpPr/>
          <p:nvPr/>
        </p:nvSpPr>
        <p:spPr>
          <a:xfrm>
            <a:off x="1817642" y="4784183"/>
            <a:ext cx="5314426" cy="1844824"/>
          </a:xfrm>
          <a:prstGeom prst="flowChartPunchedCard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i="1" dirty="0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</a:rPr>
              <a:t>Вік  життя наркоманів в середньому на 20 – 25 років менший, ніж у нормальних людей.</a:t>
            </a:r>
            <a:endParaRPr lang="ru-RU" sz="2400" i="1" dirty="0">
              <a:ln>
                <a:solidFill>
                  <a:srgbClr val="C00000"/>
                </a:solidFill>
              </a:ln>
              <a:solidFill>
                <a:srgbClr val="7030A0"/>
              </a:solidFill>
            </a:endParaRPr>
          </a:p>
        </p:txBody>
      </p:sp>
      <p:pic>
        <p:nvPicPr>
          <p:cNvPr id="3074" name="Picture 2" descr="C:\Documents and Settings\User\Рабочий стол\почк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281" y="2276531"/>
            <a:ext cx="3333564" cy="222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>
            <a:off x="3347864" y="3068960"/>
            <a:ext cx="2207417" cy="52920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2955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Блок-схема: знак завершения 10"/>
          <p:cNvSpPr/>
          <p:nvPr/>
        </p:nvSpPr>
        <p:spPr>
          <a:xfrm>
            <a:off x="-33983" y="628794"/>
            <a:ext cx="9143999" cy="864096"/>
          </a:xfrm>
          <a:prstGeom prst="flowChartTerminator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 smtClean="0">
                <a:ln>
                  <a:solidFill>
                    <a:srgbClr val="FFFF00"/>
                  </a:solidFill>
                </a:ln>
              </a:rPr>
              <a:t>Під впливом наркотиків</a:t>
            </a:r>
            <a:endParaRPr lang="ru-RU" sz="5400" dirty="0">
              <a:ln>
                <a:solidFill>
                  <a:srgbClr val="FFFF00"/>
                </a:solidFill>
              </a:ln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 flipH="1">
            <a:off x="2233115" y="1492890"/>
            <a:ext cx="250653" cy="95229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585179" y="1561907"/>
            <a:ext cx="0" cy="2376264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6550458" y="1561907"/>
            <a:ext cx="277855" cy="862911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Блок-схема: решение 19"/>
          <p:cNvSpPr/>
          <p:nvPr/>
        </p:nvSpPr>
        <p:spPr>
          <a:xfrm>
            <a:off x="0" y="2589936"/>
            <a:ext cx="4538016" cy="2135207"/>
          </a:xfrm>
          <a:prstGeom prst="flowChartDecisio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>
                <a:solidFill>
                  <a:srgbClr val="FF0000"/>
                </a:solidFill>
              </a:rPr>
              <a:t>з</a:t>
            </a:r>
            <a:r>
              <a:rPr lang="uk-UA" sz="2800" b="1" i="1" dirty="0" smtClean="0">
                <a:solidFill>
                  <a:srgbClr val="FF0000"/>
                </a:solidFill>
              </a:rPr>
              <a:t>нищується неповторна особистість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30" name="Блок-схема: решение 29"/>
          <p:cNvSpPr/>
          <p:nvPr/>
        </p:nvSpPr>
        <p:spPr>
          <a:xfrm rot="21594770">
            <a:off x="4625335" y="2460303"/>
            <a:ext cx="4483096" cy="2087786"/>
          </a:xfrm>
          <a:prstGeom prst="flowChartDecisio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>
                <a:solidFill>
                  <a:srgbClr val="FF0000"/>
                </a:solidFill>
              </a:rPr>
              <a:t>л</a:t>
            </a:r>
            <a:r>
              <a:rPr lang="uk-UA" sz="2800" b="1" i="1" dirty="0" smtClean="0">
                <a:solidFill>
                  <a:srgbClr val="FF0000"/>
                </a:solidFill>
              </a:rPr>
              <a:t>юдина не контролює свої емоції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66" name="Овал 65"/>
          <p:cNvSpPr/>
          <p:nvPr/>
        </p:nvSpPr>
        <p:spPr>
          <a:xfrm>
            <a:off x="2757468" y="4221088"/>
            <a:ext cx="3616694" cy="165127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i="1" dirty="0">
                <a:solidFill>
                  <a:srgbClr val="FF0000"/>
                </a:solidFill>
              </a:rPr>
              <a:t>в</a:t>
            </a:r>
            <a:r>
              <a:rPr lang="uk-UA" sz="3200" b="1" i="1" dirty="0" smtClean="0">
                <a:solidFill>
                  <a:srgbClr val="FF0000"/>
                </a:solidFill>
              </a:rPr>
              <a:t>она втрачає волю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3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0" grpId="0" animBg="1"/>
      <p:bldP spid="30" grpId="0" animBg="1"/>
      <p:bldP spid="6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ятно 2 7"/>
          <p:cNvSpPr/>
          <p:nvPr/>
        </p:nvSpPr>
        <p:spPr>
          <a:xfrm>
            <a:off x="-684584" y="-1107504"/>
            <a:ext cx="6480720" cy="4263922"/>
          </a:xfrm>
          <a:prstGeom prst="irregularSeal2">
            <a:avLst/>
          </a:prstGeom>
          <a:solidFill>
            <a:srgbClr val="FFFF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Паління – підступний  ворог людства, найпоширеніша  шкідлива звичка</a:t>
            </a:r>
            <a:r>
              <a:rPr lang="uk-UA" sz="1000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!</a:t>
            </a:r>
            <a:endParaRPr lang="ru-RU" sz="1000" i="1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4949706" y="4005064"/>
            <a:ext cx="4176464" cy="2360240"/>
          </a:xfrm>
          <a:prstGeom prst="ellipse">
            <a:avLst/>
          </a:prstGeom>
          <a:solidFill>
            <a:srgbClr val="2BF944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rgbClr val="FF0000"/>
                </a:solidFill>
              </a:rPr>
              <a:t>Сигарети містять нікотин, отруйні смоли і багато інших канцерогенів.</a:t>
            </a:r>
            <a:endParaRPr lang="ru-RU" sz="1400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Documents and Settings\User\Рабочий стол\дети куря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0594"/>
            <a:ext cx="4032448" cy="3850988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Молния 5"/>
          <p:cNvSpPr/>
          <p:nvPr/>
        </p:nvSpPr>
        <p:spPr>
          <a:xfrm rot="6192761">
            <a:off x="3900685" y="5150887"/>
            <a:ext cx="1425305" cy="1377540"/>
          </a:xfrm>
          <a:prstGeom prst="lightningBol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Documents and Settings\User\Рабочий стол\бактери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644" y="2389412"/>
            <a:ext cx="3222264" cy="2582448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нутый угол 6"/>
          <p:cNvSpPr/>
          <p:nvPr/>
        </p:nvSpPr>
        <p:spPr>
          <a:xfrm>
            <a:off x="38083" y="4981185"/>
            <a:ext cx="3883109" cy="1621610"/>
          </a:xfrm>
          <a:prstGeom prst="foldedCorner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 smtClean="0">
                <a:solidFill>
                  <a:srgbClr val="FF0000"/>
                </a:solidFill>
              </a:rPr>
              <a:t>Нікотин вбиває </a:t>
            </a:r>
            <a:r>
              <a:rPr lang="uk-UA" sz="2800" b="1" i="1" dirty="0">
                <a:solidFill>
                  <a:srgbClr val="FF0000"/>
                </a:solidFill>
              </a:rPr>
              <a:t> </a:t>
            </a:r>
            <a:r>
              <a:rPr lang="uk-UA" sz="2800" b="1" i="1" dirty="0" smtClean="0">
                <a:solidFill>
                  <a:srgbClr val="FF0000"/>
                </a:solidFill>
              </a:rPr>
              <a:t>шість видів бактерій, з них вісім видів - корисних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27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авильный пятиугольник 2"/>
          <p:cNvSpPr/>
          <p:nvPr/>
        </p:nvSpPr>
        <p:spPr>
          <a:xfrm rot="20971401">
            <a:off x="-10301" y="-32738"/>
            <a:ext cx="4078718" cy="1936222"/>
          </a:xfrm>
          <a:prstGeom prst="pentagon">
            <a:avLst/>
          </a:prstGeom>
          <a:solidFill>
            <a:srgbClr val="FF66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FF00"/>
                </a:solidFill>
              </a:rPr>
              <a:t>У наркоманів неприємний запах від тіла, із рота.</a:t>
            </a:r>
            <a:endParaRPr lang="ru-RU" sz="2400" b="1" dirty="0">
              <a:solidFill>
                <a:srgbClr val="00FF00"/>
              </a:solidFill>
            </a:endParaRP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5378352" y="198289"/>
            <a:ext cx="3536832" cy="1844824"/>
          </a:xfrm>
          <a:prstGeom prst="wedgeRoundRectCallout">
            <a:avLst>
              <a:gd name="adj1" fmla="val -83489"/>
              <a:gd name="adj2" fmla="val 125449"/>
              <a:gd name="adj3" fmla="val 16667"/>
            </a:avLst>
          </a:prstGeom>
          <a:solidFill>
            <a:srgbClr val="89F143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 smtClean="0">
                <a:solidFill>
                  <a:srgbClr val="002060"/>
                </a:solidFill>
              </a:rPr>
              <a:t>Проблеми із шлунком, поноси, нудота .</a:t>
            </a:r>
          </a:p>
          <a:p>
            <a:pPr algn="ctr"/>
            <a:r>
              <a:rPr lang="uk-UA" sz="2400" b="1" i="1" dirty="0" smtClean="0">
                <a:solidFill>
                  <a:srgbClr val="002060"/>
                </a:solidFill>
              </a:rPr>
              <a:t>Шкіра  стає зморщеною.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5" name="Выгнутая вверх стрелка 4"/>
          <p:cNvSpPr/>
          <p:nvPr/>
        </p:nvSpPr>
        <p:spPr>
          <a:xfrm rot="562901">
            <a:off x="3802451" y="8202"/>
            <a:ext cx="1923393" cy="921063"/>
          </a:xfrm>
          <a:prstGeom prst="curvedDownArrow">
            <a:avLst>
              <a:gd name="adj1" fmla="val 23300"/>
              <a:gd name="adj2" fmla="val 76517"/>
              <a:gd name="adj3" fmla="val 3710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Блок-схема: решение 13"/>
          <p:cNvSpPr/>
          <p:nvPr/>
        </p:nvSpPr>
        <p:spPr>
          <a:xfrm>
            <a:off x="4510529" y="5229200"/>
            <a:ext cx="4439821" cy="2211022"/>
          </a:xfrm>
          <a:prstGeom prst="flowChartDecision">
            <a:avLst/>
          </a:prstGeom>
          <a:solidFill>
            <a:srgbClr val="FF66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 smtClean="0">
                <a:solidFill>
                  <a:srgbClr val="00FF00"/>
                </a:solidFill>
              </a:rPr>
              <a:t>Швидко втрачають  вагу, старіють.</a:t>
            </a:r>
            <a:endParaRPr lang="ru-RU" sz="2400" b="1" i="1" dirty="0">
              <a:solidFill>
                <a:srgbClr val="00FF00"/>
              </a:solidFill>
            </a:endParaRPr>
          </a:p>
        </p:txBody>
      </p:sp>
      <p:sp>
        <p:nvSpPr>
          <p:cNvPr id="17" name="Правильный пятиугольник 16"/>
          <p:cNvSpPr/>
          <p:nvPr/>
        </p:nvSpPr>
        <p:spPr>
          <a:xfrm>
            <a:off x="225150" y="2059262"/>
            <a:ext cx="3756112" cy="2174912"/>
          </a:xfrm>
          <a:prstGeom prst="pentagon">
            <a:avLst/>
          </a:prstGeom>
          <a:solidFill>
            <a:srgbClr val="89F143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i="1" dirty="0" smtClean="0">
                <a:solidFill>
                  <a:srgbClr val="002060"/>
                </a:solidFill>
              </a:rPr>
              <a:t>Запалення повік, носа.</a:t>
            </a:r>
          </a:p>
          <a:p>
            <a:pPr algn="ctr"/>
            <a:r>
              <a:rPr lang="uk-UA" sz="2000" b="1" i="1" dirty="0" smtClean="0">
                <a:solidFill>
                  <a:srgbClr val="002060"/>
                </a:solidFill>
              </a:rPr>
              <a:t>На місці  </a:t>
            </a:r>
            <a:r>
              <a:rPr lang="uk-UA" sz="2000" b="1" i="1" dirty="0" err="1" smtClean="0">
                <a:solidFill>
                  <a:srgbClr val="002060"/>
                </a:solidFill>
              </a:rPr>
              <a:t>ін</a:t>
            </a:r>
            <a:r>
              <a:rPr lang="en-US" sz="2000" b="1" i="1" dirty="0" smtClean="0">
                <a:solidFill>
                  <a:srgbClr val="002060"/>
                </a:solidFill>
              </a:rPr>
              <a:t>’</a:t>
            </a:r>
            <a:r>
              <a:rPr lang="uk-UA" sz="2000" b="1" i="1" dirty="0" err="1" smtClean="0">
                <a:solidFill>
                  <a:srgbClr val="002060"/>
                </a:solidFill>
              </a:rPr>
              <a:t>єкцій</a:t>
            </a:r>
            <a:r>
              <a:rPr lang="uk-UA" sz="2000" b="1" i="1" dirty="0" smtClean="0">
                <a:solidFill>
                  <a:srgbClr val="002060"/>
                </a:solidFill>
              </a:rPr>
              <a:t> виразки</a:t>
            </a:r>
            <a:r>
              <a:rPr lang="uk-UA" sz="2000" b="1" i="1" dirty="0">
                <a:solidFill>
                  <a:srgbClr val="002060"/>
                </a:solidFill>
              </a:rPr>
              <a:t>.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sp>
        <p:nvSpPr>
          <p:cNvPr id="19" name="Молния 18"/>
          <p:cNvSpPr/>
          <p:nvPr/>
        </p:nvSpPr>
        <p:spPr>
          <a:xfrm rot="1055694">
            <a:off x="556743" y="4290915"/>
            <a:ext cx="813122" cy="716005"/>
          </a:xfrm>
          <a:prstGeom prst="lightningBolt">
            <a:avLst/>
          </a:prstGeom>
          <a:solidFill>
            <a:srgbClr val="FFFF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C:\Documents and Settings\User\Рабочий стол\рук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2288"/>
            <a:ext cx="3543423" cy="2296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Documents and Settings\User\Рабочий стол\лицо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683" y="2902916"/>
            <a:ext cx="2587295" cy="2563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Documents and Settings\User\Рабочий стол\лицо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714" y="2701640"/>
            <a:ext cx="2172286" cy="296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Молния 1"/>
          <p:cNvSpPr/>
          <p:nvPr/>
        </p:nvSpPr>
        <p:spPr>
          <a:xfrm rot="4265599">
            <a:off x="8012442" y="1978137"/>
            <a:ext cx="797035" cy="770736"/>
          </a:xfrm>
          <a:prstGeom prst="lightningBol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471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4" grpId="0" animBg="1"/>
      <p:bldP spid="17" grpId="0" animBg="1"/>
      <p:bldP spid="19" grpId="0" animBg="1"/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0" y="-99392"/>
            <a:ext cx="8604448" cy="2592288"/>
          </a:xfrm>
          <a:prstGeom prst="cloudCallout">
            <a:avLst>
              <a:gd name="adj1" fmla="val 24377"/>
              <a:gd name="adj2" fmla="val -9964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dirty="0" err="1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Запам</a:t>
            </a:r>
            <a:r>
              <a:rPr lang="en-US" sz="720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’</a:t>
            </a:r>
            <a:r>
              <a:rPr lang="uk-UA" sz="7200" dirty="0" err="1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ятайте</a:t>
            </a:r>
            <a:r>
              <a:rPr lang="uk-UA" sz="720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!</a:t>
            </a:r>
            <a:endParaRPr lang="ru-RU" sz="7200" dirty="0">
              <a:ln>
                <a:solidFill>
                  <a:srgbClr val="FFFF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" name="Блок-схема: документ 5"/>
          <p:cNvSpPr/>
          <p:nvPr/>
        </p:nvSpPr>
        <p:spPr>
          <a:xfrm>
            <a:off x="3203848" y="3100861"/>
            <a:ext cx="2808312" cy="3914285"/>
          </a:xfrm>
          <a:prstGeom prst="flowChartDocument">
            <a:avLst/>
          </a:prstGeom>
          <a:gradFill flip="none" rotWithShape="1">
            <a:gsLst>
              <a:gs pos="0">
                <a:srgbClr val="FF66FF">
                  <a:tint val="66000"/>
                  <a:satMod val="160000"/>
                </a:srgbClr>
              </a:gs>
              <a:gs pos="50000">
                <a:srgbClr val="FF66FF">
                  <a:tint val="44500"/>
                  <a:satMod val="160000"/>
                </a:srgbClr>
              </a:gs>
              <a:gs pos="100000">
                <a:srgbClr val="FF66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 smtClean="0">
                <a:solidFill>
                  <a:srgbClr val="7437ED"/>
                </a:solidFill>
              </a:rPr>
              <a:t>Легко піддаються</a:t>
            </a:r>
            <a:r>
              <a:rPr lang="uk-UA" sz="3200" b="1" i="1" dirty="0" smtClean="0">
                <a:solidFill>
                  <a:srgbClr val="7437ED"/>
                </a:solidFill>
              </a:rPr>
              <a:t> </a:t>
            </a:r>
            <a:r>
              <a:rPr lang="uk-UA" sz="2400" b="1" i="1" dirty="0" smtClean="0">
                <a:solidFill>
                  <a:srgbClr val="7437ED"/>
                </a:solidFill>
              </a:rPr>
              <a:t>втягненню в наркоманію  морально – нестійкі люди, недисципліновані, схильні до правопорушень.</a:t>
            </a:r>
            <a:endParaRPr lang="ru-RU" sz="2400" b="1" i="1" dirty="0">
              <a:solidFill>
                <a:srgbClr val="7437ED"/>
              </a:solidFill>
            </a:endParaRPr>
          </a:p>
        </p:txBody>
      </p:sp>
      <p:sp>
        <p:nvSpPr>
          <p:cNvPr id="7" name="Блок-схема: документ 6"/>
          <p:cNvSpPr/>
          <p:nvPr/>
        </p:nvSpPr>
        <p:spPr>
          <a:xfrm>
            <a:off x="6549104" y="2492896"/>
            <a:ext cx="2520280" cy="4365104"/>
          </a:xfrm>
          <a:prstGeom prst="flowChartDocument">
            <a:avLst/>
          </a:prstGeom>
          <a:gradFill flip="none" rotWithShape="1">
            <a:gsLst>
              <a:gs pos="0">
                <a:srgbClr val="FF66FF">
                  <a:tint val="66000"/>
                  <a:satMod val="160000"/>
                </a:srgbClr>
              </a:gs>
              <a:gs pos="50000">
                <a:srgbClr val="FF66FF">
                  <a:tint val="44500"/>
                  <a:satMod val="160000"/>
                </a:srgbClr>
              </a:gs>
              <a:gs pos="100000">
                <a:srgbClr val="FF66FF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 smtClean="0">
                <a:solidFill>
                  <a:srgbClr val="7437ED"/>
                </a:solidFill>
              </a:rPr>
              <a:t>Життя доводить – ті, хто рано починають зловживати тютюном, алкоголем, - легко звертають до наркотиків.</a:t>
            </a:r>
            <a:endParaRPr lang="ru-RU" sz="2400" b="1" i="1" dirty="0">
              <a:solidFill>
                <a:srgbClr val="7437ED"/>
              </a:solidFill>
            </a:endParaRPr>
          </a:p>
        </p:txBody>
      </p:sp>
      <p:sp>
        <p:nvSpPr>
          <p:cNvPr id="8" name="Блок-схема: документ 7"/>
          <p:cNvSpPr/>
          <p:nvPr/>
        </p:nvSpPr>
        <p:spPr>
          <a:xfrm>
            <a:off x="253971" y="2636912"/>
            <a:ext cx="2589837" cy="4378234"/>
          </a:xfrm>
          <a:prstGeom prst="flowChartDocument">
            <a:avLst/>
          </a:prstGeom>
          <a:gradFill flip="none" rotWithShape="1">
            <a:gsLst>
              <a:gs pos="0">
                <a:srgbClr val="FF66FF">
                  <a:tint val="66000"/>
                  <a:satMod val="160000"/>
                </a:srgbClr>
              </a:gs>
              <a:gs pos="50000">
                <a:srgbClr val="FF66FF">
                  <a:tint val="44500"/>
                  <a:satMod val="160000"/>
                </a:srgbClr>
              </a:gs>
              <a:gs pos="100000">
                <a:srgbClr val="FF66FF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 smtClean="0">
                <a:solidFill>
                  <a:srgbClr val="7437ED"/>
                </a:solidFill>
              </a:rPr>
              <a:t>Наркотики діють на дівчат ще сильніше, ніж на хлопців, -  вилікувати їх майже неможливо.</a:t>
            </a:r>
            <a:endParaRPr lang="ru-RU" sz="2800" b="1" i="1" dirty="0">
              <a:solidFill>
                <a:srgbClr val="7437ED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1331640" y="2179712"/>
            <a:ext cx="190872" cy="4572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689013" y="2492896"/>
            <a:ext cx="45005" cy="576064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7485208" y="1837208"/>
            <a:ext cx="324036" cy="50405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7579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руглая лента лицом вниз 2"/>
          <p:cNvSpPr/>
          <p:nvPr/>
        </p:nvSpPr>
        <p:spPr>
          <a:xfrm>
            <a:off x="0" y="404664"/>
            <a:ext cx="9144000" cy="2520280"/>
          </a:xfrm>
          <a:prstGeom prst="ellipseRibbon">
            <a:avLst>
              <a:gd name="adj1" fmla="val 25000"/>
              <a:gd name="adj2" fmla="val 64553"/>
              <a:gd name="adj3" fmla="val 0"/>
            </a:avLst>
          </a:prstGeom>
          <a:gradFill flip="none" rotWithShape="1">
            <a:gsLst>
              <a:gs pos="0">
                <a:srgbClr val="FF66FF">
                  <a:tint val="66000"/>
                  <a:satMod val="160000"/>
                </a:srgbClr>
              </a:gs>
              <a:gs pos="50000">
                <a:srgbClr val="FF66FF">
                  <a:tint val="44500"/>
                  <a:satMod val="160000"/>
                </a:srgbClr>
              </a:gs>
              <a:gs pos="100000">
                <a:srgbClr val="FF66FF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i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Ніколи не пробуйте наркотиків. Це може призвести до біди.</a:t>
            </a:r>
            <a:endParaRPr lang="ru-RU" sz="4000" b="1" i="1" dirty="0">
              <a:ln>
                <a:solidFill>
                  <a:srgbClr val="FFFF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4437112"/>
            <a:ext cx="8640960" cy="148246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">
              <a:avLst>
                <a:gd name="adj" fmla="val 20000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spc="50" dirty="0" smtClean="0">
                <a:ln w="11430">
                  <a:solidFill>
                    <a:srgbClr val="FFFF00"/>
                  </a:solidFill>
                </a:ln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Бути здоровим – модно, стильно, класно</a:t>
            </a:r>
            <a:r>
              <a:rPr lang="uk-UA" sz="5400" b="1" spc="50" dirty="0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  <a:endParaRPr lang="ru-RU" sz="5400" b="1" spc="50" dirty="0">
              <a:ln w="11430"/>
              <a:solidFill>
                <a:srgbClr val="FF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44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данные 6"/>
          <p:cNvSpPr/>
          <p:nvPr/>
        </p:nvSpPr>
        <p:spPr>
          <a:xfrm rot="20559325">
            <a:off x="-83232" y="274302"/>
            <a:ext cx="3292360" cy="4536504"/>
          </a:xfrm>
          <a:prstGeom prst="flowChartInputOutput">
            <a:avLst/>
          </a:prstGeom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</a:rPr>
              <a:t>Нікотинову кислоту , яка необхідна для людського організму, виробляють спеціальні клітини</a:t>
            </a:r>
            <a:r>
              <a:rPr lang="uk-UA" sz="2400" dirty="0" smtClean="0">
                <a:ln>
                  <a:solidFill>
                    <a:srgbClr val="00B0F0"/>
                  </a:solidFill>
                </a:ln>
              </a:rPr>
              <a:t>.</a:t>
            </a:r>
          </a:p>
          <a:p>
            <a:pPr algn="ctr"/>
            <a:endParaRPr lang="ru-RU" dirty="0">
              <a:ln>
                <a:solidFill>
                  <a:srgbClr val="00B0F0"/>
                </a:solidFill>
              </a:ln>
            </a:endParaRPr>
          </a:p>
        </p:txBody>
      </p:sp>
      <p:sp>
        <p:nvSpPr>
          <p:cNvPr id="8" name="Блок-схема: данные 7"/>
          <p:cNvSpPr/>
          <p:nvPr/>
        </p:nvSpPr>
        <p:spPr>
          <a:xfrm rot="695821">
            <a:off x="5660444" y="500767"/>
            <a:ext cx="3502037" cy="4370072"/>
          </a:xfrm>
          <a:prstGeom prst="flowChartInputOutpu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</a:rPr>
              <a:t>Коли людина курить, ці клітини перестають працювати,а тому виробляється сильний потяг до сигарет.</a:t>
            </a:r>
            <a:endParaRPr lang="ru-RU" sz="2400" dirty="0">
              <a:ln>
                <a:solidFill>
                  <a:srgbClr val="00B0F0"/>
                </a:solidFill>
              </a:ln>
              <a:solidFill>
                <a:srgbClr val="7030A0"/>
              </a:solidFill>
            </a:endParaRPr>
          </a:p>
        </p:txBody>
      </p:sp>
      <p:pic>
        <p:nvPicPr>
          <p:cNvPr id="1026" name="Picture 2" descr="C:\Documents and Settings\User\Рабочий стол\вре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9230">
            <a:off x="3419872" y="193371"/>
            <a:ext cx="2250808" cy="2892568"/>
          </a:xfrm>
          <a:prstGeom prst="rect">
            <a:avLst/>
          </a:prstGeom>
          <a:noFill/>
          <a:ln>
            <a:solidFill>
              <a:srgbClr val="FF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Блок-схема: решение 1"/>
          <p:cNvSpPr/>
          <p:nvPr/>
        </p:nvSpPr>
        <p:spPr>
          <a:xfrm>
            <a:off x="179511" y="5777880"/>
            <a:ext cx="8784977" cy="1251520"/>
          </a:xfrm>
          <a:prstGeom prst="flowChartDecisi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Паління починає вбивати з першої сигарети.</a:t>
            </a:r>
            <a:endParaRPr lang="ru-RU" sz="2800" b="1" i="1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2050" name="Picture 2" descr="C:\Documents and Settings\User\Рабочий стол\цепь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71333" flipV="1">
            <a:off x="3035411" y="3016568"/>
            <a:ext cx="2163761" cy="264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8242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агетная рамка 1"/>
          <p:cNvSpPr/>
          <p:nvPr/>
        </p:nvSpPr>
        <p:spPr>
          <a:xfrm>
            <a:off x="179512" y="116632"/>
            <a:ext cx="5256584" cy="4149080"/>
          </a:xfrm>
          <a:prstGeom prst="bevel">
            <a:avLst>
              <a:gd name="adj" fmla="val 12829"/>
            </a:avLst>
          </a:prstGeom>
          <a:solidFill>
            <a:srgbClr val="D990FA"/>
          </a:solidFill>
          <a:ln>
            <a:solidFill>
              <a:srgbClr val="FFFF0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Цигарковий дим « багатий» на  більш ніж 4 тисячі хімічних сполук, шкідливих для здоров</a:t>
            </a:r>
            <a:r>
              <a:rPr lang="en-US" sz="2800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’</a:t>
            </a:r>
            <a:r>
              <a:rPr lang="uk-UA" sz="2800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я .</a:t>
            </a:r>
            <a:endParaRPr lang="ru-RU" sz="2800" dirty="0">
              <a:ln>
                <a:solidFill>
                  <a:srgbClr val="00206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1403648" y="5231905"/>
            <a:ext cx="6048672" cy="1705050"/>
          </a:xfrm>
          <a:prstGeom prst="round2DiagRect">
            <a:avLst>
              <a:gd name="adj1" fmla="val 50000"/>
              <a:gd name="adj2" fmla="val 50000"/>
            </a:avLst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i="1" dirty="0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</a:rPr>
              <a:t>Одна викурена цигарка  вкорочує життя  на 15 хвилин</a:t>
            </a:r>
            <a:endParaRPr lang="ru-RU" sz="3200" b="1" i="1" dirty="0">
              <a:ln>
                <a:solidFill>
                  <a:srgbClr val="FFFF00"/>
                </a:solidFill>
              </a:ln>
              <a:solidFill>
                <a:srgbClr val="FFC000"/>
              </a:solidFill>
            </a:endParaRPr>
          </a:p>
        </p:txBody>
      </p:sp>
      <p:pic>
        <p:nvPicPr>
          <p:cNvPr id="4" name="Picture 2" descr="C:\Documents and Settings\User\Рабочий стол\хрест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075" y="2564904"/>
            <a:ext cx="435292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42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 со стрелкой вниз 1"/>
          <p:cNvSpPr/>
          <p:nvPr/>
        </p:nvSpPr>
        <p:spPr>
          <a:xfrm>
            <a:off x="756550" y="0"/>
            <a:ext cx="7560840" cy="1728192"/>
          </a:xfrm>
          <a:prstGeom prst="downArrowCallout">
            <a:avLst>
              <a:gd name="adj1" fmla="val 25297"/>
              <a:gd name="adj2" fmla="val 69461"/>
              <a:gd name="adj3" fmla="val 31016"/>
              <a:gd name="adj4" fmla="val 64977"/>
            </a:avLst>
          </a:prstGeom>
          <a:solidFill>
            <a:srgbClr val="FF00F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 smtClean="0"/>
              <a:t>Дим  сигарет забруднює легені, спричиняє кашель.</a:t>
            </a:r>
            <a:endParaRPr lang="ru-RU" sz="4400" dirty="0"/>
          </a:p>
        </p:txBody>
      </p:sp>
      <p:sp>
        <p:nvSpPr>
          <p:cNvPr id="4" name="Двойная волна 3"/>
          <p:cNvSpPr/>
          <p:nvPr/>
        </p:nvSpPr>
        <p:spPr>
          <a:xfrm>
            <a:off x="0" y="4149080"/>
            <a:ext cx="4211960" cy="1504038"/>
          </a:xfrm>
          <a:prstGeom prst="doubleWave">
            <a:avLst>
              <a:gd name="adj1" fmla="val 12332"/>
              <a:gd name="adj2" fmla="val 998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i="1" dirty="0" smtClean="0">
                <a:solidFill>
                  <a:srgbClr val="FFFF00"/>
                </a:solidFill>
              </a:rPr>
              <a:t>Курці частіше хворіють на рак.</a:t>
            </a:r>
            <a:endParaRPr lang="ru-RU" sz="3200" b="1" i="1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99" y="1878943"/>
            <a:ext cx="3452461" cy="2481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130394" y="2163048"/>
            <a:ext cx="3834094" cy="2103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Блок-схема: знак завершения 2"/>
          <p:cNvSpPr/>
          <p:nvPr/>
        </p:nvSpPr>
        <p:spPr>
          <a:xfrm>
            <a:off x="179512" y="1433175"/>
            <a:ext cx="3600400" cy="445768"/>
          </a:xfrm>
          <a:prstGeom prst="flowChartTerminator">
            <a:avLst/>
          </a:prstGeom>
          <a:solidFill>
            <a:srgbClr val="FF66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rgbClr val="FFFF00"/>
                </a:solidFill>
              </a:rPr>
              <a:t>Здорові легені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5" name="Блок-схема: знак завершения 4"/>
          <p:cNvSpPr/>
          <p:nvPr/>
        </p:nvSpPr>
        <p:spPr>
          <a:xfrm rot="10800000" flipV="1">
            <a:off x="5362908" y="1433173"/>
            <a:ext cx="3312368" cy="445770"/>
          </a:xfrm>
          <a:prstGeom prst="flowChartTerminator">
            <a:avLst/>
          </a:prstGeom>
          <a:solidFill>
            <a:srgbClr val="FF66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rgbClr val="FFFF00"/>
                </a:solidFill>
              </a:rPr>
              <a:t>Легені курця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6" name="Picture 2" descr="C:\Documents and Settings\User\Рабочий стол\рак губы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373216"/>
            <a:ext cx="2520280" cy="182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Documents and Settings\User\Рабочий стол\рак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175" y="4451742"/>
            <a:ext cx="3251825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857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лнце 2"/>
          <p:cNvSpPr/>
          <p:nvPr/>
        </p:nvSpPr>
        <p:spPr>
          <a:xfrm>
            <a:off x="141065" y="30544"/>
            <a:ext cx="8873669" cy="3861048"/>
          </a:xfrm>
          <a:prstGeom prst="sun">
            <a:avLst>
              <a:gd name="adj" fmla="val 12500"/>
            </a:avLst>
          </a:prstGeom>
          <a:blipFill>
            <a:blip r:embed="rId2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n>
                  <a:solidFill>
                    <a:srgbClr val="00B0F0"/>
                  </a:solidFill>
                </a:ln>
                <a:solidFill>
                  <a:srgbClr val="C00000"/>
                </a:solidFill>
              </a:rPr>
              <a:t>Нікотин – надзвичайно сильна отрута, яка діє переважно на нервову систему і травлення.</a:t>
            </a:r>
            <a:endParaRPr lang="ru-RU" sz="4400" dirty="0">
              <a:ln>
                <a:solidFill>
                  <a:srgbClr val="00B0F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2" name="Лента лицом вверх 1"/>
          <p:cNvSpPr/>
          <p:nvPr/>
        </p:nvSpPr>
        <p:spPr>
          <a:xfrm>
            <a:off x="141065" y="3891592"/>
            <a:ext cx="9106377" cy="2633752"/>
          </a:xfrm>
          <a:prstGeom prst="ribbon2">
            <a:avLst>
              <a:gd name="adj1" fmla="val 10635"/>
              <a:gd name="adj2" fmla="val 59905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n>
                  <a:solidFill>
                    <a:srgbClr val="7437ED"/>
                  </a:solidFill>
                </a:ln>
                <a:solidFill>
                  <a:srgbClr val="FF6600"/>
                </a:solidFill>
              </a:rPr>
              <a:t>У людей, які палять кровоносні судини втрачають еластичність, стають крихкими.</a:t>
            </a:r>
            <a:endParaRPr lang="ru-RU" sz="3600" dirty="0">
              <a:ln>
                <a:solidFill>
                  <a:srgbClr val="7437ED"/>
                </a:solidFill>
              </a:ln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67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лако 2"/>
          <p:cNvSpPr/>
          <p:nvPr/>
        </p:nvSpPr>
        <p:spPr>
          <a:xfrm>
            <a:off x="231763" y="-531440"/>
            <a:ext cx="7643562" cy="2880320"/>
          </a:xfrm>
          <a:prstGeom prst="cloud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Wave1">
              <a:avLst>
                <a:gd name="adj1" fmla="val 12500"/>
                <a:gd name="adj2" fmla="val 384"/>
              </a:avLst>
            </a:prstTxWarp>
            <a:noAutofit/>
          </a:bodyPr>
          <a:lstStyle/>
          <a:p>
            <a:pPr algn="ctr"/>
            <a:r>
              <a:rPr lang="uk-UA" sz="2800" dirty="0" smtClean="0">
                <a:ln>
                  <a:solidFill>
                    <a:srgbClr val="FF66FF"/>
                  </a:solidFill>
                </a:ln>
                <a:solidFill>
                  <a:srgbClr val="FF6600"/>
                </a:solidFill>
              </a:rPr>
              <a:t>Курці отруюють не тільки себе, а й тих хто біля них.</a:t>
            </a:r>
            <a:endParaRPr lang="ru-RU" sz="2800" dirty="0">
              <a:ln>
                <a:solidFill>
                  <a:srgbClr val="FF66FF"/>
                </a:solidFill>
              </a:ln>
              <a:solidFill>
                <a:srgbClr val="FF6600"/>
              </a:solidFill>
            </a:endParaRPr>
          </a:p>
        </p:txBody>
      </p:sp>
      <p:sp>
        <p:nvSpPr>
          <p:cNvPr id="5" name="Выноска со стрелкой вверх 4"/>
          <p:cNvSpPr/>
          <p:nvPr/>
        </p:nvSpPr>
        <p:spPr>
          <a:xfrm>
            <a:off x="-13897" y="5025172"/>
            <a:ext cx="3763021" cy="1844824"/>
          </a:xfrm>
          <a:prstGeom prst="upArrowCallout">
            <a:avLst>
              <a:gd name="adj1" fmla="val 17462"/>
              <a:gd name="adj2" fmla="val 18609"/>
              <a:gd name="adj3" fmla="val 19454"/>
              <a:gd name="adj4" fmla="val 64977"/>
            </a:avLst>
          </a:prstGeom>
          <a:solidFill>
            <a:srgbClr val="FF66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ln>
                  <a:solidFill>
                    <a:srgbClr val="3EF6F6"/>
                  </a:solidFill>
                </a:ln>
                <a:solidFill>
                  <a:srgbClr val="FFFF00"/>
                </a:solidFill>
              </a:rPr>
              <a:t>В кімнаті накуреній будеш сидіти, </a:t>
            </a:r>
          </a:p>
          <a:p>
            <a:pPr algn="ctr"/>
            <a:r>
              <a:rPr lang="uk-UA" sz="2000" dirty="0" smtClean="0">
                <a:ln>
                  <a:solidFill>
                    <a:srgbClr val="3EF6F6"/>
                  </a:solidFill>
                </a:ln>
                <a:solidFill>
                  <a:srgbClr val="FFFF00"/>
                </a:solidFill>
              </a:rPr>
              <a:t>НЕ буде у тебе тоді апетиту.</a:t>
            </a:r>
            <a:endParaRPr lang="ru-RU" sz="2000" dirty="0">
              <a:ln>
                <a:solidFill>
                  <a:srgbClr val="3EF6F6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6" name="Выноска со стрелкой вверх 5"/>
          <p:cNvSpPr/>
          <p:nvPr/>
        </p:nvSpPr>
        <p:spPr>
          <a:xfrm>
            <a:off x="4682167" y="4509119"/>
            <a:ext cx="4262570" cy="1996664"/>
          </a:xfrm>
          <a:prstGeom prst="upArrowCallout">
            <a:avLst>
              <a:gd name="adj1" fmla="val 17648"/>
              <a:gd name="adj2" fmla="val 17121"/>
              <a:gd name="adj3" fmla="val 26407"/>
              <a:gd name="adj4" fmla="val 55975"/>
            </a:avLst>
          </a:prstGeom>
          <a:solidFill>
            <a:srgbClr val="FF66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ln>
                  <a:solidFill>
                    <a:srgbClr val="3DD8F7"/>
                  </a:solidFill>
                </a:ln>
                <a:solidFill>
                  <a:srgbClr val="00FF00"/>
                </a:solidFill>
              </a:rPr>
              <a:t>І біль в голові будеш ти відчувати,</a:t>
            </a:r>
          </a:p>
          <a:p>
            <a:pPr algn="ctr"/>
            <a:r>
              <a:rPr lang="uk-UA" sz="2000" dirty="0" smtClean="0">
                <a:ln>
                  <a:solidFill>
                    <a:srgbClr val="3DD8F7"/>
                  </a:solidFill>
                </a:ln>
                <a:solidFill>
                  <a:srgbClr val="00FF00"/>
                </a:solidFill>
              </a:rPr>
              <a:t>А в розвитку фізичному будеш відставати.</a:t>
            </a:r>
            <a:endParaRPr lang="ru-RU" sz="2000" dirty="0">
              <a:ln>
                <a:solidFill>
                  <a:srgbClr val="3DD8F7"/>
                </a:solidFill>
              </a:ln>
              <a:solidFill>
                <a:srgbClr val="00FF00"/>
              </a:solidFill>
            </a:endParaRPr>
          </a:p>
        </p:txBody>
      </p:sp>
      <p:pic>
        <p:nvPicPr>
          <p:cNvPr id="1026" name="Picture 2" descr="C:\Documents and Settings\User\Рабочий стол\reкурец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16" y="1692713"/>
            <a:ext cx="3799071" cy="3332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Documents and Settings\User\Рабочий стол\зал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264" y="1268760"/>
            <a:ext cx="3499975" cy="324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848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араллелограмм 4"/>
          <p:cNvSpPr/>
          <p:nvPr/>
        </p:nvSpPr>
        <p:spPr>
          <a:xfrm rot="195053">
            <a:off x="5795400" y="1035428"/>
            <a:ext cx="3457854" cy="2611779"/>
          </a:xfrm>
          <a:prstGeom prst="parallelogram">
            <a:avLst>
              <a:gd name="adj" fmla="val 40671"/>
            </a:avLst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i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Від диму сигарет </a:t>
            </a:r>
            <a:r>
              <a:rPr lang="uk-UA" sz="2800" b="1" i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жовтіють</a:t>
            </a:r>
            <a:r>
              <a:rPr lang="uk-UA" sz="3200" b="1" i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 зуби й </a:t>
            </a:r>
            <a:r>
              <a:rPr lang="uk-UA" sz="3600" b="1" i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пальці</a:t>
            </a:r>
            <a:r>
              <a:rPr lang="uk-UA" sz="2000" b="1" i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.</a:t>
            </a:r>
            <a:endParaRPr lang="ru-RU" sz="2000" b="1" i="1" dirty="0">
              <a:ln>
                <a:solidFill>
                  <a:srgbClr val="00206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" name="Сердце 5"/>
          <p:cNvSpPr/>
          <p:nvPr/>
        </p:nvSpPr>
        <p:spPr>
          <a:xfrm rot="825661">
            <a:off x="282257" y="152931"/>
            <a:ext cx="3691000" cy="3501008"/>
          </a:xfrm>
          <a:prstGeom prst="heart">
            <a:avLst/>
          </a:prstGeom>
          <a:solidFill>
            <a:srgbClr val="FF5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Нікотин утрудняє  роботу серця, прискорює пульс.</a:t>
            </a:r>
            <a:endParaRPr lang="ru-RU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2" name="Блок-схема: документ 1"/>
          <p:cNvSpPr/>
          <p:nvPr/>
        </p:nvSpPr>
        <p:spPr>
          <a:xfrm rot="20801708">
            <a:off x="4263611" y="386978"/>
            <a:ext cx="2092149" cy="3159228"/>
          </a:xfrm>
          <a:prstGeom prst="flowChartDocumen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dirty="0" smtClean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З рота погано пахне.</a:t>
            </a:r>
          </a:p>
        </p:txBody>
      </p:sp>
      <p:pic>
        <p:nvPicPr>
          <p:cNvPr id="3074" name="Picture 2" descr="C:\Documents and Settings\User\Рабочий стол\серце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47" y="2757221"/>
            <a:ext cx="4009335" cy="354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Documents and Settings\User\Рабочий стол\зубыще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05064"/>
            <a:ext cx="3445345" cy="2299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94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157192"/>
            <a:ext cx="9036496" cy="1700808"/>
          </a:xfrm>
          <a:prstGeom prst="rect">
            <a:avLst/>
          </a:prstGeom>
          <a:solidFill>
            <a:srgbClr val="3EF6F6"/>
          </a:solidFill>
          <a:ln>
            <a:solidFill>
              <a:srgbClr val="FFFF00"/>
            </a:solidFill>
          </a:ln>
        </p:spPr>
        <p:txBody>
          <a:bodyPr wrap="none" lIns="91440" tIns="45720" rIns="91440" bIns="45720">
            <a:prstTxWarp prst="textInflate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 w="50800">
                  <a:solidFill>
                    <a:srgbClr val="FF0000"/>
                  </a:solidFill>
                </a:ln>
                <a:solidFill>
                  <a:srgbClr val="FF66FF"/>
                </a:solidFill>
                <a:effectLst/>
              </a:rPr>
              <a:t>Курити не модно -    </a:t>
            </a:r>
            <a:r>
              <a:rPr lang="uk-UA" sz="5400" b="1" cap="none" spc="0" dirty="0" err="1" smtClean="0">
                <a:ln w="50800">
                  <a:solidFill>
                    <a:srgbClr val="FF0000"/>
                  </a:solidFill>
                </a:ln>
                <a:solidFill>
                  <a:srgbClr val="FF66FF"/>
                </a:solidFill>
                <a:effectLst/>
              </a:rPr>
              <a:t>модно</a:t>
            </a:r>
            <a:r>
              <a:rPr lang="uk-UA" sz="5400" b="1" cap="none" spc="0" dirty="0" smtClean="0">
                <a:ln w="50800">
                  <a:solidFill>
                    <a:srgbClr val="FF0000"/>
                  </a:solidFill>
                </a:ln>
                <a:solidFill>
                  <a:srgbClr val="FF66FF"/>
                </a:solidFill>
                <a:effectLst/>
              </a:rPr>
              <a:t> бути здоровим!</a:t>
            </a:r>
            <a:endParaRPr lang="ru-RU" sz="5400" b="1" cap="none" spc="0" dirty="0">
              <a:ln w="50800">
                <a:solidFill>
                  <a:srgbClr val="FF0000"/>
                </a:solidFill>
              </a:ln>
              <a:solidFill>
                <a:srgbClr val="FF66FF"/>
              </a:solidFill>
              <a:effectLst/>
            </a:endParaRPr>
          </a:p>
        </p:txBody>
      </p:sp>
      <p:pic>
        <p:nvPicPr>
          <p:cNvPr id="1026" name="Picture 2" descr="C:\Documents and Settings\User\Рабочий стол\бок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67" y="250638"/>
            <a:ext cx="3587985" cy="4637677"/>
          </a:xfrm>
          <a:prstGeom prst="rect">
            <a:avLst/>
          </a:prstGeom>
          <a:noFill/>
          <a:ln w="76200">
            <a:solidFill>
              <a:srgbClr val="FF0000"/>
            </a:solidFill>
          </a:ln>
          <a:scene3d>
            <a:camera prst="perspective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User\Рабочий стол\нет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199" y="159624"/>
            <a:ext cx="4570401" cy="4997568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222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1723</TotalTime>
  <Words>597</Words>
  <Application>Microsoft Office PowerPoint</Application>
  <PresentationFormat>Экран (4:3)</PresentationFormat>
  <Paragraphs>72</Paragraphs>
  <Slides>22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183</cp:revision>
  <dcterms:created xsi:type="dcterms:W3CDTF">2011-12-04T08:44:58Z</dcterms:created>
  <dcterms:modified xsi:type="dcterms:W3CDTF">2012-01-15T11:52:58Z</dcterms:modified>
</cp:coreProperties>
</file>