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96" r:id="rId6"/>
    <p:sldId id="279" r:id="rId7"/>
    <p:sldId id="260" r:id="rId8"/>
    <p:sldId id="261" r:id="rId9"/>
    <p:sldId id="262" r:id="rId10"/>
    <p:sldId id="263" r:id="rId11"/>
    <p:sldId id="264" r:id="rId12"/>
    <p:sldId id="267" r:id="rId13"/>
    <p:sldId id="265" r:id="rId14"/>
    <p:sldId id="276" r:id="rId15"/>
    <p:sldId id="277" r:id="rId16"/>
    <p:sldId id="287" r:id="rId17"/>
    <p:sldId id="283" r:id="rId18"/>
    <p:sldId id="278" r:id="rId19"/>
    <p:sldId id="266" r:id="rId20"/>
    <p:sldId id="288" r:id="rId21"/>
    <p:sldId id="290" r:id="rId22"/>
    <p:sldId id="289" r:id="rId23"/>
    <p:sldId id="291" r:id="rId24"/>
    <p:sldId id="284" r:id="rId25"/>
    <p:sldId id="285" r:id="rId26"/>
    <p:sldId id="280" r:id="rId27"/>
    <p:sldId id="274" r:id="rId28"/>
    <p:sldId id="294" r:id="rId29"/>
    <p:sldId id="286" r:id="rId30"/>
    <p:sldId id="298" r:id="rId31"/>
    <p:sldId id="293" r:id="rId32"/>
    <p:sldId id="295" r:id="rId33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95FD8-7216-435E-8FB2-CAD283386CCA}" type="datetimeFigureOut">
              <a:rPr lang="uk-UA"/>
              <a:pPr>
                <a:defRPr/>
              </a:pPr>
              <a:t>27.03.2012</a:t>
            </a:fld>
            <a:endParaRPr lang="uk-UA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45711-EBFC-4131-8F65-5ECB92E2773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5D1FD-8AB4-433E-9347-042F010A839A}" type="datetimeFigureOut">
              <a:rPr lang="uk-UA"/>
              <a:pPr>
                <a:defRPr/>
              </a:pPr>
              <a:t>27.03.2012</a:t>
            </a:fld>
            <a:endParaRPr lang="uk-UA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24B7A-4434-4C7E-99CA-EA9110FA53A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C666D-B918-4428-A270-E1389B4A5178}" type="datetimeFigureOut">
              <a:rPr lang="uk-UA"/>
              <a:pPr>
                <a:defRPr/>
              </a:pPr>
              <a:t>27.03.2012</a:t>
            </a:fld>
            <a:endParaRPr lang="uk-UA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1C965-B76B-492A-857D-3797975512D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5EB63-C170-4E39-A6F2-0E2F63023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988CF-6378-4CAC-A32C-C97E23DAB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F5FA8-038D-421E-A843-D428E0ABAB4D}" type="datetimeFigureOut">
              <a:rPr lang="uk-UA"/>
              <a:pPr>
                <a:defRPr/>
              </a:pPr>
              <a:t>27.03.2012</a:t>
            </a:fld>
            <a:endParaRPr lang="uk-UA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8A8ED-EED2-4103-A10D-BE7AE88B1DF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7FA4D-D371-446F-8E5E-18D4A5DFEFDF}" type="datetimeFigureOut">
              <a:rPr lang="uk-UA"/>
              <a:pPr>
                <a:defRPr/>
              </a:pPr>
              <a:t>27.03.2012</a:t>
            </a:fld>
            <a:endParaRPr lang="uk-UA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ED674-F54C-4E74-9936-0174859EBBE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9BBCD-1629-4B57-8CE7-CC1DBAAE9365}" type="datetimeFigureOut">
              <a:rPr lang="uk-UA"/>
              <a:pPr>
                <a:defRPr/>
              </a:pPr>
              <a:t>27.03.2012</a:t>
            </a:fld>
            <a:endParaRPr lang="uk-UA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4D9FD-B007-42F6-AAA0-F872158FC0F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48562-BC2C-4D37-A835-AFD754A1C860}" type="datetimeFigureOut">
              <a:rPr lang="uk-UA"/>
              <a:pPr>
                <a:defRPr/>
              </a:pPr>
              <a:t>27.03.2012</a:t>
            </a:fld>
            <a:endParaRPr lang="uk-UA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67BBE-72F7-45E0-9D84-5E0EC47098E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8A838-CF93-4B5F-97A5-92C79C3D0114}" type="datetimeFigureOut">
              <a:rPr lang="uk-UA"/>
              <a:pPr>
                <a:defRPr/>
              </a:pPr>
              <a:t>27.03.2012</a:t>
            </a:fld>
            <a:endParaRPr lang="uk-UA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08A22-74E4-44DD-9A19-F1A273FA063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C2C12-7B09-4283-81A8-116024ACF6BF}" type="datetimeFigureOut">
              <a:rPr lang="uk-UA"/>
              <a:pPr>
                <a:defRPr/>
              </a:pPr>
              <a:t>27.03.2012</a:t>
            </a:fld>
            <a:endParaRPr lang="uk-UA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999B0-F4AF-4916-B032-4CEF730CD3A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3DFE3-0F49-459F-B79C-5020A3C59A8D}" type="datetimeFigureOut">
              <a:rPr lang="uk-UA"/>
              <a:pPr>
                <a:defRPr/>
              </a:pPr>
              <a:t>27.03.2012</a:t>
            </a:fld>
            <a:endParaRPr lang="uk-UA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E50BA-7081-4D5D-816A-F26B3D7C5E8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9F464-72D5-455A-962E-7F17D2BCC2B6}" type="datetimeFigureOut">
              <a:rPr lang="uk-UA"/>
              <a:pPr>
                <a:defRPr/>
              </a:pPr>
              <a:t>27.03.2012</a:t>
            </a:fld>
            <a:endParaRPr lang="uk-UA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A4908-0A46-4C76-9B3C-448FA1403A3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/>
            </a:gs>
            <a:gs pos="50000">
              <a:schemeClr val="accent1">
                <a:tint val="445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7BEA21-4E5F-4AAB-99E8-980264446C0D}" type="datetimeFigureOut">
              <a:rPr lang="uk-UA"/>
              <a:pPr>
                <a:defRPr/>
              </a:pPr>
              <a:t>27.03.2012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FC0EF2-8B67-4901-9A19-20A4A53DF46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2" r:id="rId2"/>
    <p:sldLayoutId id="2147483791" r:id="rId3"/>
    <p:sldLayoutId id="2147483790" r:id="rId4"/>
    <p:sldLayoutId id="2147483789" r:id="rId5"/>
    <p:sldLayoutId id="2147483788" r:id="rId6"/>
    <p:sldLayoutId id="2147483787" r:id="rId7"/>
    <p:sldLayoutId id="2147483786" r:id="rId8"/>
    <p:sldLayoutId id="2147483794" r:id="rId9"/>
    <p:sldLayoutId id="2147483785" r:id="rId10"/>
    <p:sldLayoutId id="2147483784" r:id="rId11"/>
    <p:sldLayoutId id="2147483795" r:id="rId12"/>
    <p:sldLayoutId id="2147483796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35"/>
            <a:ext cx="7772400" cy="2857521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dirty="0" err="1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Функції</a:t>
            </a:r>
            <a:r>
              <a:rPr lang="ru-RU" sz="6000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листка:</a:t>
            </a:r>
            <a:br>
              <a:rPr lang="ru-RU" sz="6000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6000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фотосинтез, дихання, </a:t>
            </a:r>
            <a:r>
              <a:rPr lang="ru-RU" sz="6000" dirty="0" err="1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транспірація</a:t>
            </a:r>
            <a:r>
              <a:rPr lang="ru-RU" sz="6000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endParaRPr lang="uk-UA" sz="6000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5363" name="Рисунок 3" descr="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50019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Що утворюється </a:t>
            </a:r>
            <a:r>
              <a:rPr lang="en-US" sz="4800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/>
            </a:r>
            <a:br>
              <a:rPr lang="en-US" sz="4800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</a:br>
            <a:r>
              <a:rPr lang="uk-UA" sz="4800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в результаті фотосинтезу</a:t>
            </a:r>
            <a:endParaRPr lang="uk-UA" sz="4800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428625" y="2357438"/>
            <a:ext cx="8229600" cy="38576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b="1" smtClean="0">
                <a:solidFill>
                  <a:srgbClr val="002060"/>
                </a:solidFill>
              </a:rPr>
              <a:t>       </a:t>
            </a:r>
            <a:r>
              <a:rPr lang="uk-UA" sz="2800" b="1" smtClean="0">
                <a:solidFill>
                  <a:srgbClr val="002060"/>
                </a:solidFill>
              </a:rPr>
              <a:t>У результаті фотосинтезу в листках утворюються                                                      органічні                                                                    сполуки і                                                            виділяється                                                                        в атмосферу                                                               кисень.</a:t>
            </a:r>
          </a:p>
        </p:txBody>
      </p:sp>
      <p:pic>
        <p:nvPicPr>
          <p:cNvPr id="24579" name="Рисунок 3" descr="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4" descr="photos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2928938"/>
            <a:ext cx="45720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Дихання </a:t>
            </a:r>
            <a:endParaRPr lang="uk-UA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42247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	  Дихання</a:t>
            </a:r>
            <a:r>
              <a:rPr lang="uk-UA" b="1" dirty="0" smtClean="0">
                <a:solidFill>
                  <a:srgbClr val="002060"/>
                </a:solidFill>
              </a:rPr>
              <a:t> – це процес                                       протилежний                                                    фотосинтезу.                                                                 Під час дихання                                                      рослини поглинають                                            кисень, а виділяють                                     вуглекислий газ.                                                           Для нього неважливо,                                                    є сонячне проміння,                                                       чи його немає. </a:t>
            </a:r>
          </a:p>
        </p:txBody>
      </p:sp>
      <p:pic>
        <p:nvPicPr>
          <p:cNvPr id="25603" name="Рисунок 3" descr="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4" descr="дихання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57313"/>
            <a:ext cx="41433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22796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b="1" smtClean="0">
                <a:solidFill>
                  <a:srgbClr val="002060"/>
                </a:solidFill>
              </a:rPr>
              <a:t>	    Дихання відбувається всередині клітин, тому носить назву внутрішньоклітинне дихання. Дихають рослини цілодобово. Найактивніше дихання спостерігається в тих частинах рослини, які ростуть.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Де здійснюється дихання?</a:t>
            </a:r>
            <a:endParaRPr lang="uk-UA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26627" name="Рисунок 4" descr="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8" descr="проростання 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714750"/>
            <a:ext cx="3786187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9" descr="лист и кл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75" y="4214813"/>
            <a:ext cx="25003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3902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   Що  відбувається </a:t>
            </a:r>
            <a:br>
              <a:rPr lang="uk-UA" sz="4800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</a:br>
            <a:r>
              <a:rPr lang="uk-UA" sz="4800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                 під час дихання?</a:t>
            </a:r>
            <a:endParaRPr lang="uk-UA" sz="4800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428625" y="2214563"/>
            <a:ext cx="8229600" cy="2286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b="1" smtClean="0">
                <a:solidFill>
                  <a:srgbClr val="002060"/>
                </a:solidFill>
              </a:rPr>
              <a:t>	     Під час дихання відбувається розпад органічних речовин до неорганічних та виділення енергії. Ця енергія використовується рослинами для забезпечення їхньої життєдіяльності.</a:t>
            </a:r>
          </a:p>
        </p:txBody>
      </p:sp>
      <p:pic>
        <p:nvPicPr>
          <p:cNvPr id="27651" name="Рисунок 3" descr="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5" descr="сонце злак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4500563"/>
            <a:ext cx="2849563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7" descr="7-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75" y="4572000"/>
            <a:ext cx="221456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108183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err="1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Дослід</a:t>
            </a:r>
            <a:r>
              <a:rPr lang="ru-RU" sz="4800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«Дихання </a:t>
            </a:r>
            <a:r>
              <a:rPr lang="ru-RU" sz="4800" b="1" dirty="0" err="1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коренів</a:t>
            </a:r>
            <a:r>
              <a:rPr lang="ru-RU" sz="4800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»</a:t>
            </a:r>
            <a:endParaRPr lang="ru-RU" sz="4800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28674" name="Picture 5" descr="Изображение 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428875"/>
            <a:ext cx="8001000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4" descr="4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Изображение 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2000250"/>
            <a:ext cx="67056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108183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err="1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Дослід</a:t>
            </a:r>
            <a:r>
              <a:rPr lang="ru-RU" sz="4800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«Дихання </a:t>
            </a:r>
            <a:r>
              <a:rPr lang="ru-RU" sz="4800" b="1" dirty="0" err="1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пагонів</a:t>
            </a:r>
            <a:r>
              <a:rPr lang="ru-RU" sz="4800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»</a:t>
            </a:r>
            <a:endParaRPr lang="ru-RU" sz="4800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29699" name="Рисунок 6" descr="4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Пристосування до дихання</a:t>
            </a:r>
            <a:endParaRPr lang="uk-UA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30722" name="Picture 11" descr="Изображение 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2286000"/>
            <a:ext cx="17637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10" descr="Изображение 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143125"/>
            <a:ext cx="3276600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Прямоугольник 6"/>
          <p:cNvSpPr>
            <a:spLocks noChangeArrowheads="1"/>
          </p:cNvSpPr>
          <p:nvPr/>
        </p:nvSpPr>
        <p:spPr bwMode="auto">
          <a:xfrm>
            <a:off x="5643563" y="4714875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>
                <a:solidFill>
                  <a:srgbClr val="002060"/>
                </a:solidFill>
                <a:latin typeface="Constantia" pitchFamily="18" charset="0"/>
              </a:rPr>
              <a:t>Дихальні корені</a:t>
            </a:r>
            <a:endParaRPr lang="uk-UA" sz="2800">
              <a:latin typeface="Constantia" pitchFamily="18" charset="0"/>
            </a:endParaRPr>
          </a:p>
        </p:txBody>
      </p:sp>
      <p:sp>
        <p:nvSpPr>
          <p:cNvPr id="30725" name="Прямоугольник 7"/>
          <p:cNvSpPr>
            <a:spLocks noChangeArrowheads="1"/>
          </p:cNvSpPr>
          <p:nvPr/>
        </p:nvSpPr>
        <p:spPr bwMode="auto">
          <a:xfrm>
            <a:off x="2143125" y="3929063"/>
            <a:ext cx="176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>
                <a:solidFill>
                  <a:srgbClr val="002060"/>
                </a:solidFill>
                <a:latin typeface="Constantia" pitchFamily="18" charset="0"/>
              </a:rPr>
              <a:t>Продихи</a:t>
            </a:r>
            <a:endParaRPr lang="uk-UA" sz="2800">
              <a:latin typeface="Constantia" pitchFamily="18" charset="0"/>
            </a:endParaRPr>
          </a:p>
        </p:txBody>
      </p:sp>
      <p:sp>
        <p:nvSpPr>
          <p:cNvPr id="30726" name="Прямоугольник 8"/>
          <p:cNvSpPr>
            <a:spLocks noChangeArrowheads="1"/>
          </p:cNvSpPr>
          <p:nvPr/>
        </p:nvSpPr>
        <p:spPr bwMode="auto">
          <a:xfrm>
            <a:off x="4786313" y="6072188"/>
            <a:ext cx="21415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>
                <a:solidFill>
                  <a:srgbClr val="002060"/>
                </a:solidFill>
                <a:latin typeface="Constantia" pitchFamily="18" charset="0"/>
              </a:rPr>
              <a:t>Сочевички</a:t>
            </a:r>
            <a:endParaRPr lang="uk-UA" sz="2800">
              <a:latin typeface="Constantia" pitchFamily="18" charset="0"/>
            </a:endParaRPr>
          </a:p>
        </p:txBody>
      </p:sp>
      <p:pic>
        <p:nvPicPr>
          <p:cNvPr id="30727" name="Рисунок 9" descr="46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Рисунок 13" descr="1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2214563"/>
            <a:ext cx="18573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Рисунок 17" descr="сочевички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25" y="4572000"/>
            <a:ext cx="19288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1" name="Group 3"/>
          <p:cNvGraphicFramePr>
            <a:graphicFrameLocks noGrp="1"/>
          </p:cNvGraphicFramePr>
          <p:nvPr>
            <p:ph idx="1"/>
          </p:nvPr>
        </p:nvGraphicFramePr>
        <p:xfrm>
          <a:off x="285750" y="1643063"/>
          <a:ext cx="8643938" cy="5000625"/>
        </p:xfrm>
        <a:graphic>
          <a:graphicData uri="http://schemas.openxmlformats.org/drawingml/2006/table">
            <a:tbl>
              <a:tblPr/>
              <a:tblGrid>
                <a:gridCol w="2881333"/>
                <a:gridCol w="2881333"/>
                <a:gridCol w="2881333"/>
              </a:tblGrid>
              <a:tr h="7015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           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Фотосинтез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Ознаки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             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Дихання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2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1. На сонячному світлі або при штучному освітленні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Коли відбувається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1. Цілодобово, протягом всього життя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6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2. Зелені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клітини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, які містять хлорофіл.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Місце здійснення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2. Всі живі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клітини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 рослини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3.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Виділяється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Кисень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3. Поглинається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6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4. Поглинається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Вуглекислий газ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4.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Виділяється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5. Синтезуються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 Органічні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речовини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5. Розщеляються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6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6. Поглинається.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 Енергія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6.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Звільняється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42910" y="571480"/>
            <a:ext cx="8043890" cy="928694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5600" b="1" dirty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j-lt"/>
                <a:ea typeface="+mj-ea"/>
                <a:cs typeface="+mj-cs"/>
              </a:rPr>
              <a:t>Порівняння процесів</a:t>
            </a:r>
            <a:endParaRPr lang="uk-UA" sz="5600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1780" name="Рисунок 5" descr="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571625"/>
            <a:ext cx="8382000" cy="4786313"/>
          </a:xfrm>
        </p:spPr>
        <p:txBody>
          <a:bodyPr>
            <a:normAutofit/>
          </a:bodyPr>
          <a:lstStyle/>
          <a:p>
            <a:pPr marR="0">
              <a:lnSpc>
                <a:spcPct val="60000"/>
              </a:lnSpc>
            </a:pPr>
            <a:endParaRPr lang="en-US" smtClean="0"/>
          </a:p>
          <a:p>
            <a:pPr marR="0" algn="l">
              <a:lnSpc>
                <a:spcPct val="60000"/>
              </a:lnSpc>
            </a:pPr>
            <a:r>
              <a:rPr lang="en-US" smtClean="0"/>
              <a:t>               </a:t>
            </a:r>
            <a:r>
              <a:rPr lang="en-US" sz="2400" smtClean="0"/>
              <a:t>O</a:t>
            </a:r>
            <a:r>
              <a:rPr lang="en-US" sz="2400" baseline="-20000" smtClean="0"/>
              <a:t>2</a:t>
            </a:r>
            <a:r>
              <a:rPr lang="en-US" sz="2400" baseline="-25000" smtClean="0"/>
              <a:t>                                              </a:t>
            </a:r>
            <a:r>
              <a:rPr lang="en-US" sz="2400" smtClean="0"/>
              <a:t> </a:t>
            </a:r>
            <a:r>
              <a:rPr lang="uk-UA" sz="2400" smtClean="0"/>
              <a:t>                        </a:t>
            </a:r>
            <a:r>
              <a:rPr lang="en-US" sz="2400" smtClean="0"/>
              <a:t>CO</a:t>
            </a:r>
            <a:r>
              <a:rPr lang="en-US" sz="2400" baseline="-20000" smtClean="0"/>
              <a:t>2  </a:t>
            </a:r>
            <a:r>
              <a:rPr lang="uk-UA" sz="2400" baseline="-20000" smtClean="0"/>
              <a:t>          </a:t>
            </a:r>
            <a:r>
              <a:rPr lang="en-US" sz="2400" smtClean="0"/>
              <a:t>H</a:t>
            </a:r>
            <a:r>
              <a:rPr lang="en-US" sz="2400" baseline="-20000" smtClean="0"/>
              <a:t>2</a:t>
            </a:r>
            <a:r>
              <a:rPr lang="en-US" sz="2400" smtClean="0"/>
              <a:t>O</a:t>
            </a:r>
            <a:r>
              <a:rPr lang="en-US" sz="2400" baseline="-20000" smtClean="0"/>
              <a:t> </a:t>
            </a:r>
            <a:endParaRPr lang="en-US" smtClean="0"/>
          </a:p>
          <a:p>
            <a:pPr marR="0" algn="l">
              <a:lnSpc>
                <a:spcPct val="60000"/>
              </a:lnSpc>
            </a:pPr>
            <a:endParaRPr lang="en-US" sz="1100" smtClean="0"/>
          </a:p>
          <a:p>
            <a:pPr marR="0" algn="l">
              <a:lnSpc>
                <a:spcPct val="60000"/>
              </a:lnSpc>
            </a:pPr>
            <a:r>
              <a:rPr lang="ru-RU" sz="1100" smtClean="0"/>
              <a:t>                                                                                                                    </a:t>
            </a:r>
            <a:endParaRPr lang="en-US" sz="1100" smtClean="0"/>
          </a:p>
          <a:p>
            <a:pPr marR="0" algn="l">
              <a:lnSpc>
                <a:spcPct val="60000"/>
              </a:lnSpc>
            </a:pPr>
            <a:r>
              <a:rPr lang="ru-RU" sz="1100" smtClean="0"/>
              <a:t>             </a:t>
            </a:r>
            <a:endParaRPr lang="en-US" sz="1100" smtClean="0"/>
          </a:p>
          <a:p>
            <a:pPr marR="0" algn="l">
              <a:lnSpc>
                <a:spcPct val="60000"/>
              </a:lnSpc>
            </a:pPr>
            <a:r>
              <a:rPr lang="en-US" sz="1100" smtClean="0"/>
              <a:t>                                </a:t>
            </a:r>
            <a:r>
              <a:rPr lang="ru-RU" sz="1100" smtClean="0"/>
              <a:t> </a:t>
            </a:r>
            <a:r>
              <a:rPr lang="en-US" sz="1100" smtClean="0"/>
              <a:t> </a:t>
            </a:r>
            <a:r>
              <a:rPr lang="ru-RU" sz="1100" smtClean="0"/>
              <a:t>                                                                       </a:t>
            </a:r>
          </a:p>
          <a:p>
            <a:pPr marR="0" algn="l">
              <a:lnSpc>
                <a:spcPct val="60000"/>
              </a:lnSpc>
            </a:pPr>
            <a:endParaRPr lang="ru-RU" sz="1100" smtClean="0"/>
          </a:p>
          <a:p>
            <a:pPr marR="0" algn="l">
              <a:lnSpc>
                <a:spcPct val="60000"/>
              </a:lnSpc>
            </a:pPr>
            <a:endParaRPr lang="ru-RU" sz="1100" smtClean="0"/>
          </a:p>
          <a:p>
            <a:pPr marR="0" algn="l">
              <a:lnSpc>
                <a:spcPct val="60000"/>
              </a:lnSpc>
            </a:pPr>
            <a:r>
              <a:rPr lang="ru-RU" sz="1100" smtClean="0"/>
              <a:t>                                                                                                                                                </a:t>
            </a:r>
            <a:r>
              <a:rPr lang="ru-RU" sz="2200" smtClean="0"/>
              <a:t>Е</a:t>
            </a:r>
            <a:r>
              <a:rPr lang="ru-RU" sz="1100" smtClean="0"/>
              <a:t>   </a:t>
            </a:r>
            <a:r>
              <a:rPr lang="en-US" sz="1100" smtClean="0"/>
              <a:t>           </a:t>
            </a:r>
            <a:r>
              <a:rPr lang="ru-RU" sz="1100" smtClean="0"/>
              <a:t>  </a:t>
            </a:r>
            <a:r>
              <a:rPr lang="en-US" sz="1900" smtClean="0"/>
              <a:t>                              </a:t>
            </a:r>
            <a:endParaRPr lang="ru-RU" sz="1900" smtClean="0"/>
          </a:p>
          <a:p>
            <a:pPr marR="0">
              <a:lnSpc>
                <a:spcPct val="60000"/>
              </a:lnSpc>
            </a:pPr>
            <a:endParaRPr lang="ru-RU" sz="1900" smtClean="0"/>
          </a:p>
          <a:p>
            <a:pPr marR="0">
              <a:lnSpc>
                <a:spcPct val="60000"/>
              </a:lnSpc>
            </a:pPr>
            <a:endParaRPr lang="ru-RU" sz="1900" smtClean="0"/>
          </a:p>
          <a:p>
            <a:pPr marR="0">
              <a:lnSpc>
                <a:spcPct val="60000"/>
              </a:lnSpc>
            </a:pPr>
            <a:r>
              <a:rPr lang="ru-RU" sz="1900" smtClean="0"/>
              <a:t>      </a:t>
            </a:r>
          </a:p>
          <a:p>
            <a:pPr marR="0">
              <a:lnSpc>
                <a:spcPct val="60000"/>
              </a:lnSpc>
            </a:pPr>
            <a:endParaRPr lang="en-US" sz="4100" smtClean="0"/>
          </a:p>
          <a:p>
            <a:pPr marR="0" algn="l">
              <a:lnSpc>
                <a:spcPct val="60000"/>
              </a:lnSpc>
            </a:pPr>
            <a:r>
              <a:rPr lang="en-US" sz="4100" smtClean="0"/>
              <a:t>    </a:t>
            </a:r>
          </a:p>
          <a:p>
            <a:pPr marR="0" algn="l">
              <a:lnSpc>
                <a:spcPct val="60000"/>
              </a:lnSpc>
            </a:pPr>
            <a:r>
              <a:rPr lang="en-US" sz="2400" smtClean="0"/>
              <a:t>      </a:t>
            </a:r>
            <a:r>
              <a:rPr lang="ru-RU" sz="2400" smtClean="0"/>
              <a:t>   </a:t>
            </a:r>
            <a:r>
              <a:rPr lang="en-US" sz="2400" smtClean="0"/>
              <a:t>CO</a:t>
            </a:r>
            <a:r>
              <a:rPr lang="en-US" sz="2400" baseline="-20000" smtClean="0"/>
              <a:t>2        </a:t>
            </a:r>
            <a:r>
              <a:rPr lang="uk-UA" sz="2400" baseline="-20000" smtClean="0"/>
              <a:t>            </a:t>
            </a:r>
            <a:r>
              <a:rPr lang="en-US" sz="2400" smtClean="0"/>
              <a:t>H</a:t>
            </a:r>
            <a:r>
              <a:rPr lang="en-US" sz="2400" baseline="-20000" smtClean="0"/>
              <a:t>2</a:t>
            </a:r>
            <a:r>
              <a:rPr lang="en-US" sz="2400" smtClean="0"/>
              <a:t>O                           </a:t>
            </a:r>
            <a:r>
              <a:rPr lang="uk-UA" sz="2400" smtClean="0"/>
              <a:t>              </a:t>
            </a:r>
            <a:r>
              <a:rPr lang="en-US" sz="2400" smtClean="0"/>
              <a:t>O</a:t>
            </a:r>
            <a:r>
              <a:rPr lang="en-US" sz="2400" baseline="-20000" smtClean="0"/>
              <a:t>2</a:t>
            </a:r>
          </a:p>
          <a:p>
            <a:pPr marR="0">
              <a:lnSpc>
                <a:spcPct val="60000"/>
              </a:lnSpc>
            </a:pPr>
            <a:endParaRPr lang="en-US" sz="4100" baseline="-25000" smtClean="0"/>
          </a:p>
          <a:p>
            <a:pPr marR="0">
              <a:lnSpc>
                <a:spcPct val="60000"/>
              </a:lnSpc>
            </a:pPr>
            <a:r>
              <a:rPr lang="en-US" sz="1900" smtClean="0"/>
              <a:t>                                                                                                    </a:t>
            </a:r>
            <a:r>
              <a:rPr lang="ru-RU" sz="1900" smtClean="0"/>
              <a:t>                                                                   </a:t>
            </a:r>
            <a:r>
              <a:rPr lang="en-US" sz="1900" smtClean="0"/>
              <a:t> </a:t>
            </a:r>
            <a:endParaRPr lang="ru-RU" sz="1900" smtClean="0"/>
          </a:p>
        </p:txBody>
      </p:sp>
      <p:pic>
        <p:nvPicPr>
          <p:cNvPr id="79876" name="Picture 4" descr="Изображение 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3071813"/>
            <a:ext cx="2036763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5" descr="Новый рисун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048000"/>
            <a:ext cx="2590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8" name="AutoShape 6"/>
          <p:cNvSpPr>
            <a:spLocks noChangeArrowheads="1"/>
          </p:cNvSpPr>
          <p:nvPr/>
        </p:nvSpPr>
        <p:spPr bwMode="auto">
          <a:xfrm>
            <a:off x="4724400" y="1447800"/>
            <a:ext cx="381000" cy="609600"/>
          </a:xfrm>
          <a:prstGeom prst="moo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79879" name="AutoShape 7"/>
          <p:cNvSpPr>
            <a:spLocks noChangeArrowheads="1"/>
          </p:cNvSpPr>
          <p:nvPr/>
        </p:nvSpPr>
        <p:spPr bwMode="auto">
          <a:xfrm>
            <a:off x="762000" y="1371600"/>
            <a:ext cx="762000" cy="6858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79880" name="AutoShape 8"/>
          <p:cNvSpPr>
            <a:spLocks noChangeArrowheads="1"/>
          </p:cNvSpPr>
          <p:nvPr/>
        </p:nvSpPr>
        <p:spPr bwMode="auto">
          <a:xfrm>
            <a:off x="5105400" y="1447800"/>
            <a:ext cx="685800" cy="6096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79881" name="Line 9"/>
          <p:cNvSpPr>
            <a:spLocks noChangeShapeType="1"/>
          </p:cNvSpPr>
          <p:nvPr/>
        </p:nvSpPr>
        <p:spPr bwMode="auto">
          <a:xfrm flipV="1">
            <a:off x="1828800" y="4038600"/>
            <a:ext cx="0" cy="1219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 flipV="1">
            <a:off x="6781800" y="3962400"/>
            <a:ext cx="0" cy="1371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9883" name="Line 11"/>
          <p:cNvSpPr>
            <a:spLocks noChangeShapeType="1"/>
          </p:cNvSpPr>
          <p:nvPr/>
        </p:nvSpPr>
        <p:spPr bwMode="auto">
          <a:xfrm flipV="1">
            <a:off x="3276600" y="4038600"/>
            <a:ext cx="0" cy="1219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9884" name="Line 12"/>
          <p:cNvSpPr>
            <a:spLocks noChangeShapeType="1"/>
          </p:cNvSpPr>
          <p:nvPr/>
        </p:nvSpPr>
        <p:spPr bwMode="auto">
          <a:xfrm flipV="1">
            <a:off x="6096000" y="2133600"/>
            <a:ext cx="0" cy="1371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9885" name="Line 13"/>
          <p:cNvSpPr>
            <a:spLocks noChangeShapeType="1"/>
          </p:cNvSpPr>
          <p:nvPr/>
        </p:nvSpPr>
        <p:spPr bwMode="auto">
          <a:xfrm flipV="1">
            <a:off x="7239000" y="2209800"/>
            <a:ext cx="0" cy="1371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9886" name="Line 14"/>
          <p:cNvSpPr>
            <a:spLocks noChangeShapeType="1"/>
          </p:cNvSpPr>
          <p:nvPr/>
        </p:nvSpPr>
        <p:spPr bwMode="auto">
          <a:xfrm flipH="1" flipV="1">
            <a:off x="1981200" y="2286000"/>
            <a:ext cx="0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9887" name="Line 15"/>
          <p:cNvSpPr>
            <a:spLocks noChangeShapeType="1"/>
          </p:cNvSpPr>
          <p:nvPr/>
        </p:nvSpPr>
        <p:spPr bwMode="auto">
          <a:xfrm flipV="1">
            <a:off x="4038600" y="403860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9888" name="Line 16"/>
          <p:cNvSpPr>
            <a:spLocks noChangeShapeType="1"/>
          </p:cNvSpPr>
          <p:nvPr/>
        </p:nvSpPr>
        <p:spPr bwMode="auto">
          <a:xfrm>
            <a:off x="1219200" y="2133600"/>
            <a:ext cx="381000" cy="12954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9889" name="Line 17"/>
          <p:cNvSpPr>
            <a:spLocks noChangeShapeType="1"/>
          </p:cNvSpPr>
          <p:nvPr/>
        </p:nvSpPr>
        <p:spPr bwMode="auto">
          <a:xfrm flipH="1" flipV="1">
            <a:off x="5638800" y="3124200"/>
            <a:ext cx="533400" cy="7620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9890" name="Rectangle 18"/>
          <p:cNvSpPr>
            <a:spLocks noChangeArrowheads="1"/>
          </p:cNvSpPr>
          <p:nvPr/>
        </p:nvSpPr>
        <p:spPr bwMode="auto">
          <a:xfrm>
            <a:off x="762000" y="2133600"/>
            <a:ext cx="3810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>
                <a:solidFill>
                  <a:schemeClr val="tx2"/>
                </a:solidFill>
                <a:latin typeface="Constantia" pitchFamily="18" charset="0"/>
              </a:rPr>
              <a:t>Е</a:t>
            </a:r>
          </a:p>
        </p:txBody>
      </p:sp>
      <p:sp>
        <p:nvSpPr>
          <p:cNvPr id="79891" name="Rectangle 19"/>
          <p:cNvSpPr>
            <a:spLocks noChangeArrowheads="1"/>
          </p:cNvSpPr>
          <p:nvPr/>
        </p:nvSpPr>
        <p:spPr bwMode="auto">
          <a:xfrm>
            <a:off x="1905000" y="3733800"/>
            <a:ext cx="1371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>
                <a:solidFill>
                  <a:schemeClr val="tx2"/>
                </a:solidFill>
                <a:latin typeface="Constantia" pitchFamily="18" charset="0"/>
              </a:rPr>
              <a:t>хлоропласт</a:t>
            </a:r>
          </a:p>
        </p:txBody>
      </p:sp>
      <p:pic>
        <p:nvPicPr>
          <p:cNvPr id="32786" name="Рисунок 19" descr="46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714348" y="571480"/>
            <a:ext cx="7972452" cy="928694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5600" b="1" dirty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j-lt"/>
                <a:ea typeface="+mj-ea"/>
                <a:cs typeface="+mj-cs"/>
              </a:rPr>
              <a:t>Порівняння процесів</a:t>
            </a:r>
            <a:endParaRPr lang="uk-UA" sz="5600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571472" y="5500702"/>
            <a:ext cx="8229600" cy="928694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5600" b="1" dirty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j-lt"/>
                <a:ea typeface="+mj-ea"/>
                <a:cs typeface="+mj-cs"/>
              </a:rPr>
              <a:t>     </a:t>
            </a:r>
            <a:r>
              <a:rPr lang="uk-UA" sz="3600" b="1" dirty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j-lt"/>
                <a:ea typeface="+mj-ea"/>
                <a:cs typeface="+mj-cs"/>
              </a:rPr>
              <a:t>ф</a:t>
            </a:r>
            <a:r>
              <a:rPr lang="uk-UA" sz="3600" b="1" dirty="0" err="1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j-lt"/>
                <a:ea typeface="+mj-ea"/>
                <a:cs typeface="+mj-cs"/>
              </a:rPr>
              <a:t>отосинтез</a:t>
            </a:r>
            <a:r>
              <a:rPr lang="uk-UA" sz="3600" b="1" dirty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j-lt"/>
                <a:ea typeface="+mj-ea"/>
                <a:cs typeface="+mj-cs"/>
              </a:rPr>
              <a:t>                        дихання</a:t>
            </a:r>
            <a:endParaRPr lang="uk-UA" sz="3600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9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9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9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98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98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98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79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 animBg="1"/>
      <p:bldP spid="79879" grpId="0" animBg="1"/>
      <p:bldP spid="79880" grpId="0" animBg="1"/>
      <p:bldP spid="79881" grpId="0" animBg="1"/>
      <p:bldP spid="79882" grpId="0" animBg="1"/>
      <p:bldP spid="79883" grpId="0" animBg="1"/>
      <p:bldP spid="79884" grpId="0" animBg="1"/>
      <p:bldP spid="79885" grpId="0" animBg="1"/>
      <p:bldP spid="79886" grpId="0" animBg="1"/>
      <p:bldP spid="79887" grpId="0" animBg="1"/>
      <p:bldP spid="79888" grpId="0" animBg="1"/>
      <p:bldP spid="7988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Випаровування води</a:t>
            </a:r>
            <a:endParaRPr lang="uk-UA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065288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800" b="1" dirty="0" smtClean="0">
                <a:solidFill>
                  <a:srgbClr val="002060"/>
                </a:solidFill>
              </a:rPr>
              <a:t>      </a:t>
            </a:r>
            <a:r>
              <a:rPr lang="uk-UA" sz="2800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Випаровування води </a:t>
            </a:r>
            <a:r>
              <a:rPr lang="uk-UA" sz="2800" b="1" dirty="0" smtClean="0">
                <a:solidFill>
                  <a:srgbClr val="002060"/>
                </a:solidFill>
              </a:rPr>
              <a:t>– це процес виведення з рослини води у вигляді пари. Її випаровують усі частини рослини, але найінтенсивніше листки. Цей процес називають транспірацією. </a:t>
            </a:r>
            <a:r>
              <a:rPr lang="en-US" sz="2800" b="1" dirty="0" smtClean="0">
                <a:solidFill>
                  <a:srgbClr val="002060"/>
                </a:solidFill>
              </a:rPr>
              <a:t>                           </a:t>
            </a:r>
            <a:r>
              <a:rPr lang="uk-UA" sz="2800" b="1" dirty="0" smtClean="0">
                <a:solidFill>
                  <a:srgbClr val="002060"/>
                </a:solidFill>
              </a:rPr>
              <a:t>Вона зумовлює охолодження </a:t>
            </a:r>
            <a:r>
              <a:rPr lang="en-US" sz="2800" b="1" dirty="0" smtClean="0">
                <a:solidFill>
                  <a:srgbClr val="002060"/>
                </a:solidFill>
              </a:rPr>
              <a:t>                        </a:t>
            </a:r>
            <a:r>
              <a:rPr lang="uk-UA" sz="2800" b="1" dirty="0" smtClean="0">
                <a:solidFill>
                  <a:srgbClr val="002060"/>
                </a:solidFill>
              </a:rPr>
              <a:t>рослини, тобто захищає </a:t>
            </a:r>
            <a:r>
              <a:rPr lang="en-US" sz="2800" b="1" dirty="0" smtClean="0">
                <a:solidFill>
                  <a:srgbClr val="002060"/>
                </a:solidFill>
              </a:rPr>
              <a:t>                               </a:t>
            </a:r>
            <a:r>
              <a:rPr lang="uk-UA" sz="2800" b="1" dirty="0" smtClean="0">
                <a:solidFill>
                  <a:srgbClr val="002060"/>
                </a:solidFill>
              </a:rPr>
              <a:t>рослину від перегрівання та </a:t>
            </a:r>
            <a:r>
              <a:rPr lang="en-US" sz="2800" b="1" dirty="0" smtClean="0">
                <a:solidFill>
                  <a:srgbClr val="002060"/>
                </a:solidFill>
              </a:rPr>
              <a:t>                           </a:t>
            </a:r>
            <a:r>
              <a:rPr lang="uk-UA" sz="2800" b="1" dirty="0" smtClean="0">
                <a:solidFill>
                  <a:srgbClr val="002060"/>
                </a:solidFill>
              </a:rPr>
              <a:t>сприяє пересуванню речовин по рослині.</a:t>
            </a:r>
            <a:endParaRPr lang="uk-UA" sz="2800" b="1" dirty="0">
              <a:solidFill>
                <a:srgbClr val="002060"/>
              </a:solidFill>
            </a:endParaRPr>
          </a:p>
        </p:txBody>
      </p:sp>
      <p:pic>
        <p:nvPicPr>
          <p:cNvPr id="33795" name="Рисунок 3" descr="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6286500" y="3786188"/>
            <a:ext cx="1857375" cy="1571625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Мета </a:t>
            </a:r>
            <a:endParaRPr lang="uk-UA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279900"/>
          </a:xfrm>
        </p:spPr>
        <p:txBody>
          <a:bodyPr/>
          <a:lstStyle/>
          <a:p>
            <a:r>
              <a:rPr lang="uk-UA" b="1" smtClean="0">
                <a:solidFill>
                  <a:srgbClr val="002060"/>
                </a:solidFill>
              </a:rPr>
              <a:t>Ознайомити учнів із основними функціями листка: фотосинтезом, диханням та випаровуванням води.</a:t>
            </a:r>
          </a:p>
          <a:p>
            <a:r>
              <a:rPr lang="uk-UA" b="1" smtClean="0">
                <a:solidFill>
                  <a:srgbClr val="002060"/>
                </a:solidFill>
              </a:rPr>
              <a:t>Зробити порівняльну характеристику </a:t>
            </a:r>
            <a:r>
              <a:rPr lang="en-US" b="1" smtClean="0">
                <a:solidFill>
                  <a:srgbClr val="002060"/>
                </a:solidFill>
              </a:rPr>
              <a:t>             </a:t>
            </a:r>
            <a:r>
              <a:rPr lang="uk-UA" b="1" smtClean="0">
                <a:solidFill>
                  <a:srgbClr val="002060"/>
                </a:solidFill>
              </a:rPr>
              <a:t>цим процесам.</a:t>
            </a:r>
          </a:p>
          <a:p>
            <a:r>
              <a:rPr lang="uk-UA" b="1" smtClean="0">
                <a:solidFill>
                  <a:srgbClr val="002060"/>
                </a:solidFill>
              </a:rPr>
              <a:t>Розкрити значення цих процесів </a:t>
            </a:r>
            <a:r>
              <a:rPr lang="en-US" b="1" smtClean="0">
                <a:solidFill>
                  <a:srgbClr val="002060"/>
                </a:solidFill>
              </a:rPr>
              <a:t>                       </a:t>
            </a:r>
            <a:r>
              <a:rPr lang="uk-UA" b="1" smtClean="0">
                <a:solidFill>
                  <a:srgbClr val="002060"/>
                </a:solidFill>
              </a:rPr>
              <a:t>для рослинного світу, для природи </a:t>
            </a:r>
            <a:r>
              <a:rPr lang="en-US" b="1" smtClean="0">
                <a:solidFill>
                  <a:srgbClr val="002060"/>
                </a:solidFill>
              </a:rPr>
              <a:t>                        </a:t>
            </a:r>
            <a:r>
              <a:rPr lang="uk-UA" b="1" smtClean="0">
                <a:solidFill>
                  <a:srgbClr val="002060"/>
                </a:solidFill>
              </a:rPr>
              <a:t>в цілому та в житті організмів на </a:t>
            </a:r>
            <a:r>
              <a:rPr lang="en-US" b="1" smtClean="0">
                <a:solidFill>
                  <a:srgbClr val="002060"/>
                </a:solidFill>
              </a:rPr>
              <a:t>                    </a:t>
            </a:r>
            <a:r>
              <a:rPr lang="uk-UA" b="1" smtClean="0">
                <a:solidFill>
                  <a:srgbClr val="002060"/>
                </a:solidFill>
              </a:rPr>
              <a:t>планеті.</a:t>
            </a:r>
          </a:p>
          <a:p>
            <a:endParaRPr lang="uk-UA" smtClean="0"/>
          </a:p>
        </p:txBody>
      </p:sp>
      <p:pic>
        <p:nvPicPr>
          <p:cNvPr id="16387" name="Рисунок 3" descr="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6643688" y="3714750"/>
            <a:ext cx="2000250" cy="2071688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0108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Випаровування води</a:t>
            </a:r>
            <a:endParaRPr lang="uk-UA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357188" y="1935163"/>
            <a:ext cx="8329612" cy="43894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b="1" smtClean="0">
                <a:solidFill>
                  <a:srgbClr val="002060"/>
                </a:solidFill>
              </a:rPr>
              <a:t>	   Транспірація сприяє руху                                     води з мінеральними речо -                             винами по стеблу від кореня                                       до листків. Чим інтенсивніше                                         випаровування, тим швидше                                відбувається цей рух.  </a:t>
            </a:r>
          </a:p>
          <a:p>
            <a:pPr>
              <a:buFont typeface="Wingdings 2" pitchFamily="18" charset="2"/>
              <a:buNone/>
            </a:pPr>
            <a:r>
              <a:rPr lang="uk-UA" b="1" smtClean="0">
                <a:solidFill>
                  <a:srgbClr val="002060"/>
                </a:solidFill>
              </a:rPr>
              <a:t>	Завдяки транспірації навколо                                          рослини створюється                                     особливий мікроклімат. </a:t>
            </a:r>
          </a:p>
        </p:txBody>
      </p:sp>
      <p:pic>
        <p:nvPicPr>
          <p:cNvPr id="34819" name="Рисунок 3" descr="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Рисунок 4" descr="к буд росл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857375"/>
            <a:ext cx="3146425" cy="451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72518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Що впливає на випаровування</a:t>
            </a:r>
            <a:endParaRPr lang="uk-UA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35842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065587"/>
          </a:xfrm>
        </p:spPr>
        <p:txBody>
          <a:bodyPr/>
          <a:lstStyle/>
          <a:p>
            <a:r>
              <a:rPr lang="uk-UA" sz="2800" b="1" smtClean="0">
                <a:solidFill>
                  <a:srgbClr val="002060"/>
                </a:solidFill>
              </a:rPr>
              <a:t>Випаровування води залежить від:</a:t>
            </a:r>
          </a:p>
          <a:p>
            <a:pPr>
              <a:buFontTx/>
              <a:buChar char="-"/>
            </a:pPr>
            <a:r>
              <a:rPr lang="uk-UA" sz="2800" b="1" smtClean="0">
                <a:solidFill>
                  <a:srgbClr val="002060"/>
                </a:solidFill>
              </a:rPr>
              <a:t>вологості;</a:t>
            </a:r>
          </a:p>
          <a:p>
            <a:pPr>
              <a:buFontTx/>
              <a:buChar char="-"/>
            </a:pPr>
            <a:r>
              <a:rPr lang="uk-UA" sz="2800" b="1" smtClean="0">
                <a:solidFill>
                  <a:srgbClr val="002060"/>
                </a:solidFill>
              </a:rPr>
              <a:t>температури;</a:t>
            </a:r>
          </a:p>
          <a:p>
            <a:pPr>
              <a:buFontTx/>
              <a:buChar char="-"/>
            </a:pPr>
            <a:r>
              <a:rPr lang="uk-UA" sz="2800" b="1" smtClean="0">
                <a:solidFill>
                  <a:srgbClr val="002060"/>
                </a:solidFill>
              </a:rPr>
              <a:t>руху повітря (вітру);</a:t>
            </a:r>
          </a:p>
          <a:p>
            <a:pPr>
              <a:buFontTx/>
              <a:buChar char="-"/>
            </a:pPr>
            <a:r>
              <a:rPr lang="uk-UA" sz="2800" b="1" smtClean="0">
                <a:solidFill>
                  <a:srgbClr val="002060"/>
                </a:solidFill>
              </a:rPr>
              <a:t>віку листків;</a:t>
            </a:r>
          </a:p>
          <a:p>
            <a:pPr>
              <a:buFontTx/>
              <a:buChar char="-"/>
            </a:pPr>
            <a:r>
              <a:rPr lang="uk-UA" sz="2800" b="1" smtClean="0">
                <a:solidFill>
                  <a:srgbClr val="002060"/>
                </a:solidFill>
              </a:rPr>
              <a:t>площі листкової </a:t>
            </a:r>
            <a:r>
              <a:rPr lang="en-US" sz="2800" b="1" smtClean="0">
                <a:solidFill>
                  <a:srgbClr val="002060"/>
                </a:solidFill>
              </a:rPr>
              <a:t>                               </a:t>
            </a:r>
            <a:r>
              <a:rPr lang="uk-UA" sz="2800" b="1" smtClean="0">
                <a:solidFill>
                  <a:srgbClr val="002060"/>
                </a:solidFill>
              </a:rPr>
              <a:t>пластинки…</a:t>
            </a:r>
          </a:p>
          <a:p>
            <a:pPr>
              <a:buFontTx/>
              <a:buChar char="-"/>
            </a:pPr>
            <a:endParaRPr lang="uk-UA" smtClean="0"/>
          </a:p>
        </p:txBody>
      </p:sp>
      <p:pic>
        <p:nvPicPr>
          <p:cNvPr id="35843" name="Рисунок 3" descr="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4714875" y="2571750"/>
            <a:ext cx="3143250" cy="2643188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Цікаво знати</a:t>
            </a:r>
            <a:endParaRPr lang="uk-UA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368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smtClean="0">
                <a:solidFill>
                  <a:srgbClr val="002060"/>
                </a:solidFill>
              </a:rPr>
              <a:t>Соняшник протягом доби випаровує                     у 17 разів більше води, ніж людина.</a:t>
            </a:r>
          </a:p>
          <a:p>
            <a:r>
              <a:rPr lang="uk-UA" b="1" smtClean="0">
                <a:solidFill>
                  <a:srgbClr val="002060"/>
                </a:solidFill>
              </a:rPr>
              <a:t>У жарку погоду температура листків нижча на 4-5 градусів, ніж температура повітря. </a:t>
            </a:r>
          </a:p>
          <a:p>
            <a:r>
              <a:rPr lang="uk-UA" b="1" smtClean="0">
                <a:solidFill>
                  <a:srgbClr val="002060"/>
                </a:solidFill>
              </a:rPr>
              <a:t>У спекотну погоду рослини виділяють не водяну пару, а цілі краплі води, які скапують вниз. Це називається “плач” рослини.</a:t>
            </a:r>
          </a:p>
          <a:p>
            <a:r>
              <a:rPr lang="uk-UA" b="1" smtClean="0">
                <a:solidFill>
                  <a:srgbClr val="002060"/>
                </a:solidFill>
              </a:rPr>
              <a:t>Молоді листки випаровують води більше, ніж старі.</a:t>
            </a:r>
          </a:p>
        </p:txBody>
      </p:sp>
      <p:pic>
        <p:nvPicPr>
          <p:cNvPr id="36867" name="Рисунок 3" descr="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Рисунок 4" descr="сонце ы сонях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1285875"/>
            <a:ext cx="14287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Внутрішня будова листка</a:t>
            </a:r>
            <a:endParaRPr lang="uk-UA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37890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1136650"/>
          </a:xfrm>
        </p:spPr>
        <p:txBody>
          <a:bodyPr/>
          <a:lstStyle/>
          <a:p>
            <a:r>
              <a:rPr lang="uk-UA" b="1" smtClean="0">
                <a:solidFill>
                  <a:srgbClr val="002060"/>
                </a:solidFill>
              </a:rPr>
              <a:t>Всі розглянуті процеси не відбувалися б, якби листок не мав такої складної клітинної будови. </a:t>
            </a:r>
          </a:p>
        </p:txBody>
      </p:sp>
      <p:pic>
        <p:nvPicPr>
          <p:cNvPr id="37891" name="Рисунок 3" descr="b2-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3143250"/>
            <a:ext cx="364331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Рисунок 4" descr="Bio150_0007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3857625"/>
            <a:ext cx="3857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Рисунок 5" descr="46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85728"/>
            <a:ext cx="8229600" cy="11731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Baskerville Old Face" pitchFamily="18" charset="0"/>
              </a:rPr>
              <a:t>Виправити помилку</a:t>
            </a:r>
            <a:endParaRPr lang="ru-RU" sz="4800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Baskerville Old Face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2000" b="1" dirty="0"/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800" b="1" dirty="0" smtClean="0"/>
              <a:t>О2</a:t>
            </a:r>
            <a:endParaRPr lang="ru-RU" sz="2800" b="1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400" dirty="0"/>
              <a:t>                                                                        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dirty="0"/>
              <a:t>                               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Фотосинтез </a:t>
            </a:r>
            <a:r>
              <a:rPr lang="ru-RU" sz="2800" dirty="0"/>
              <a:t>                  </a:t>
            </a:r>
            <a:r>
              <a:rPr lang="ru-RU" sz="2800" b="1" dirty="0"/>
              <a:t>СО2 </a:t>
            </a:r>
            <a:r>
              <a:rPr lang="ru-RU" sz="2800" dirty="0"/>
              <a:t>                    </a:t>
            </a:r>
            <a:r>
              <a:rPr lang="ru-RU" sz="2800" b="1" dirty="0" smtClean="0">
                <a:solidFill>
                  <a:srgbClr val="C00000"/>
                </a:solidFill>
              </a:rPr>
              <a:t>Дихання</a:t>
            </a:r>
            <a:endParaRPr lang="ru-RU" sz="2800" b="1" dirty="0">
              <a:solidFill>
                <a:srgbClr val="C00000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800" dirty="0"/>
              <a:t>                                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800" dirty="0"/>
              <a:t>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800" dirty="0"/>
              <a:t>                      </a:t>
            </a:r>
            <a:r>
              <a:rPr lang="ru-RU" sz="2800" dirty="0" smtClean="0"/>
              <a:t>     </a:t>
            </a:r>
            <a:r>
              <a:rPr lang="ru-RU" sz="2800" b="1" dirty="0" err="1" smtClean="0"/>
              <a:t>органічні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речовини</a:t>
            </a:r>
            <a:r>
              <a:rPr lang="ru-RU" sz="2800" b="1" dirty="0" smtClean="0"/>
              <a:t>                                            </a:t>
            </a:r>
            <a:endParaRPr lang="ru-RU" sz="2800" b="1" dirty="0"/>
          </a:p>
        </p:txBody>
      </p:sp>
      <p:sp>
        <p:nvSpPr>
          <p:cNvPr id="38915" name="Line 5"/>
          <p:cNvSpPr>
            <a:spLocks noChangeShapeType="1"/>
          </p:cNvSpPr>
          <p:nvPr/>
        </p:nvSpPr>
        <p:spPr bwMode="auto">
          <a:xfrm flipH="1" flipV="1">
            <a:off x="5105400" y="3886200"/>
            <a:ext cx="1466850" cy="460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16" name="Line 6"/>
          <p:cNvSpPr>
            <a:spLocks noChangeShapeType="1"/>
          </p:cNvSpPr>
          <p:nvPr/>
        </p:nvSpPr>
        <p:spPr bwMode="auto">
          <a:xfrm flipH="1">
            <a:off x="2714625" y="3840163"/>
            <a:ext cx="1285875" cy="460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17" name="Freeform 8"/>
          <p:cNvSpPr>
            <a:spLocks/>
          </p:cNvSpPr>
          <p:nvPr/>
        </p:nvSpPr>
        <p:spPr bwMode="auto">
          <a:xfrm>
            <a:off x="762000" y="4267200"/>
            <a:ext cx="1752600" cy="1143000"/>
          </a:xfrm>
          <a:custGeom>
            <a:avLst/>
            <a:gdLst>
              <a:gd name="T0" fmla="*/ 0 w 1104"/>
              <a:gd name="T1" fmla="*/ 0 h 720"/>
              <a:gd name="T2" fmla="*/ 432 w 1104"/>
              <a:gd name="T3" fmla="*/ 528 h 720"/>
              <a:gd name="T4" fmla="*/ 1104 w 1104"/>
              <a:gd name="T5" fmla="*/ 720 h 720"/>
              <a:gd name="T6" fmla="*/ 0 60000 65536"/>
              <a:gd name="T7" fmla="*/ 0 60000 65536"/>
              <a:gd name="T8" fmla="*/ 0 60000 65536"/>
              <a:gd name="T9" fmla="*/ 0 w 1104"/>
              <a:gd name="T10" fmla="*/ 0 h 720"/>
              <a:gd name="T11" fmla="*/ 1104 w 1104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720">
                <a:moveTo>
                  <a:pt x="0" y="0"/>
                </a:moveTo>
                <a:cubicBezTo>
                  <a:pt x="124" y="204"/>
                  <a:pt x="248" y="408"/>
                  <a:pt x="432" y="528"/>
                </a:cubicBezTo>
                <a:cubicBezTo>
                  <a:pt x="616" y="648"/>
                  <a:pt x="1008" y="696"/>
                  <a:pt x="1104" y="72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8" name="AutoShape 11"/>
          <p:cNvSpPr>
            <a:spLocks noChangeArrowheads="1"/>
          </p:cNvSpPr>
          <p:nvPr/>
        </p:nvSpPr>
        <p:spPr bwMode="auto">
          <a:xfrm rot="-5400000">
            <a:off x="2552700" y="5295900"/>
            <a:ext cx="152400" cy="228600"/>
          </a:xfrm>
          <a:prstGeom prst="flowChartMerg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19" name="Freeform 12"/>
          <p:cNvSpPr>
            <a:spLocks/>
          </p:cNvSpPr>
          <p:nvPr/>
        </p:nvSpPr>
        <p:spPr bwMode="auto">
          <a:xfrm rot="10252695">
            <a:off x="6386513" y="2265363"/>
            <a:ext cx="1744662" cy="1544637"/>
          </a:xfrm>
          <a:custGeom>
            <a:avLst/>
            <a:gdLst>
              <a:gd name="T0" fmla="*/ 0 w 1104"/>
              <a:gd name="T1" fmla="*/ 0 h 720"/>
              <a:gd name="T2" fmla="*/ 432 w 1104"/>
              <a:gd name="T3" fmla="*/ 528 h 720"/>
              <a:gd name="T4" fmla="*/ 1104 w 1104"/>
              <a:gd name="T5" fmla="*/ 720 h 720"/>
              <a:gd name="T6" fmla="*/ 0 60000 65536"/>
              <a:gd name="T7" fmla="*/ 0 60000 65536"/>
              <a:gd name="T8" fmla="*/ 0 60000 65536"/>
              <a:gd name="T9" fmla="*/ 0 w 1104"/>
              <a:gd name="T10" fmla="*/ 0 h 720"/>
              <a:gd name="T11" fmla="*/ 1104 w 1104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720">
                <a:moveTo>
                  <a:pt x="0" y="0"/>
                </a:moveTo>
                <a:cubicBezTo>
                  <a:pt x="124" y="204"/>
                  <a:pt x="248" y="408"/>
                  <a:pt x="432" y="528"/>
                </a:cubicBezTo>
                <a:cubicBezTo>
                  <a:pt x="616" y="648"/>
                  <a:pt x="1008" y="696"/>
                  <a:pt x="1104" y="72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Freeform 13"/>
          <p:cNvSpPr>
            <a:spLocks/>
          </p:cNvSpPr>
          <p:nvPr/>
        </p:nvSpPr>
        <p:spPr bwMode="auto">
          <a:xfrm rot="-4670990">
            <a:off x="6629400" y="4191000"/>
            <a:ext cx="1676400" cy="1219200"/>
          </a:xfrm>
          <a:custGeom>
            <a:avLst/>
            <a:gdLst>
              <a:gd name="T0" fmla="*/ 0 w 1104"/>
              <a:gd name="T1" fmla="*/ 0 h 720"/>
              <a:gd name="T2" fmla="*/ 432 w 1104"/>
              <a:gd name="T3" fmla="*/ 528 h 720"/>
              <a:gd name="T4" fmla="*/ 1104 w 1104"/>
              <a:gd name="T5" fmla="*/ 720 h 720"/>
              <a:gd name="T6" fmla="*/ 0 60000 65536"/>
              <a:gd name="T7" fmla="*/ 0 60000 65536"/>
              <a:gd name="T8" fmla="*/ 0 60000 65536"/>
              <a:gd name="T9" fmla="*/ 0 w 1104"/>
              <a:gd name="T10" fmla="*/ 0 h 720"/>
              <a:gd name="T11" fmla="*/ 1104 w 1104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720">
                <a:moveTo>
                  <a:pt x="0" y="0"/>
                </a:moveTo>
                <a:cubicBezTo>
                  <a:pt x="124" y="204"/>
                  <a:pt x="248" y="408"/>
                  <a:pt x="432" y="528"/>
                </a:cubicBezTo>
                <a:cubicBezTo>
                  <a:pt x="616" y="648"/>
                  <a:pt x="1008" y="696"/>
                  <a:pt x="1104" y="72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1" name="AutoShape 14"/>
          <p:cNvSpPr>
            <a:spLocks noChangeArrowheads="1"/>
          </p:cNvSpPr>
          <p:nvPr/>
        </p:nvSpPr>
        <p:spPr bwMode="auto">
          <a:xfrm rot="-9620771">
            <a:off x="8153400" y="3962400"/>
            <a:ext cx="190500" cy="190500"/>
          </a:xfrm>
          <a:prstGeom prst="flowChartMerg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15"/>
          <p:cNvSpPr>
            <a:spLocks noChangeArrowheads="1"/>
          </p:cNvSpPr>
          <p:nvPr/>
        </p:nvSpPr>
        <p:spPr bwMode="auto">
          <a:xfrm rot="5400000">
            <a:off x="6072188" y="2357438"/>
            <a:ext cx="190500" cy="190500"/>
          </a:xfrm>
          <a:prstGeom prst="flowChartMerg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3" name="AutoShape 18"/>
          <p:cNvSpPr>
            <a:spLocks noChangeArrowheads="1"/>
          </p:cNvSpPr>
          <p:nvPr/>
        </p:nvSpPr>
        <p:spPr bwMode="auto">
          <a:xfrm rot="2110919">
            <a:off x="681038" y="3395663"/>
            <a:ext cx="190500" cy="190500"/>
          </a:xfrm>
          <a:prstGeom prst="flowChartMerg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4" name="Freeform 22"/>
          <p:cNvSpPr>
            <a:spLocks/>
          </p:cNvSpPr>
          <p:nvPr/>
        </p:nvSpPr>
        <p:spPr bwMode="auto">
          <a:xfrm rot="6976979">
            <a:off x="900907" y="2243931"/>
            <a:ext cx="1770062" cy="1355725"/>
          </a:xfrm>
          <a:custGeom>
            <a:avLst/>
            <a:gdLst>
              <a:gd name="T0" fmla="*/ 0 w 1104"/>
              <a:gd name="T1" fmla="*/ 0 h 720"/>
              <a:gd name="T2" fmla="*/ 432 w 1104"/>
              <a:gd name="T3" fmla="*/ 528 h 720"/>
              <a:gd name="T4" fmla="*/ 1104 w 1104"/>
              <a:gd name="T5" fmla="*/ 720 h 720"/>
              <a:gd name="T6" fmla="*/ 0 60000 65536"/>
              <a:gd name="T7" fmla="*/ 0 60000 65536"/>
              <a:gd name="T8" fmla="*/ 0 60000 65536"/>
              <a:gd name="T9" fmla="*/ 0 w 1104"/>
              <a:gd name="T10" fmla="*/ 0 h 720"/>
              <a:gd name="T11" fmla="*/ 1104 w 1104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720">
                <a:moveTo>
                  <a:pt x="0" y="0"/>
                </a:moveTo>
                <a:cubicBezTo>
                  <a:pt x="124" y="204"/>
                  <a:pt x="248" y="408"/>
                  <a:pt x="432" y="528"/>
                </a:cubicBezTo>
                <a:cubicBezTo>
                  <a:pt x="616" y="648"/>
                  <a:pt x="1008" y="696"/>
                  <a:pt x="1104" y="72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8925" name="Рисунок 14" descr="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642918"/>
            <a:ext cx="7800972" cy="107157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Baskerville Old Face" pitchFamily="18" charset="0"/>
              </a:rPr>
              <a:t>Вірно!</a:t>
            </a:r>
            <a:endParaRPr lang="ru-RU" sz="4800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Baskerville Old Face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800" b="1" dirty="0" smtClean="0"/>
              <a:t>О2</a:t>
            </a:r>
            <a:endParaRPr lang="ru-RU" sz="2800" b="1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400" dirty="0"/>
              <a:t>                                                                        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dirty="0"/>
              <a:t>                               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2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Фотосинтез </a:t>
            </a:r>
            <a:r>
              <a:rPr lang="ru-RU" sz="2800" dirty="0" smtClean="0"/>
              <a:t>                  </a:t>
            </a:r>
            <a:r>
              <a:rPr lang="ru-RU" sz="2800" b="1" dirty="0"/>
              <a:t>СО2</a:t>
            </a:r>
            <a:r>
              <a:rPr lang="ru-RU" sz="2000" b="1" dirty="0"/>
              <a:t> </a:t>
            </a:r>
            <a:r>
              <a:rPr lang="ru-RU" sz="2800" dirty="0"/>
              <a:t>                    </a:t>
            </a:r>
            <a:r>
              <a:rPr lang="ru-RU" sz="2800" b="1" dirty="0" smtClean="0">
                <a:solidFill>
                  <a:srgbClr val="C00000"/>
                </a:solidFill>
              </a:rPr>
              <a:t>Дихання</a:t>
            </a:r>
            <a:r>
              <a:rPr lang="ru-RU" sz="2800" dirty="0" smtClean="0"/>
              <a:t> </a:t>
            </a:r>
            <a:endParaRPr lang="ru-RU" sz="2800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800" dirty="0"/>
              <a:t>                                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800" dirty="0"/>
              <a:t>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800" b="1" dirty="0"/>
              <a:t>                     </a:t>
            </a:r>
            <a:r>
              <a:rPr lang="ru-RU" sz="2800" b="1" dirty="0" smtClean="0"/>
              <a:t>        </a:t>
            </a:r>
            <a:r>
              <a:rPr lang="ru-RU" sz="2800" b="1" dirty="0" err="1" smtClean="0"/>
              <a:t>органічні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речовини</a:t>
            </a:r>
            <a:r>
              <a:rPr lang="ru-RU" sz="2800" b="1" dirty="0" smtClean="0"/>
              <a:t>                                            </a:t>
            </a:r>
            <a:endParaRPr lang="ru-RU" sz="2800" b="1" dirty="0"/>
          </a:p>
        </p:txBody>
      </p:sp>
      <p:sp>
        <p:nvSpPr>
          <p:cNvPr id="2" name="Line 4"/>
          <p:cNvSpPr>
            <a:spLocks noChangeShapeType="1"/>
          </p:cNvSpPr>
          <p:nvPr/>
        </p:nvSpPr>
        <p:spPr bwMode="auto">
          <a:xfrm flipH="1">
            <a:off x="5214938" y="3929063"/>
            <a:ext cx="1357312" cy="460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0" name="Line 5"/>
          <p:cNvSpPr>
            <a:spLocks noChangeShapeType="1"/>
          </p:cNvSpPr>
          <p:nvPr/>
        </p:nvSpPr>
        <p:spPr bwMode="auto">
          <a:xfrm flipH="1">
            <a:off x="2786063" y="3929063"/>
            <a:ext cx="1285875" cy="460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1" name="Freeform 6"/>
          <p:cNvSpPr>
            <a:spLocks/>
          </p:cNvSpPr>
          <p:nvPr/>
        </p:nvSpPr>
        <p:spPr bwMode="auto">
          <a:xfrm>
            <a:off x="762000" y="4267200"/>
            <a:ext cx="1752600" cy="1143000"/>
          </a:xfrm>
          <a:custGeom>
            <a:avLst/>
            <a:gdLst>
              <a:gd name="T0" fmla="*/ 0 w 1104"/>
              <a:gd name="T1" fmla="*/ 0 h 720"/>
              <a:gd name="T2" fmla="*/ 432 w 1104"/>
              <a:gd name="T3" fmla="*/ 528 h 720"/>
              <a:gd name="T4" fmla="*/ 1104 w 1104"/>
              <a:gd name="T5" fmla="*/ 720 h 720"/>
              <a:gd name="T6" fmla="*/ 0 60000 65536"/>
              <a:gd name="T7" fmla="*/ 0 60000 65536"/>
              <a:gd name="T8" fmla="*/ 0 60000 65536"/>
              <a:gd name="T9" fmla="*/ 0 w 1104"/>
              <a:gd name="T10" fmla="*/ 0 h 720"/>
              <a:gd name="T11" fmla="*/ 1104 w 1104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720">
                <a:moveTo>
                  <a:pt x="0" y="0"/>
                </a:moveTo>
                <a:cubicBezTo>
                  <a:pt x="124" y="204"/>
                  <a:pt x="248" y="408"/>
                  <a:pt x="432" y="528"/>
                </a:cubicBezTo>
                <a:cubicBezTo>
                  <a:pt x="616" y="648"/>
                  <a:pt x="1008" y="696"/>
                  <a:pt x="1104" y="72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2" name="AutoShape 7"/>
          <p:cNvSpPr>
            <a:spLocks noChangeArrowheads="1"/>
          </p:cNvSpPr>
          <p:nvPr/>
        </p:nvSpPr>
        <p:spPr bwMode="auto">
          <a:xfrm rot="-5400000">
            <a:off x="2552700" y="5295900"/>
            <a:ext cx="152400" cy="228600"/>
          </a:xfrm>
          <a:prstGeom prst="flowChartMerg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9943" name="Freeform 8"/>
          <p:cNvSpPr>
            <a:spLocks/>
          </p:cNvSpPr>
          <p:nvPr/>
        </p:nvSpPr>
        <p:spPr bwMode="auto">
          <a:xfrm rot="10252695">
            <a:off x="6400800" y="2438400"/>
            <a:ext cx="1744663" cy="1370013"/>
          </a:xfrm>
          <a:custGeom>
            <a:avLst/>
            <a:gdLst>
              <a:gd name="T0" fmla="*/ 0 w 1104"/>
              <a:gd name="T1" fmla="*/ 0 h 720"/>
              <a:gd name="T2" fmla="*/ 432 w 1104"/>
              <a:gd name="T3" fmla="*/ 528 h 720"/>
              <a:gd name="T4" fmla="*/ 1104 w 1104"/>
              <a:gd name="T5" fmla="*/ 720 h 720"/>
              <a:gd name="T6" fmla="*/ 0 60000 65536"/>
              <a:gd name="T7" fmla="*/ 0 60000 65536"/>
              <a:gd name="T8" fmla="*/ 0 60000 65536"/>
              <a:gd name="T9" fmla="*/ 0 w 1104"/>
              <a:gd name="T10" fmla="*/ 0 h 720"/>
              <a:gd name="T11" fmla="*/ 1104 w 1104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720">
                <a:moveTo>
                  <a:pt x="0" y="0"/>
                </a:moveTo>
                <a:cubicBezTo>
                  <a:pt x="124" y="204"/>
                  <a:pt x="248" y="408"/>
                  <a:pt x="432" y="528"/>
                </a:cubicBezTo>
                <a:cubicBezTo>
                  <a:pt x="616" y="648"/>
                  <a:pt x="1008" y="696"/>
                  <a:pt x="1104" y="72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4" name="Freeform 9"/>
          <p:cNvSpPr>
            <a:spLocks/>
          </p:cNvSpPr>
          <p:nvPr/>
        </p:nvSpPr>
        <p:spPr bwMode="auto">
          <a:xfrm rot="-4670990">
            <a:off x="6705600" y="4273550"/>
            <a:ext cx="1498600" cy="1231900"/>
          </a:xfrm>
          <a:custGeom>
            <a:avLst/>
            <a:gdLst>
              <a:gd name="T0" fmla="*/ 0 w 1104"/>
              <a:gd name="T1" fmla="*/ 0 h 720"/>
              <a:gd name="T2" fmla="*/ 432 w 1104"/>
              <a:gd name="T3" fmla="*/ 528 h 720"/>
              <a:gd name="T4" fmla="*/ 1104 w 1104"/>
              <a:gd name="T5" fmla="*/ 720 h 720"/>
              <a:gd name="T6" fmla="*/ 0 60000 65536"/>
              <a:gd name="T7" fmla="*/ 0 60000 65536"/>
              <a:gd name="T8" fmla="*/ 0 60000 65536"/>
              <a:gd name="T9" fmla="*/ 0 w 1104"/>
              <a:gd name="T10" fmla="*/ 0 h 720"/>
              <a:gd name="T11" fmla="*/ 1104 w 1104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720">
                <a:moveTo>
                  <a:pt x="0" y="0"/>
                </a:moveTo>
                <a:cubicBezTo>
                  <a:pt x="124" y="204"/>
                  <a:pt x="248" y="408"/>
                  <a:pt x="432" y="528"/>
                </a:cubicBezTo>
                <a:cubicBezTo>
                  <a:pt x="616" y="648"/>
                  <a:pt x="1008" y="696"/>
                  <a:pt x="1104" y="72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5" name="AutoShape 10"/>
          <p:cNvSpPr>
            <a:spLocks noChangeArrowheads="1"/>
          </p:cNvSpPr>
          <p:nvPr/>
        </p:nvSpPr>
        <p:spPr bwMode="auto">
          <a:xfrm rot="-9620771">
            <a:off x="8170863" y="4098925"/>
            <a:ext cx="190500" cy="190500"/>
          </a:xfrm>
          <a:prstGeom prst="flowChartMerg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9946" name="Freeform 12"/>
          <p:cNvSpPr>
            <a:spLocks/>
          </p:cNvSpPr>
          <p:nvPr/>
        </p:nvSpPr>
        <p:spPr bwMode="auto">
          <a:xfrm rot="6976979">
            <a:off x="765968" y="2434432"/>
            <a:ext cx="1897063" cy="1295400"/>
          </a:xfrm>
          <a:custGeom>
            <a:avLst/>
            <a:gdLst>
              <a:gd name="T0" fmla="*/ 0 w 1104"/>
              <a:gd name="T1" fmla="*/ 0 h 720"/>
              <a:gd name="T2" fmla="*/ 432 w 1104"/>
              <a:gd name="T3" fmla="*/ 528 h 720"/>
              <a:gd name="T4" fmla="*/ 1104 w 1104"/>
              <a:gd name="T5" fmla="*/ 720 h 720"/>
              <a:gd name="T6" fmla="*/ 0 60000 65536"/>
              <a:gd name="T7" fmla="*/ 0 60000 65536"/>
              <a:gd name="T8" fmla="*/ 0 60000 65536"/>
              <a:gd name="T9" fmla="*/ 0 w 1104"/>
              <a:gd name="T10" fmla="*/ 0 h 720"/>
              <a:gd name="T11" fmla="*/ 1104 w 1104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720">
                <a:moveTo>
                  <a:pt x="0" y="0"/>
                </a:moveTo>
                <a:cubicBezTo>
                  <a:pt x="124" y="204"/>
                  <a:pt x="248" y="408"/>
                  <a:pt x="432" y="528"/>
                </a:cubicBezTo>
                <a:cubicBezTo>
                  <a:pt x="616" y="648"/>
                  <a:pt x="1008" y="696"/>
                  <a:pt x="1104" y="72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7" name="AutoShape 13"/>
          <p:cNvSpPr>
            <a:spLocks noChangeArrowheads="1"/>
          </p:cNvSpPr>
          <p:nvPr/>
        </p:nvSpPr>
        <p:spPr bwMode="auto">
          <a:xfrm rot="-1742340">
            <a:off x="8153400" y="3581400"/>
            <a:ext cx="190500" cy="190500"/>
          </a:xfrm>
          <a:prstGeom prst="flowChartMerg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9948" name="AutoShape 15"/>
          <p:cNvSpPr>
            <a:spLocks noChangeArrowheads="1"/>
          </p:cNvSpPr>
          <p:nvPr/>
        </p:nvSpPr>
        <p:spPr bwMode="auto">
          <a:xfrm rot="-5033829">
            <a:off x="2667000" y="2438400"/>
            <a:ext cx="190500" cy="190500"/>
          </a:xfrm>
          <a:prstGeom prst="flowChartMerg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39949" name="Рисунок 13" descr="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2000250"/>
            <a:ext cx="8501063" cy="3357563"/>
          </a:xfrm>
        </p:spPr>
        <p:txBody>
          <a:bodyPr/>
          <a:lstStyle/>
          <a:p>
            <a:r>
              <a:rPr lang="ru-RU" sz="2800" b="1" smtClean="0">
                <a:solidFill>
                  <a:srgbClr val="002060"/>
                </a:solidFill>
              </a:rPr>
              <a:t>Тип живлення ………..Повітряне  (фотосинтез)</a:t>
            </a:r>
          </a:p>
          <a:p>
            <a:r>
              <a:rPr lang="ru-RU" sz="2800" b="1" smtClean="0">
                <a:solidFill>
                  <a:srgbClr val="002060"/>
                </a:solidFill>
              </a:rPr>
              <a:t>Орган ………………………Листок</a:t>
            </a:r>
          </a:p>
          <a:p>
            <a:r>
              <a:rPr lang="ru-RU" sz="2800" b="1" smtClean="0">
                <a:solidFill>
                  <a:srgbClr val="002060"/>
                </a:solidFill>
              </a:rPr>
              <a:t>Тканина ………………….Основна</a:t>
            </a:r>
          </a:p>
          <a:p>
            <a:r>
              <a:rPr lang="ru-RU" sz="2800" b="1" smtClean="0">
                <a:solidFill>
                  <a:srgbClr val="002060"/>
                </a:solidFill>
              </a:rPr>
              <a:t>Клітини ………………….Стовпчасті</a:t>
            </a:r>
          </a:p>
          <a:p>
            <a:r>
              <a:rPr lang="ru-RU" sz="2800" b="1" smtClean="0">
                <a:solidFill>
                  <a:srgbClr val="002060"/>
                </a:solidFill>
              </a:rPr>
              <a:t>Структури …………….. Хлоропласти</a:t>
            </a:r>
          </a:p>
          <a:p>
            <a:r>
              <a:rPr lang="ru-RU" sz="2800" b="1" smtClean="0">
                <a:solidFill>
                  <a:srgbClr val="002060"/>
                </a:solidFill>
              </a:rPr>
              <a:t>Речовини  ………………Органічні (крохмал)</a:t>
            </a:r>
          </a:p>
        </p:txBody>
      </p:sp>
      <p:sp>
        <p:nvSpPr>
          <p:cNvPr id="40962" name="Line 9"/>
          <p:cNvSpPr>
            <a:spLocks noChangeShapeType="1"/>
          </p:cNvSpPr>
          <p:nvPr/>
        </p:nvSpPr>
        <p:spPr bwMode="auto">
          <a:xfrm>
            <a:off x="3276600" y="2895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63" name="Line 10"/>
          <p:cNvSpPr>
            <a:spLocks noChangeShapeType="1"/>
          </p:cNvSpPr>
          <p:nvPr/>
        </p:nvSpPr>
        <p:spPr bwMode="auto">
          <a:xfrm>
            <a:off x="3505200" y="4114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40964" name="Рисунок 11" descr="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642910" y="642918"/>
            <a:ext cx="8143932" cy="1000132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Baskerville Old Face" pitchFamily="18" charset="0"/>
                <a:ea typeface="+mj-ea"/>
                <a:cs typeface="+mj-cs"/>
              </a:rPr>
              <a:t>Схема повітряного живлення</a:t>
            </a:r>
            <a:endParaRPr lang="ru-RU" sz="4800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Baskerville Old Fac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 Узагальнити вивчене</a:t>
            </a:r>
            <a:endParaRPr lang="uk-UA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935163"/>
            <a:ext cx="8329612" cy="43894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smtClean="0"/>
              <a:t>	 </a:t>
            </a:r>
            <a:r>
              <a:rPr lang="uk-UA" b="1" smtClean="0">
                <a:solidFill>
                  <a:srgbClr val="002060"/>
                </a:solidFill>
              </a:rPr>
              <a:t>Охарактеризувати                                                      зображені процеси.</a:t>
            </a:r>
          </a:p>
          <a:p>
            <a:pPr>
              <a:buFont typeface="Wingdings 2" pitchFamily="18" charset="2"/>
              <a:buNone/>
            </a:pPr>
            <a:r>
              <a:rPr lang="uk-UA" b="1" smtClean="0">
                <a:solidFill>
                  <a:srgbClr val="002060"/>
                </a:solidFill>
              </a:rPr>
              <a:t>	(про кожну складову                                                        частину процесів                                           розповідає окремий                                            учень).</a:t>
            </a:r>
          </a:p>
        </p:txBody>
      </p:sp>
      <p:pic>
        <p:nvPicPr>
          <p:cNvPr id="41987" name="Picture 4" descr="Изображение 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1928813"/>
            <a:ext cx="4429125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Рисунок 4" descr="4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Рисунок 5" descr="дихання рослин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0" y="4214813"/>
            <a:ext cx="2136775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Обговорення проблемних запитань</a:t>
            </a:r>
            <a:endParaRPr lang="uk-UA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935163"/>
            <a:ext cx="8501062" cy="4389437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b="1" dirty="0" smtClean="0">
                <a:solidFill>
                  <a:srgbClr val="002060"/>
                </a:solidFill>
              </a:rPr>
              <a:t>Яка рослина проживе найдовше і чому?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uk-UA" b="1" dirty="0" smtClean="0">
                <a:solidFill>
                  <a:srgbClr val="C00000"/>
                </a:solidFill>
              </a:rPr>
              <a:t>першою загине друга</a:t>
            </a:r>
            <a:r>
              <a:rPr lang="uk-UA" b="1" dirty="0" smtClean="0">
                <a:solidFill>
                  <a:srgbClr val="002060"/>
                </a:solidFill>
              </a:rPr>
              <a:t>, тому що до неї через поліетилен зовсім немає доступу повітря, хоча світла достатньо, але ми знаємо, що без вуглекислого газу фотосинтез не відбуватиметься;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uk-UA" b="1" dirty="0" smtClean="0">
                <a:solidFill>
                  <a:srgbClr val="C00000"/>
                </a:solidFill>
              </a:rPr>
              <a:t>другою загине перша, </a:t>
            </a:r>
            <a:r>
              <a:rPr lang="uk-UA" b="1" dirty="0" smtClean="0">
                <a:solidFill>
                  <a:srgbClr val="002060"/>
                </a:solidFill>
              </a:rPr>
              <a:t>так як папір ще нетривалий час може пропускати повітря, але не буде доступу світла;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uk-UA" b="1" dirty="0" smtClean="0">
                <a:solidFill>
                  <a:srgbClr val="C00000"/>
                </a:solidFill>
              </a:rPr>
              <a:t>третя може існувати довго</a:t>
            </a:r>
            <a:r>
              <a:rPr lang="uk-UA" b="1" dirty="0" smtClean="0">
                <a:solidFill>
                  <a:srgbClr val="002060"/>
                </a:solidFill>
              </a:rPr>
              <a:t>, так як є доступ світла і повітря, що необхідні для фотосинтезу і дихання.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uk-UA" dirty="0"/>
          </a:p>
        </p:txBody>
      </p:sp>
      <p:pic>
        <p:nvPicPr>
          <p:cNvPr id="43011" name="Рисунок 3" descr="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29613" cy="3886200"/>
          </a:xfrm>
        </p:spPr>
        <p:txBody>
          <a:bodyPr/>
          <a:lstStyle/>
          <a:p>
            <a:r>
              <a:rPr lang="en-US" sz="2200" b="1" smtClean="0"/>
              <a:t>1</a:t>
            </a:r>
            <a:r>
              <a:rPr lang="ru-RU" sz="2200" b="1" smtClean="0"/>
              <a:t>. </a:t>
            </a:r>
            <a:r>
              <a:rPr lang="ru-RU" sz="2200" b="1" smtClean="0">
                <a:solidFill>
                  <a:srgbClr val="002060"/>
                </a:solidFill>
              </a:rPr>
              <a:t>Всі живі організми дихають.</a:t>
            </a:r>
          </a:p>
          <a:p>
            <a:r>
              <a:rPr lang="ru-RU" sz="2200" b="1" smtClean="0">
                <a:solidFill>
                  <a:srgbClr val="002060"/>
                </a:solidFill>
              </a:rPr>
              <a:t>2. Газообмін у листках відбувається  через сочевички.</a:t>
            </a:r>
          </a:p>
          <a:p>
            <a:r>
              <a:rPr lang="ru-RU" sz="2200" b="1" smtClean="0">
                <a:solidFill>
                  <a:srgbClr val="002060"/>
                </a:solidFill>
              </a:rPr>
              <a:t>3. Рослини не мають  спеціальних органів дихання.</a:t>
            </a:r>
          </a:p>
          <a:p>
            <a:r>
              <a:rPr lang="ru-RU" sz="2200" b="1" smtClean="0">
                <a:solidFill>
                  <a:srgbClr val="002060"/>
                </a:solidFill>
              </a:rPr>
              <a:t>4. Газообмін листків відбувається через продихи.</a:t>
            </a:r>
          </a:p>
          <a:p>
            <a:r>
              <a:rPr lang="ru-RU" sz="2200" b="1" smtClean="0">
                <a:solidFill>
                  <a:srgbClr val="002060"/>
                </a:solidFill>
              </a:rPr>
              <a:t>5. Водорості у воді не дихають.</a:t>
            </a:r>
          </a:p>
          <a:p>
            <a:r>
              <a:rPr lang="ru-RU" sz="2200" b="1" smtClean="0">
                <a:solidFill>
                  <a:srgbClr val="002060"/>
                </a:solidFill>
              </a:rPr>
              <a:t>6. При фотосинтезі виділяється вуглекислий газ.</a:t>
            </a:r>
          </a:p>
          <a:p>
            <a:r>
              <a:rPr lang="ru-RU" sz="2200" b="1" smtClean="0">
                <a:solidFill>
                  <a:srgbClr val="002060"/>
                </a:solidFill>
              </a:rPr>
              <a:t>7. Рослини дихають тільки в темряві.</a:t>
            </a:r>
            <a:endParaRPr lang="en-US" sz="2200" b="1" smtClean="0">
              <a:solidFill>
                <a:srgbClr val="002060"/>
              </a:solidFill>
            </a:endParaRPr>
          </a:p>
          <a:p>
            <a:r>
              <a:rPr lang="en-US" sz="2200" b="1" smtClean="0">
                <a:solidFill>
                  <a:srgbClr val="002060"/>
                </a:solidFill>
              </a:rPr>
              <a:t>8</a:t>
            </a:r>
            <a:r>
              <a:rPr lang="ru-RU" sz="2200" b="1" smtClean="0">
                <a:solidFill>
                  <a:srgbClr val="002060"/>
                </a:solidFill>
              </a:rPr>
              <a:t>. Кисень розщепляє глюкозу в мітохондріях.</a:t>
            </a:r>
          </a:p>
        </p:txBody>
      </p:sp>
      <p:graphicFrame>
        <p:nvGraphicFramePr>
          <p:cNvPr id="53285" name="Group 37"/>
          <p:cNvGraphicFramePr>
            <a:graphicFrameLocks noGrp="1"/>
          </p:cNvGraphicFramePr>
          <p:nvPr>
            <p:ph sz="half" idx="2"/>
          </p:nvPr>
        </p:nvGraphicFramePr>
        <p:xfrm>
          <a:off x="2714625" y="4929188"/>
          <a:ext cx="4038600" cy="1682750"/>
        </p:xfrm>
        <a:graphic>
          <a:graphicData uri="http://schemas.openxmlformats.org/drawingml/2006/table">
            <a:tbl>
              <a:tblPr/>
              <a:tblGrid>
                <a:gridCol w="504825"/>
                <a:gridCol w="504825"/>
                <a:gridCol w="504825"/>
                <a:gridCol w="504825"/>
                <a:gridCol w="504825"/>
                <a:gridCol w="504825"/>
                <a:gridCol w="476250"/>
                <a:gridCol w="533400"/>
              </a:tblGrid>
              <a:tr h="4961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4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4063" name="Рисунок 4" descr="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Визначити: </a:t>
            </a:r>
            <a:r>
              <a:rPr lang="uk-UA" b="1" dirty="0" err="1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“так”</a:t>
            </a: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чи </a:t>
            </a:r>
            <a:r>
              <a:rPr lang="uk-UA" b="1" dirty="0" err="1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“ні”</a:t>
            </a:r>
            <a:endParaRPr lang="uk-UA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Що ми вже знаємо?</a:t>
            </a:r>
            <a:endParaRPr lang="uk-UA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smtClean="0">
                <a:solidFill>
                  <a:srgbClr val="002060"/>
                </a:solidFill>
              </a:rPr>
              <a:t>Які органи мають рослини?</a:t>
            </a:r>
          </a:p>
          <a:p>
            <a:r>
              <a:rPr lang="uk-UA" b="1" smtClean="0">
                <a:solidFill>
                  <a:srgbClr val="002060"/>
                </a:solidFill>
              </a:rPr>
              <a:t>Чим відрізняються кореневі системи?</a:t>
            </a:r>
          </a:p>
          <a:p>
            <a:r>
              <a:rPr lang="uk-UA" b="1" smtClean="0">
                <a:solidFill>
                  <a:srgbClr val="002060"/>
                </a:solidFill>
              </a:rPr>
              <a:t>З чого складається пагін?</a:t>
            </a:r>
          </a:p>
          <a:p>
            <a:r>
              <a:rPr lang="uk-UA" b="1" smtClean="0">
                <a:solidFill>
                  <a:srgbClr val="002060"/>
                </a:solidFill>
              </a:rPr>
              <a:t>Завдяки чому транспортуються речовини у рослині?</a:t>
            </a:r>
            <a:endParaRPr lang="en-US" b="1" smtClean="0">
              <a:solidFill>
                <a:srgbClr val="002060"/>
              </a:solidFill>
            </a:endParaRPr>
          </a:p>
          <a:p>
            <a:r>
              <a:rPr lang="uk-UA" b="1" smtClean="0">
                <a:solidFill>
                  <a:srgbClr val="002060"/>
                </a:solidFill>
              </a:rPr>
              <a:t>Яка різниця між вегетативними і репродуктивними бруньками?</a:t>
            </a:r>
          </a:p>
          <a:p>
            <a:r>
              <a:rPr lang="uk-UA" b="1" smtClean="0">
                <a:solidFill>
                  <a:srgbClr val="002060"/>
                </a:solidFill>
              </a:rPr>
              <a:t>Чому листок - бічна частина пагона?</a:t>
            </a:r>
          </a:p>
          <a:p>
            <a:r>
              <a:rPr lang="uk-UA" b="1" smtClean="0">
                <a:solidFill>
                  <a:srgbClr val="002060"/>
                </a:solidFill>
              </a:rPr>
              <a:t>Що надає рослинності зеленого забарвлення?</a:t>
            </a:r>
          </a:p>
        </p:txBody>
      </p:sp>
      <p:pic>
        <p:nvPicPr>
          <p:cNvPr id="17411" name="Рисунок 3" descr="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 flipH="1">
            <a:off x="6786563" y="785813"/>
            <a:ext cx="1857375" cy="1857375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Обговорення малюнку</a:t>
            </a:r>
            <a:endParaRPr lang="uk-UA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450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smtClean="0">
                <a:solidFill>
                  <a:srgbClr val="002060"/>
                </a:solidFill>
              </a:rPr>
              <a:t>Однією із глобальних проблем людства є забруднення довкілля. </a:t>
            </a:r>
          </a:p>
          <a:p>
            <a:r>
              <a:rPr lang="uk-UA" b="1" smtClean="0">
                <a:solidFill>
                  <a:srgbClr val="002060"/>
                </a:solidFill>
              </a:rPr>
              <a:t>Кисню, який виділяють                                            рослини, за підрахунками                                    вчених може вистачити                                              майже на 200 років. Але чи                                           може змінитися ця цифра                                              з такими антропогенними                                     впливами?</a:t>
            </a:r>
          </a:p>
          <a:p>
            <a:endParaRPr lang="uk-UA" smtClean="0"/>
          </a:p>
        </p:txBody>
      </p:sp>
      <p:pic>
        <p:nvPicPr>
          <p:cNvPr id="45059" name="Рисунок 3" descr="труба листок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2428875"/>
            <a:ext cx="309880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4" descr="4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Рисунок 5" descr="4957118d95a04ae56e18aecb93bdd4ab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13" y="5286375"/>
            <a:ext cx="14287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Висновок</a:t>
            </a:r>
            <a:endParaRPr lang="uk-UA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460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b="1" smtClean="0">
                <a:solidFill>
                  <a:srgbClr val="002060"/>
                </a:solidFill>
              </a:rPr>
              <a:t>	 Завдяки внутрішній будові листок виконує такі важливі функції:</a:t>
            </a:r>
          </a:p>
          <a:p>
            <a:pPr>
              <a:buFontTx/>
              <a:buChar char="-"/>
            </a:pPr>
            <a:r>
              <a:rPr lang="uk-UA" b="1" smtClean="0">
                <a:solidFill>
                  <a:srgbClr val="C00000"/>
                </a:solidFill>
              </a:rPr>
              <a:t>фотосинтез</a:t>
            </a:r>
            <a:r>
              <a:rPr lang="uk-UA" b="1" smtClean="0">
                <a:solidFill>
                  <a:srgbClr val="002060"/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uk-UA" b="1" smtClean="0">
                <a:solidFill>
                  <a:srgbClr val="C00000"/>
                </a:solidFill>
              </a:rPr>
              <a:t>дихання</a:t>
            </a:r>
            <a:r>
              <a:rPr lang="uk-UA" b="1" smtClean="0">
                <a:solidFill>
                  <a:srgbClr val="002060"/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uk-UA" b="1" smtClean="0">
                <a:solidFill>
                  <a:srgbClr val="C00000"/>
                </a:solidFill>
              </a:rPr>
              <a:t>транспірація</a:t>
            </a:r>
            <a:r>
              <a:rPr lang="uk-UA" b="1" smtClean="0">
                <a:solidFill>
                  <a:srgbClr val="002060"/>
                </a:solidFill>
              </a:rPr>
              <a:t>. </a:t>
            </a:r>
          </a:p>
          <a:p>
            <a:pPr>
              <a:buFont typeface="Wingdings 2" pitchFamily="18" charset="2"/>
              <a:buNone/>
            </a:pPr>
            <a:r>
              <a:rPr lang="uk-UA" b="1" smtClean="0">
                <a:solidFill>
                  <a:srgbClr val="002060"/>
                </a:solidFill>
              </a:rPr>
              <a:t>	 Без цих процесів життя                                             на планеті припиниться.</a:t>
            </a:r>
          </a:p>
        </p:txBody>
      </p:sp>
      <p:pic>
        <p:nvPicPr>
          <p:cNvPr id="46083" name="Рисунок 3" descr="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араллелограмм 6"/>
          <p:cNvSpPr/>
          <p:nvPr/>
        </p:nvSpPr>
        <p:spPr>
          <a:xfrm>
            <a:off x="4929188" y="2786063"/>
            <a:ext cx="3571875" cy="2786062"/>
          </a:xfrm>
          <a:prstGeom prst="parallelogram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415367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Бережіть рослини!</a:t>
            </a:r>
            <a:b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</a:b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“… на відстані голосу, на відстані погляду, хоч на відстані витягнутої руки!”</a:t>
            </a:r>
            <a:b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</a:br>
            <a:endParaRPr lang="uk-UA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47106" name="Рисунок 3" descr="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Рисунок 4" descr="fleur6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5143500"/>
            <a:ext cx="6000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Проблемне запитання</a:t>
            </a:r>
            <a:endParaRPr lang="uk-UA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b="1" dirty="0" smtClean="0">
                <a:solidFill>
                  <a:srgbClr val="002060"/>
                </a:solidFill>
              </a:rPr>
              <a:t>Що відбудеться із кімнатними рослинами, якщо на декілька днів: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першу</a:t>
            </a:r>
            <a:r>
              <a:rPr lang="uk-UA" b="1" dirty="0" smtClean="0">
                <a:solidFill>
                  <a:srgbClr val="002060"/>
                </a:solidFill>
              </a:rPr>
              <a:t> загорнути у папір, щоб не видно було ні єдиного листочка;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uk-UA" b="1" dirty="0">
                <a:solidFill>
                  <a:srgbClr val="002060"/>
                </a:solidFill>
              </a:rPr>
              <a:t>н</a:t>
            </a:r>
            <a:r>
              <a:rPr lang="uk-UA" b="1" dirty="0" smtClean="0">
                <a:solidFill>
                  <a:srgbClr val="002060"/>
                </a:solidFill>
              </a:rPr>
              <a:t>а </a:t>
            </a: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другу </a:t>
            </a:r>
            <a:r>
              <a:rPr lang="uk-UA" b="1" dirty="0" smtClean="0">
                <a:solidFill>
                  <a:srgbClr val="002060"/>
                </a:solidFill>
              </a:rPr>
              <a:t>щільно одягнути                          прозорий поліетиленовий пакет;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uk-UA" b="1" dirty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т</a:t>
            </a: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ретю</a:t>
            </a:r>
            <a:r>
              <a:rPr lang="uk-UA" b="1" dirty="0" smtClean="0">
                <a:solidFill>
                  <a:srgbClr val="002060"/>
                </a:solidFill>
              </a:rPr>
              <a:t> накрити нещільним, тобто                           із отворами, скляним ковпаком.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uk-UA" b="1" dirty="0" smtClean="0">
                <a:solidFill>
                  <a:srgbClr val="002060"/>
                </a:solidFill>
              </a:rPr>
              <a:t>Примітка! Всі рослини поливаються.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18435" name="Рисунок 3" descr="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6500813" y="3500438"/>
            <a:ext cx="1928812" cy="1928812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Дослід з історії </a:t>
            </a:r>
            <a:endParaRPr lang="uk-UA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b="1" smtClean="0">
                <a:solidFill>
                  <a:srgbClr val="002060"/>
                </a:solidFill>
              </a:rPr>
              <a:t>У Х</a:t>
            </a:r>
            <a:r>
              <a:rPr lang="en-US" sz="2800" b="1" smtClean="0">
                <a:solidFill>
                  <a:srgbClr val="002060"/>
                </a:solidFill>
              </a:rPr>
              <a:t>V</a:t>
            </a:r>
            <a:r>
              <a:rPr lang="uk-UA" sz="2800" b="1" smtClean="0">
                <a:solidFill>
                  <a:srgbClr val="002060"/>
                </a:solidFill>
              </a:rPr>
              <a:t>ІІ ст. голландський природодослідник Ян ван Гельмонт довів, що рослини живляться не лише речовинами з грунту.  </a:t>
            </a:r>
            <a:r>
              <a:rPr lang="en-US" sz="2800" b="1" smtClean="0">
                <a:solidFill>
                  <a:srgbClr val="002060"/>
                </a:solidFill>
              </a:rPr>
              <a:t>   </a:t>
            </a:r>
            <a:r>
              <a:rPr lang="uk-UA" sz="2800" b="1" smtClean="0">
                <a:solidFill>
                  <a:srgbClr val="002060"/>
                </a:solidFill>
              </a:rPr>
              <a:t>У горщик із масою грунту 90 кг було посаджено рослину масою понад 2 кг. Через 5 років маса рослини стала  76 кг,   </a:t>
            </a:r>
            <a:r>
              <a:rPr lang="en-US" sz="2800" b="1" smtClean="0">
                <a:solidFill>
                  <a:srgbClr val="002060"/>
                </a:solidFill>
              </a:rPr>
              <a:t>  </a:t>
            </a:r>
            <a:r>
              <a:rPr lang="uk-UA" sz="2800" b="1" smtClean="0">
                <a:solidFill>
                  <a:srgbClr val="002060"/>
                </a:solidFill>
              </a:rPr>
              <a:t>                 а маса грунту зменшилась всього                    на 100 г.</a:t>
            </a:r>
          </a:p>
          <a:p>
            <a:r>
              <a:rPr lang="uk-UA" sz="2800" b="1" smtClean="0">
                <a:solidFill>
                  <a:srgbClr val="002060"/>
                </a:solidFill>
              </a:rPr>
              <a:t>За рахунок чого рослина набула такої маси?</a:t>
            </a:r>
          </a:p>
        </p:txBody>
      </p:sp>
      <p:pic>
        <p:nvPicPr>
          <p:cNvPr id="19459" name="Рисунок 3" descr="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12" descr="12748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4143375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2571750"/>
            <a:ext cx="8482012" cy="3783013"/>
          </a:xfrm>
        </p:spPr>
        <p:txBody>
          <a:bodyPr/>
          <a:lstStyle/>
          <a:p>
            <a:r>
              <a:rPr lang="ru-RU" sz="2800" b="1" smtClean="0">
                <a:solidFill>
                  <a:srgbClr val="002060"/>
                </a:solidFill>
              </a:rPr>
              <a:t>Тип живлення                Вода і мінеральні солі</a:t>
            </a:r>
          </a:p>
          <a:p>
            <a:r>
              <a:rPr lang="ru-RU" sz="2800" b="1" smtClean="0">
                <a:solidFill>
                  <a:srgbClr val="002060"/>
                </a:solidFill>
              </a:rPr>
              <a:t>Орган                                 Кореневі волоски</a:t>
            </a:r>
          </a:p>
          <a:p>
            <a:r>
              <a:rPr lang="ru-RU" sz="2800" b="1" smtClean="0">
                <a:solidFill>
                  <a:srgbClr val="002060"/>
                </a:solidFill>
              </a:rPr>
              <a:t>Тканина                             Всисна</a:t>
            </a:r>
          </a:p>
          <a:p>
            <a:r>
              <a:rPr lang="ru-RU" sz="2800" b="1" smtClean="0">
                <a:solidFill>
                  <a:srgbClr val="002060"/>
                </a:solidFill>
              </a:rPr>
              <a:t>Клітини                             Корінь</a:t>
            </a:r>
          </a:p>
          <a:p>
            <a:r>
              <a:rPr lang="ru-RU" sz="2800" b="1" smtClean="0">
                <a:solidFill>
                  <a:srgbClr val="002060"/>
                </a:solidFill>
              </a:rPr>
              <a:t>Речовини                          Мінеральне (грунтове) </a:t>
            </a:r>
          </a:p>
          <a:p>
            <a:pPr>
              <a:buFontTx/>
              <a:buNone/>
            </a:pPr>
            <a:r>
              <a:rPr lang="ru-RU" b="1" smtClean="0">
                <a:solidFill>
                  <a:srgbClr val="002060"/>
                </a:solidFill>
              </a:rPr>
              <a:t>                                         </a:t>
            </a:r>
          </a:p>
          <a:p>
            <a:pPr>
              <a:buFontTx/>
              <a:buNone/>
            </a:pPr>
            <a:r>
              <a:rPr lang="ru-RU" smtClean="0"/>
              <a:t>                                                </a:t>
            </a:r>
          </a:p>
        </p:txBody>
      </p:sp>
      <p:sp>
        <p:nvSpPr>
          <p:cNvPr id="20482" name="Line 14"/>
          <p:cNvSpPr>
            <a:spLocks noChangeShapeType="1"/>
          </p:cNvSpPr>
          <p:nvPr/>
        </p:nvSpPr>
        <p:spPr bwMode="auto">
          <a:xfrm>
            <a:off x="3214688" y="3000375"/>
            <a:ext cx="1143000" cy="178593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5000" b="1" dirty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j-lt"/>
                <a:ea typeface="+mj-ea"/>
                <a:cs typeface="+mj-cs"/>
              </a:rPr>
              <a:t>Знайти відповідність</a:t>
            </a:r>
            <a:endParaRPr lang="uk-UA" sz="5000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857364"/>
            <a:ext cx="871543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</a:rPr>
              <a:t>Поставити стрілочки у відповідному напрямку  </a:t>
            </a:r>
            <a:endParaRPr lang="ru-RU" sz="2800" b="1" dirty="0">
              <a:solidFill>
                <a:srgbClr val="00206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pic>
        <p:nvPicPr>
          <p:cNvPr id="20485" name="Рисунок 6" descr="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14" descr="0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4857750"/>
            <a:ext cx="1576387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Фотосинтез </a:t>
            </a:r>
            <a:endParaRPr lang="uk-UA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208462"/>
          </a:xfrm>
        </p:spPr>
        <p:txBody>
          <a:bodyPr/>
          <a:lstStyle/>
          <a:p>
            <a:r>
              <a:rPr lang="uk-UA" b="1" smtClean="0">
                <a:solidFill>
                  <a:srgbClr val="002060"/>
                </a:solidFill>
              </a:rPr>
              <a:t>Фотосинтез – процес, унаслідок  якого рослини в листках утворюють із простих неорганічних речовин складні органічні речовини, використовуючи енергію Сонця. </a:t>
            </a:r>
          </a:p>
          <a:p>
            <a:r>
              <a:rPr lang="uk-UA" b="1" smtClean="0">
                <a:solidFill>
                  <a:srgbClr val="002060"/>
                </a:solidFill>
              </a:rPr>
              <a:t>Здатність до фотосинтезу властива      виключно рослинам.</a:t>
            </a:r>
          </a:p>
          <a:p>
            <a:r>
              <a:rPr lang="uk-UA" b="1" smtClean="0">
                <a:solidFill>
                  <a:srgbClr val="002060"/>
                </a:solidFill>
              </a:rPr>
              <a:t>Вивчення даного процесу почалося ще у     Х</a:t>
            </a:r>
            <a:r>
              <a:rPr lang="en-US" b="1" smtClean="0">
                <a:solidFill>
                  <a:srgbClr val="002060"/>
                </a:solidFill>
              </a:rPr>
              <a:t>V</a:t>
            </a:r>
            <a:r>
              <a:rPr lang="uk-UA" b="1" smtClean="0">
                <a:solidFill>
                  <a:srgbClr val="002060"/>
                </a:solidFill>
              </a:rPr>
              <a:t>ІІІ ст. англійським вченим Джозефом Прістлі.</a:t>
            </a:r>
          </a:p>
        </p:txBody>
      </p:sp>
      <p:pic>
        <p:nvPicPr>
          <p:cNvPr id="21507" name="Рисунок 3" descr="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4" descr="0_86c8_1ee67b7e_L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3000375"/>
            <a:ext cx="15716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72518" cy="1010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Умови фотосинтезу </a:t>
            </a:r>
            <a:endParaRPr lang="uk-UA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dirty="0" smtClean="0"/>
              <a:t>	</a:t>
            </a:r>
            <a:r>
              <a:rPr lang="uk-UA" b="1" dirty="0" smtClean="0">
                <a:solidFill>
                  <a:srgbClr val="002060"/>
                </a:solidFill>
              </a:rPr>
              <a:t>Для фотосинтезу рослини використовують:        - </a:t>
            </a: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воду</a:t>
            </a:r>
            <a:r>
              <a:rPr lang="uk-UA" b="1" dirty="0" smtClean="0">
                <a:solidFill>
                  <a:srgbClr val="002060"/>
                </a:solidFill>
              </a:rPr>
              <a:t>, яка надходить із грунту;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b="1" dirty="0" smtClean="0">
                <a:solidFill>
                  <a:srgbClr val="002060"/>
                </a:solidFill>
              </a:rPr>
              <a:t>    - </a:t>
            </a: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вуглекислий газ</a:t>
            </a:r>
            <a:r>
              <a:rPr lang="uk-UA" b="1" dirty="0" smtClean="0">
                <a:solidFill>
                  <a:srgbClr val="002060"/>
                </a:solidFill>
              </a:rPr>
              <a:t>, що знаходиться у повітрі;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b="1" dirty="0" smtClean="0">
                <a:solidFill>
                  <a:srgbClr val="002060"/>
                </a:solidFill>
              </a:rPr>
              <a:t>    - </a:t>
            </a: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хлорофіл</a:t>
            </a:r>
            <a:r>
              <a:rPr lang="uk-UA" b="1" dirty="0" smtClean="0">
                <a:solidFill>
                  <a:srgbClr val="002060"/>
                </a:solidFill>
              </a:rPr>
              <a:t>, що міститься у хлоропластах;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b="1" dirty="0" smtClean="0">
                <a:solidFill>
                  <a:srgbClr val="002060"/>
                </a:solidFill>
              </a:rPr>
              <a:t>    - </a:t>
            </a: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світлову енергію Сонця</a:t>
            </a:r>
            <a:r>
              <a:rPr lang="uk-UA" b="1" dirty="0" smtClean="0">
                <a:solidFill>
                  <a:srgbClr val="002060"/>
                </a:solidFill>
              </a:rPr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b="1" dirty="0" smtClean="0">
                <a:solidFill>
                  <a:srgbClr val="002060"/>
                </a:solidFill>
              </a:rPr>
              <a:t>        Інтенсивність фотосинтезу                     залежить від кількості світла,                                           температури, кількості води                                    та вуглекислого газу.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22531" name="Рисунок 3" descr="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7" descr="листтт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3786188"/>
            <a:ext cx="2233612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Де здійснюється фотосинтез?</a:t>
            </a:r>
            <a:endParaRPr lang="uk-UA" b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35480"/>
            <a:ext cx="8401080" cy="4565354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dirty="0" smtClean="0"/>
              <a:t>       </a:t>
            </a:r>
            <a:r>
              <a:rPr lang="uk-UA" sz="2800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Фотосинтез       </a:t>
            </a:r>
            <a:r>
              <a:rPr lang="uk-UA" b="1" dirty="0" smtClean="0">
                <a:solidFill>
                  <a:srgbClr val="002060"/>
                </a:solidFill>
              </a:rPr>
              <a:t>                                              здійснюється у пластидах                                      зеленого кольору -                                            хлоропластах. Вони                                                 містять хлорофіл, який                                                    і є посередником між                                           Сонцем і Землею.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b="1" dirty="0" smtClean="0">
                <a:solidFill>
                  <a:srgbClr val="002060"/>
                </a:solidFill>
              </a:rPr>
              <a:t>        Яка функція пластид                                           іншого кольору:                                                 хромопластів та                                            лейкопластів?  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23555" name="Рисунок 3" descr="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28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4" descr="photosynthesi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1928813"/>
            <a:ext cx="37147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688</TotalTime>
  <Words>620</Words>
  <Application>Microsoft Office PowerPoint</Application>
  <PresentationFormat>Экран (4:3)</PresentationFormat>
  <Paragraphs>140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32</vt:i4>
      </vt:variant>
    </vt:vector>
  </HeadingPairs>
  <TitlesOfParts>
    <vt:vector size="41" baseType="lpstr">
      <vt:lpstr>Constantia</vt:lpstr>
      <vt:lpstr>Arial</vt:lpstr>
      <vt:lpstr>Calibri</vt:lpstr>
      <vt:lpstr>Wingdings 2</vt:lpstr>
      <vt:lpstr>Times New Roman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Функції листка: фотосинтез, дихання, транспірація.</dc:title>
  <dc:creator>Павленко</dc:creator>
  <cp:lastModifiedBy>Makas</cp:lastModifiedBy>
  <cp:revision>170</cp:revision>
  <dcterms:created xsi:type="dcterms:W3CDTF">2010-08-19T20:30:01Z</dcterms:created>
  <dcterms:modified xsi:type="dcterms:W3CDTF">2012-03-27T17:05:33Z</dcterms:modified>
</cp:coreProperties>
</file>