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Здоровим бути модно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507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132856"/>
            <a:ext cx="7408333" cy="417646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Звичайно</a:t>
            </a:r>
            <a:r>
              <a:rPr lang="ru-RU" dirty="0">
                <a:solidFill>
                  <a:schemeClr val="tx1"/>
                </a:solidFill>
              </a:rPr>
              <a:t> бути ЗДОРОВИМ ЦЕ КРУТО, і весело і </a:t>
            </a:r>
            <a:r>
              <a:rPr lang="ru-RU" dirty="0" err="1">
                <a:solidFill>
                  <a:schemeClr val="tx1"/>
                </a:solidFill>
              </a:rPr>
              <a:t>цікаво</a:t>
            </a:r>
            <a:r>
              <a:rPr lang="ru-RU" dirty="0">
                <a:solidFill>
                  <a:schemeClr val="tx1"/>
                </a:solidFill>
              </a:rPr>
              <a:t>! </a:t>
            </a:r>
            <a:r>
              <a:rPr lang="ru-RU" dirty="0" err="1">
                <a:solidFill>
                  <a:schemeClr val="tx1"/>
                </a:solidFill>
              </a:rPr>
              <a:t>Набагато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веселіше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кататись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велосипеді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smtClean="0">
                <a:solidFill>
                  <a:schemeClr val="tx1"/>
                </a:solidFill>
              </a:rPr>
              <a:t>роликах </a:t>
            </a:r>
            <a:r>
              <a:rPr lang="ru-RU" dirty="0" err="1" smtClean="0">
                <a:solidFill>
                  <a:schemeClr val="tx1"/>
                </a:solidFill>
              </a:rPr>
              <a:t>чим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заливатись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пивом, </a:t>
            </a:r>
            <a:r>
              <a:rPr lang="ru-RU" dirty="0" err="1">
                <a:solidFill>
                  <a:schemeClr val="tx1"/>
                </a:solidFill>
              </a:rPr>
              <a:t>горілкою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т.д</a:t>
            </a:r>
            <a:r>
              <a:rPr lang="ru-RU" dirty="0">
                <a:solidFill>
                  <a:schemeClr val="tx1"/>
                </a:solidFill>
              </a:rPr>
              <a:t>!!! </a:t>
            </a:r>
            <a:r>
              <a:rPr lang="ru-RU" dirty="0" err="1">
                <a:solidFill>
                  <a:schemeClr val="tx1"/>
                </a:solidFill>
              </a:rPr>
              <a:t>Набагато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цікавіше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лазити</a:t>
            </a:r>
            <a:r>
              <a:rPr lang="ru-RU" dirty="0">
                <a:solidFill>
                  <a:schemeClr val="tx1"/>
                </a:solidFill>
              </a:rPr>
              <a:t> по </a:t>
            </a:r>
            <a:r>
              <a:rPr lang="ru-RU" dirty="0" err="1">
                <a:solidFill>
                  <a:schemeClr val="tx1"/>
                </a:solidFill>
              </a:rPr>
              <a:t>скелям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ходити</a:t>
            </a:r>
            <a:r>
              <a:rPr lang="ru-RU" dirty="0">
                <a:solidFill>
                  <a:schemeClr val="tx1"/>
                </a:solidFill>
              </a:rPr>
              <a:t> у походи на природу з </a:t>
            </a:r>
            <a:r>
              <a:rPr lang="ru-RU" dirty="0" err="1">
                <a:solidFill>
                  <a:schemeClr val="tx1"/>
                </a:solidFill>
              </a:rPr>
              <a:t>друзями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ходити</a:t>
            </a:r>
            <a:r>
              <a:rPr lang="ru-RU" dirty="0">
                <a:solidFill>
                  <a:schemeClr val="tx1"/>
                </a:solidFill>
              </a:rPr>
              <a:t> по </a:t>
            </a:r>
            <a:r>
              <a:rPr lang="ru-RU" dirty="0" err="1">
                <a:solidFill>
                  <a:schemeClr val="tx1"/>
                </a:solidFill>
              </a:rPr>
              <a:t>вулиці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пошуках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випивки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курева!! </a:t>
            </a:r>
            <a:r>
              <a:rPr lang="ru-RU" dirty="0" err="1">
                <a:solidFill>
                  <a:schemeClr val="tx1"/>
                </a:solidFill>
              </a:rPr>
              <a:t>Набагато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краще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ловити</a:t>
            </a:r>
            <a:r>
              <a:rPr lang="ru-RU" dirty="0">
                <a:solidFill>
                  <a:schemeClr val="tx1"/>
                </a:solidFill>
              </a:rPr>
              <a:t> кайф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висот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зміг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досягти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косячку!! Люди </a:t>
            </a:r>
            <a:r>
              <a:rPr lang="ru-RU" dirty="0" err="1">
                <a:solidFill>
                  <a:schemeClr val="tx1"/>
                </a:solidFill>
              </a:rPr>
              <a:t>увікніть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мізки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Звичайно, що модно! </a:t>
            </a:r>
            <a:r>
              <a:rPr lang="uk-UA" dirty="0">
                <a:solidFill>
                  <a:schemeClr val="tx1"/>
                </a:solidFill>
              </a:rPr>
              <a:t>На мою думку </a:t>
            </a:r>
            <a:r>
              <a:rPr lang="uk-UA" dirty="0" smtClean="0">
                <a:solidFill>
                  <a:schemeClr val="tx1"/>
                </a:solidFill>
              </a:rPr>
              <a:t>потрібно </a:t>
            </a:r>
            <a:r>
              <a:rPr lang="uk-UA" dirty="0">
                <a:solidFill>
                  <a:schemeClr val="tx1"/>
                </a:solidFill>
              </a:rPr>
              <a:t>гарно харчуватись, їсти все, але в міру, більше рухатись, частіше посміхатись, дарувати свій прекрасний настрій всім </a:t>
            </a:r>
            <a:r>
              <a:rPr lang="uk-UA" dirty="0" smtClean="0">
                <a:solidFill>
                  <a:schemeClr val="tx1"/>
                </a:solidFill>
              </a:rPr>
              <a:t>оточуючим</a:t>
            </a:r>
            <a:r>
              <a:rPr lang="uk-UA" dirty="0">
                <a:solidFill>
                  <a:schemeClr val="tx1"/>
                </a:solidFill>
              </a:rPr>
              <a:t>, і коли ви відчуєте, що світ навколо вас змінився в кращу сторону, що вас оточують такі ж здорові, позитивні люди як і ви, тоді це і буде МОДНО!!!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Відповіді людей на запитання</a:t>
            </a:r>
            <a:br>
              <a:rPr lang="uk-UA" dirty="0" smtClean="0"/>
            </a:br>
            <a:r>
              <a:rPr lang="uk-UA" dirty="0" smtClean="0"/>
              <a:t>Чи модно бути здоровим 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5261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Отже, зробимо висновки. Провівши опитування майж</a:t>
            </a:r>
            <a:r>
              <a:rPr lang="uk-UA" dirty="0"/>
              <a:t>е</a:t>
            </a:r>
            <a:r>
              <a:rPr lang="uk-UA" dirty="0" smtClean="0"/>
              <a:t> усі люди відповіли одноголосно, що здоровим бути – модно. І в даний час досить велика кількість людей почала вести здоровий спосіб життя, а саме правильно харчуватись займатись спортом тощо. Зараз вже не модно вживати алкогольні напої і палити цигарки хоча деякі люди цього ще не зрозуміли.    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 модно бути здоровим 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116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http://3.bp.blogspot.com/-UMBLcq0CN-I/ULy6DUkCCiI/AAAAAAAABdM/GEjON3NP7IQ/s1600/%D0%A0%D0%B8%D1%81%D1%83%D0%BD%D0%BE%D0%B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" y="0"/>
            <a:ext cx="91386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281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uk-UA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uk-UA" sz="8000" b="1" dirty="0" smtClean="0">
                <a:solidFill>
                  <a:schemeClr val="tx1"/>
                </a:solidFill>
              </a:rPr>
              <a:t>кінець</a:t>
            </a:r>
            <a:endParaRPr lang="uk-UA" sz="80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552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lnSpcReduction="10000"/>
          </a:bodyPr>
          <a:lstStyle/>
          <a:p>
            <a:r>
              <a:rPr lang="uk-UA" b="1" spc="50" dirty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Загальновідомо, що стан здоров'я лише на 10 % залежить від системи охорони здоров'я. Решта 90% припадає: на екологію, спадковість та найбільше – на умови способу життя.  Справедливо зазначив видатний вчений Амосов :”У більшості хвороб винна не природа, не суспільство, а сама людина. Найчастіше вона хворіє через лінощі й жадобу. Щоб бути здоровим, потрібні власні зусилля. ” Тому ми усвідомлюємо нову формулу життя:” Турбота про здоров'я – обов'язок кожного. ”</a:t>
            </a:r>
            <a:endParaRPr lang="ru-RU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Стан здоров</a:t>
            </a:r>
            <a:r>
              <a:rPr lang="en-US" dirty="0" smtClean="0"/>
              <a:t>’</a:t>
            </a:r>
            <a:r>
              <a:rPr lang="uk-UA" dirty="0" smtClean="0"/>
              <a:t>я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4666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 err="1">
                <a:solidFill>
                  <a:schemeClr val="tx1"/>
                </a:solidFill>
              </a:rPr>
              <a:t>Тютюнопал</a:t>
            </a:r>
            <a:r>
              <a:rPr lang="en-US" b="1" dirty="0">
                <a:solidFill>
                  <a:schemeClr val="tx1"/>
                </a:solidFill>
              </a:rPr>
              <a:t>í</a:t>
            </a:r>
            <a:r>
              <a:rPr lang="uk-UA" b="1" dirty="0" err="1">
                <a:solidFill>
                  <a:schemeClr val="tx1"/>
                </a:solidFill>
              </a:rPr>
              <a:t>ння</a:t>
            </a:r>
            <a:r>
              <a:rPr lang="uk-UA" dirty="0">
                <a:solidFill>
                  <a:schemeClr val="tx1"/>
                </a:solidFill>
              </a:rPr>
              <a:t> (або просто </a:t>
            </a:r>
            <a:r>
              <a:rPr lang="uk-UA" b="1" dirty="0">
                <a:solidFill>
                  <a:schemeClr val="tx1"/>
                </a:solidFill>
              </a:rPr>
              <a:t>паління</a:t>
            </a:r>
            <a:r>
              <a:rPr lang="uk-UA" dirty="0">
                <a:solidFill>
                  <a:schemeClr val="tx1"/>
                </a:solidFill>
              </a:rPr>
              <a:t>) — набута шкідлива звичка вдихання диму тліючого висушеного листя тютюну. Найважливішим компонентом тютюнового диму </a:t>
            </a:r>
            <a:r>
              <a:rPr lang="uk-UA" dirty="0" smtClean="0">
                <a:solidFill>
                  <a:schemeClr val="tx1"/>
                </a:solidFill>
              </a:rPr>
              <a:t>є нікотин</a:t>
            </a:r>
            <a:r>
              <a:rPr lang="uk-UA" dirty="0">
                <a:solidFill>
                  <a:schemeClr val="tx1"/>
                </a:solidFill>
              </a:rPr>
              <a:t>. Регулярне вживання нікотину викликає тютюнову залежність.Тривале і часте паління тютюну завдає значної шкоди здоров'ю </a:t>
            </a:r>
            <a:r>
              <a:rPr lang="uk-UA" dirty="0" smtClean="0">
                <a:solidFill>
                  <a:schemeClr val="tx1"/>
                </a:solidFill>
              </a:rPr>
              <a:t>курців, </a:t>
            </a:r>
            <a:r>
              <a:rPr lang="uk-UA" dirty="0">
                <a:solidFill>
                  <a:schemeClr val="tx1"/>
                </a:solidFill>
              </a:rPr>
              <a:t>та оточуючих їх людей, що не </a:t>
            </a:r>
            <a:r>
              <a:rPr lang="uk-UA" dirty="0" smtClean="0">
                <a:solidFill>
                  <a:schemeClr val="tx1"/>
                </a:solidFill>
              </a:rPr>
              <a:t>палять</a:t>
            </a:r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en-US" dirty="0">
                <a:solidFill>
                  <a:schemeClr val="tx1"/>
                </a:solidFill>
              </a:rPr>
              <a:t>i </a:t>
            </a:r>
            <a:r>
              <a:rPr lang="uk-UA" dirty="0" smtClean="0">
                <a:solidFill>
                  <a:schemeClr val="tx1"/>
                </a:solidFill>
              </a:rPr>
              <a:t>тварин.</a:t>
            </a:r>
            <a:endParaRPr lang="uk-UA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</a:rPr>
              <a:t>Від хвороб, розвиток яких є наслідком </a:t>
            </a:r>
            <a:r>
              <a:rPr lang="uk-UA" dirty="0" err="1">
                <a:solidFill>
                  <a:schemeClr val="tx1"/>
                </a:solidFill>
              </a:rPr>
              <a:t>тютюнопаління</a:t>
            </a:r>
            <a:r>
              <a:rPr lang="uk-UA" dirty="0">
                <a:solidFill>
                  <a:schemeClr val="tx1"/>
                </a:solidFill>
              </a:rPr>
              <a:t>, щорічно помирає 5,4 млн осіб. Тобто 1 з 10 смертей у світі спричинена саме вживанням тютюнових </a:t>
            </a:r>
            <a:r>
              <a:rPr lang="uk-UA" dirty="0" smtClean="0">
                <a:solidFill>
                  <a:schemeClr val="tx1"/>
                </a:solidFill>
              </a:rPr>
              <a:t>виробів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Шкідливість паління для здоров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4235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br.rv.ua/images/pages/virtual/vv_tutun052011/kartinki/316536_1_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2263">
            <a:off x="755576" y="908720"/>
            <a:ext cx="5221939" cy="3509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1.bp.blogspot.com/-F2GoTH0YIIE/UWsgdPGnFPI/AAAAAAAAAA4/tivFZ-vhM6w/s1600/image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3564458"/>
            <a:ext cx="2143125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947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15616" y="1772816"/>
            <a:ext cx="6264696" cy="48965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i="1" dirty="0">
                <a:solidFill>
                  <a:schemeClr val="tx1"/>
                </a:solidFill>
              </a:rPr>
              <a:t>•           Той,</a:t>
            </a:r>
            <a:r>
              <a:rPr lang="uk-UA" b="1" i="1" dirty="0" err="1">
                <a:solidFill>
                  <a:schemeClr val="tx1"/>
                </a:solidFill>
              </a:rPr>
              <a:t>   хто  </a:t>
            </a:r>
            <a:r>
              <a:rPr lang="uk-UA" b="1" i="1" dirty="0">
                <a:solidFill>
                  <a:schemeClr val="tx1"/>
                </a:solidFill>
              </a:rPr>
              <a:t> курить,   має   у   3   рази   більше   шансів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серцевого нападу, ніж некурці;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Імовірніс</a:t>
            </a:r>
            <a:r>
              <a:rPr lang="uk-UA" b="1" i="1" dirty="0">
                <a:solidFill>
                  <a:schemeClr val="tx1"/>
                </a:solidFill>
              </a:rPr>
              <a:t>ть виникнення респіраторних інфекційних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захворювань  у   курців   у   2,5   рази   вище,   ніж   у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некурців;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Біль</a:t>
            </a:r>
            <a:r>
              <a:rPr lang="uk-UA" b="1" i="1" dirty="0">
                <a:solidFill>
                  <a:schemeClr val="tx1"/>
                </a:solidFill>
              </a:rPr>
              <a:t>ше 80% випадків захворювання раком легень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припадає на долю курці в: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Імовірність   виникнення   захворювання   рак</a:t>
            </a:r>
            <a:r>
              <a:rPr lang="uk-UA" b="1" i="1" dirty="0">
                <a:solidFill>
                  <a:schemeClr val="tx1"/>
                </a:solidFill>
              </a:rPr>
              <a:t>ом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підшлункової залози у курців в 2.5 рази вище, ніж у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некурців;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Захворювання   раком   жовчного   міху</a:t>
            </a:r>
            <a:r>
              <a:rPr lang="uk-UA" b="1" i="1" dirty="0">
                <a:solidFill>
                  <a:schemeClr val="tx1"/>
                </a:solidFill>
              </a:rPr>
              <a:t>ра,   рогової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порожнини,   губ,   язика,   гортані   та   стравоходу</a:t>
            </a:r>
            <a:r>
              <a:rPr lang="uk-UA" b="1" dirty="0">
                <a:solidFill>
                  <a:schemeClr val="tx1"/>
                </a:solidFill>
              </a:rPr>
              <a:t/>
            </a:r>
            <a:br>
              <a:rPr lang="uk-UA" b="1" dirty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chemeClr val="tx1"/>
                </a:solidFill>
              </a:rPr>
              <a:t>        трапляється частіше у курців, ніж у некурців;</a:t>
            </a:r>
            <a:r>
              <a:rPr lang="uk-UA" b="1" dirty="0">
                <a:solidFill>
                  <a:schemeClr val="tx1"/>
                </a:solidFill>
              </a:rPr>
              <a:t> 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Захворюван</a:t>
            </a:r>
            <a:r>
              <a:rPr lang="uk-UA" b="1" i="1" dirty="0">
                <a:solidFill>
                  <a:schemeClr val="tx1"/>
                </a:solidFill>
              </a:rPr>
              <a:t>ня виразкою у системі іравлення більш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розповсюджене у курців, крім  гою, лікування у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таких випадках теж ускладнене;</a:t>
            </a: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Жін</a:t>
            </a:r>
            <a:r>
              <a:rPr lang="uk-UA" b="1" i="1" dirty="0">
                <a:solidFill>
                  <a:schemeClr val="tx1"/>
                </a:solidFill>
              </a:rPr>
              <a:t>ки, які  курять, народжують дітей меншої за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норму ваги, що становить головну причину дитячої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смертності;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/>
          <a:lstStyle/>
          <a:p>
            <a:r>
              <a:rPr lang="uk-UA" dirty="0" smtClean="0"/>
              <a:t>Чи знали ви, що…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7398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59632" y="1196752"/>
            <a:ext cx="6148205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Взагалі   курці  хворіюіь  у </a:t>
            </a:r>
            <a:r>
              <a:rPr lang="uk-UA" b="1" i="1" dirty="0">
                <a:solidFill>
                  <a:schemeClr val="tx1"/>
                </a:solidFill>
              </a:rPr>
              <a:t> 3,5   рази  частіше,  ніж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некурці;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На   долю   курців   припадає   у  </a:t>
            </a:r>
            <a:r>
              <a:rPr lang="uk-UA" b="1" i="1" dirty="0">
                <a:solidFill>
                  <a:schemeClr val="tx1"/>
                </a:solidFill>
              </a:rPr>
              <a:t> 2,5   рази   більше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chemeClr val="tx1"/>
                </a:solidFill>
              </a:rPr>
              <a:t>нещасних випадків на виробництві;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Діабети</a:t>
            </a:r>
            <a:r>
              <a:rPr lang="uk-UA" b="1" i="1" dirty="0">
                <a:solidFill>
                  <a:schemeClr val="tx1"/>
                </a:solidFill>
              </a:rPr>
              <a:t>ки, що курять, потребують на 20% більше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>
                <a:solidFill>
                  <a:schemeClr val="tx1"/>
                </a:solidFill>
              </a:rPr>
              <a:t>інсуліну;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 Імовірність   виникнення   захворювання   рак</a:t>
            </a:r>
            <a:r>
              <a:rPr lang="uk-UA" b="1" i="1" dirty="0">
                <a:solidFill>
                  <a:schemeClr val="tx1"/>
                </a:solidFill>
              </a:rPr>
              <a:t>ом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легенів у курців у 20 разів вища, ніж у некурців;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 Шан</a:t>
            </a:r>
            <a:r>
              <a:rPr lang="uk-UA" b="1" i="1" dirty="0">
                <a:solidFill>
                  <a:schemeClr val="tx1"/>
                </a:solidFill>
              </a:rPr>
              <a:t>си померти з різних причин у курців на 70%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вищі, ніжу некурців;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 Куріння   призводить  до   послаблення   сприйнят</a:t>
            </a:r>
            <a:r>
              <a:rPr lang="uk-UA" b="1" i="1" dirty="0">
                <a:solidFill>
                  <a:schemeClr val="tx1"/>
                </a:solidFill>
              </a:rPr>
              <a:t>тя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смаку та запаху;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 Куріння   викликає  зморшки   на  облич</a:t>
            </a:r>
            <a:r>
              <a:rPr lang="uk-UA" b="1" i="1" dirty="0">
                <a:solidFill>
                  <a:schemeClr val="tx1"/>
                </a:solidFill>
              </a:rPr>
              <a:t>чі,   а  деякі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дослідження свідчать про його негативний вилив на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слух;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 Жін</a:t>
            </a:r>
            <a:r>
              <a:rPr lang="uk-UA" b="1" i="1" dirty="0">
                <a:solidFill>
                  <a:schemeClr val="tx1"/>
                </a:solidFill>
              </a:rPr>
              <a:t>ки, котрі не курять, але одружені з чоловіками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курцями, мають у 4 рази більше шансів померти від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раку легенів, ніж ті, що одружені знекурящими;</a:t>
            </a:r>
            <a:endParaRPr lang="uk-U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b="1" i="1" dirty="0" err="1">
                <a:solidFill>
                  <a:schemeClr val="tx1"/>
                </a:solidFill>
              </a:rPr>
              <a:t>•            Ді</a:t>
            </a:r>
            <a:r>
              <a:rPr lang="uk-UA" b="1" i="1" dirty="0">
                <a:solidFill>
                  <a:schemeClr val="tx1"/>
                </a:solidFill>
              </a:rPr>
              <a:t>ти, батьки яких курять вдома, у два рази частіше</a:t>
            </a:r>
            <a:br>
              <a:rPr lang="uk-UA" b="1" i="1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хворіють респіраторними захворюваннями.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0627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Шкода алкогольних напоїв</a:t>
            </a:r>
            <a:endParaRPr lang="uk-UA" dirty="0"/>
          </a:p>
        </p:txBody>
      </p:sp>
      <p:pic>
        <p:nvPicPr>
          <p:cNvPr id="3074" name="Picture 2" descr="http://www.tvereza.info/alcohol/effects/images/Liv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449" y="2780928"/>
            <a:ext cx="3096344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4924069" cy="4824536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>
                <a:solidFill>
                  <a:schemeClr val="tx1"/>
                </a:solidFill>
              </a:rPr>
              <a:t>Кількаразове або часте вживання алкоголю робить вплив, що буквально спустошує психіку підлітка. Підліток, що називається, «тупішає» інтелектуально і емоційно. Вживання алкогольних напоїв особливо небезпечно в дитячому та підлітковому віці, коли не завершилося формування організму. У цей період у печінці відсутній спеціальний фермент, який розщеплює етиловий спирт, тому в підлітковому віці руйнівний вплив алкоголю на печінку відбувається в значно коротший термін, ніж у дорослих</a:t>
            </a:r>
            <a:r>
              <a:rPr lang="uk-UA" i="1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1318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4492021" cy="4896544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solidFill>
                  <a:schemeClr val="tx1"/>
                </a:solidFill>
              </a:rPr>
              <a:t>Життя і довголіття нерозривно пов'язані зі здоров'ям, на яке впливає безліч чинників. Спорт (або його відсутність) - один з них. Спорт і здоров'я людини невіддільні одне від одного. Спорт добре впливає на весь організм, в тому числі і на психіку: під час фізичних навантажень людина відчуває «м'язову радість» через виділення в кров відповідних гормонів.</a:t>
            </a:r>
            <a:br>
              <a:rPr lang="uk-UA" dirty="0">
                <a:solidFill>
                  <a:schemeClr val="tx1"/>
                </a:solidFill>
              </a:rPr>
            </a:br>
            <a:r>
              <a:rPr lang="uk-UA" dirty="0">
                <a:solidFill>
                  <a:schemeClr val="tx1"/>
                </a:solidFill>
              </a:rPr>
              <a:t>Спорт і здоров'я людини з давніх часів приковують до себе багато уваги. Людством створено чимало способів для підтримки людини у формі.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спорту на людину</a:t>
            </a:r>
            <a:endParaRPr lang="uk-UA" dirty="0"/>
          </a:p>
        </p:txBody>
      </p:sp>
      <p:pic>
        <p:nvPicPr>
          <p:cNvPr id="4098" name="Picture 2" descr="http://ru.plavnik.com.ua/image/data/c-8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132856"/>
            <a:ext cx="2817887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08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>
                <a:solidFill>
                  <a:schemeClr val="tx1"/>
                </a:solidFill>
              </a:rPr>
              <a:t> Можна зменшити </a:t>
            </a:r>
            <a:r>
              <a:rPr lang="uk-UA" dirty="0" smtClean="0">
                <a:solidFill>
                  <a:schemeClr val="tx1"/>
                </a:solidFill>
              </a:rPr>
              <a:t> темпи старіння </a:t>
            </a:r>
            <a:r>
              <a:rPr lang="uk-UA" dirty="0">
                <a:solidFill>
                  <a:schemeClr val="tx1"/>
                </a:solidFill>
              </a:rPr>
              <a:t>дотримуючись тих законів, які сформулювала для нас природа. Перше: потрібно рухатися. Річ у тім, що все життя забезпечується енергією клітин. У кожній клітині є маленький акумулятор — </a:t>
            </a:r>
            <a:r>
              <a:rPr lang="uk-UA" dirty="0" smtClean="0">
                <a:solidFill>
                  <a:schemeClr val="tx1"/>
                </a:solidFill>
              </a:rPr>
              <a:t>мітохондрії</a:t>
            </a:r>
            <a:r>
              <a:rPr lang="uk-UA" dirty="0">
                <a:solidFill>
                  <a:schemeClr val="tx1"/>
                </a:solidFill>
              </a:rPr>
              <a:t>. Коли діяльність цього акумулятора погіршується, то погіршується також діяльність клітин. Безліч факторів зовнішнього та внутрішнього середовища діють на </a:t>
            </a:r>
            <a:r>
              <a:rPr lang="uk-UA" dirty="0" smtClean="0">
                <a:solidFill>
                  <a:schemeClr val="tx1"/>
                </a:solidFill>
              </a:rPr>
              <a:t>мітохондрії</a:t>
            </a:r>
            <a:r>
              <a:rPr lang="uk-UA" dirty="0">
                <a:solidFill>
                  <a:schemeClr val="tx1"/>
                </a:solidFill>
              </a:rPr>
              <a:t>, і всі вони діють негативно. І тільки один фактор здатен підвищити ефективність діяльності </a:t>
            </a:r>
            <a:r>
              <a:rPr lang="uk-UA" dirty="0" smtClean="0">
                <a:solidFill>
                  <a:schemeClr val="tx1"/>
                </a:solidFill>
              </a:rPr>
              <a:t>мітохондрій </a:t>
            </a:r>
            <a:r>
              <a:rPr lang="uk-UA" dirty="0">
                <a:solidFill>
                  <a:schemeClr val="tx1"/>
                </a:solidFill>
              </a:rPr>
              <a:t>— фізичне навантаження. Друге — для того, щоб не засмічувати організм зайвими шлаками, треба правильно харчуватися. І третє — уміти відпочивати. Це три головні закони, які здатні призупинити або принаймні не пришвидшувати темпи старіння. 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Спорт зменшує темпи старіння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8569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</TotalTime>
  <Words>463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Здоровим бути модно</vt:lpstr>
      <vt:lpstr>Стан здоров’я </vt:lpstr>
      <vt:lpstr>Шкідливість паління для здоров’я</vt:lpstr>
      <vt:lpstr>Презентация PowerPoint</vt:lpstr>
      <vt:lpstr>Чи знали ви, що…</vt:lpstr>
      <vt:lpstr>Презентация PowerPoint</vt:lpstr>
      <vt:lpstr>Шкода алкогольних напоїв</vt:lpstr>
      <vt:lpstr>Вплив спорту на людину</vt:lpstr>
      <vt:lpstr>Спорт зменшує темпи старіння</vt:lpstr>
      <vt:lpstr>Відповіді людей на запитання Чи модно бути здоровим ?</vt:lpstr>
      <vt:lpstr>Чи модно бути здоровим 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Здоровим бути модно</dc:title>
  <dc:creator>Тарас</dc:creator>
  <cp:lastModifiedBy>Тарас</cp:lastModifiedBy>
  <cp:revision>9</cp:revision>
  <dcterms:created xsi:type="dcterms:W3CDTF">2013-11-17T16:48:58Z</dcterms:created>
  <dcterms:modified xsi:type="dcterms:W3CDTF">2013-11-17T19:24:45Z</dcterms:modified>
</cp:coreProperties>
</file>