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201471-ED0A-46E3-8ED6-BC7CBFCF5083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E73B41-A6FF-476B-9227-FB948A9561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3065512"/>
          </a:xfrm>
        </p:spPr>
        <p:txBody>
          <a:bodyPr>
            <a:noAutofit/>
          </a:bodyPr>
          <a:lstStyle/>
          <a:p>
            <a:pPr algn="ctr"/>
            <a:r>
              <a:rPr lang="ru-RU" sz="8000" b="0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8000" b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b="0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8000" b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8000" b="0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endParaRPr lang="ru-RU" sz="8000" b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1. Структурна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утворенні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позаклітинних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структур: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вовни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сухожиль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стінок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140969"/>
            <a:ext cx="3131840" cy="2182798"/>
          </a:xfrm>
          <a:prstGeom prst="rect">
            <a:avLst/>
          </a:prstGeom>
          <a:effectLst/>
        </p:spPr>
      </p:pic>
      <p:pic>
        <p:nvPicPr>
          <p:cNvPr id="5" name="Рисунок 4" descr="uhod-za-volosami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780928"/>
            <a:ext cx="2323976" cy="2939830"/>
          </a:xfrm>
          <a:prstGeom prst="rect">
            <a:avLst/>
          </a:prstGeom>
          <a:effectLst/>
        </p:spPr>
      </p:pic>
      <p:pic>
        <p:nvPicPr>
          <p:cNvPr id="7" name="Рисунок 6" descr="Рисунок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581128"/>
            <a:ext cx="2679022" cy="2164135"/>
          </a:xfrm>
          <a:prstGeom prst="rect">
            <a:avLst/>
          </a:prstGeom>
        </p:spPr>
      </p:pic>
      <p:pic>
        <p:nvPicPr>
          <p:cNvPr id="8" name="Рисунок 7" descr="Рисунок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573016"/>
            <a:ext cx="2606937" cy="2586884"/>
          </a:xfrm>
          <a:prstGeom prst="rect">
            <a:avLst/>
          </a:prstGeom>
        </p:spPr>
      </p:pic>
    </p:spTree>
  </p:cSld>
  <p:clrMapOvr>
    <a:masterClrMapping/>
  </p:clrMapOvr>
  <p:transition spd="med" advTm="1000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292080" cy="6381328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 Транспортна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приєднувати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тканин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гемоглобін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транспортує</a:t>
            </a:r>
            <a:r>
              <a:rPr lang="ru-RU" sz="36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3600" i="1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ru-RU" sz="3600" i="1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7184" y="836712"/>
            <a:ext cx="2937557" cy="2448272"/>
          </a:xfrm>
          <a:prstGeom prst="rect">
            <a:avLst/>
          </a:prstGeom>
        </p:spPr>
      </p:pic>
      <p:pic>
        <p:nvPicPr>
          <p:cNvPr id="5" name="Рисунок 4" descr="Рисунок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429000"/>
            <a:ext cx="3600400" cy="3302846"/>
          </a:xfrm>
          <a:prstGeom prst="rect">
            <a:avLst/>
          </a:prstGeom>
        </p:spPr>
      </p:pic>
    </p:spTree>
  </p:cSld>
  <p:clrMapOvr>
    <a:masterClrMapping/>
  </p:clrMapOvr>
  <p:transition spd="med" advTm="8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65212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 Транспортна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клітинних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мембран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строго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виборчий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перенос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іонів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назад.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764704"/>
            <a:ext cx="2923034" cy="2723324"/>
          </a:xfrm>
          <a:prstGeom prst="rect">
            <a:avLst/>
          </a:prstGeom>
        </p:spPr>
      </p:pic>
      <p:pic>
        <p:nvPicPr>
          <p:cNvPr id="5" name="Рисунок 4" descr="Рисунок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831976" cy="3000125"/>
          </a:xfrm>
          <a:prstGeom prst="rect">
            <a:avLst/>
          </a:prstGeom>
        </p:spPr>
      </p:pic>
    </p:spTree>
  </p:cSld>
  <p:clrMapOvr>
    <a:masterClrMapping/>
  </p:clrMapOvr>
  <p:transition spd="med" advTm="9000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096344"/>
          </a:xfrm>
        </p:spPr>
        <p:txBody>
          <a:bodyPr>
            <a:normAutofit fontScale="925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Регуляторна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гормонами.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виділяються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кров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залозами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регуляції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355976" y="3645024"/>
            <a:ext cx="4788024" cy="32129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Гормон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інсулін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регулює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рівень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цукру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крові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шляхом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підвищення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проникності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клітинних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мембран для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глюкози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сприяє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синтезу </a:t>
            </a:r>
            <a:r>
              <a:rPr kumimoji="0" lang="ru-RU" sz="3200" i="0" u="none" strike="noStrike" kern="1200" normalizeH="0" baseline="0" noProof="0" dirty="0" err="1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глікогену</a:t>
            </a:r>
            <a:r>
              <a:rPr kumimoji="0" lang="ru-RU" sz="3200" i="0" u="none" strike="noStrike" kern="1200" normalizeH="0" baseline="0" noProof="0" dirty="0" smtClean="0">
                <a:ln w="10160">
                  <a:solidFill>
                    <a:schemeClr val="tx1"/>
                  </a:solidFill>
                  <a:prstDash val="solid"/>
                </a:ln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200" i="0" u="none" strike="noStrike" kern="1200" normalizeH="0" baseline="0" noProof="0" dirty="0">
              <a:ln w="10160">
                <a:solidFill>
                  <a:schemeClr val="tx1"/>
                </a:solidFill>
                <a:prstDash val="solid"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Рисунок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4176464" cy="275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9000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Функції 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Рецепторна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Білки-рецептори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вбудовані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мембрану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свою структуру 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5976664" cy="3380867"/>
          </a:xfrm>
          <a:prstGeom prst="rect">
            <a:avLst/>
          </a:prstGeom>
        </p:spPr>
      </p:pic>
    </p:spTree>
  </p:cSld>
  <p:clrMapOvr>
    <a:masterClrMapping/>
  </p:clrMapOvr>
  <p:transition spd="med" advTm="9000"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Фунції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чужорідних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антигенів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зв'язувати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знешкоджувати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2800350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56992"/>
            <a:ext cx="432651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9000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Захисна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Фібрин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фібриногену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зупинці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кровотеч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3514165" cy="1461247"/>
          </a:xfrm>
          <a:prstGeom prst="rect">
            <a:avLst/>
          </a:prstGeom>
        </p:spPr>
      </p:pic>
      <p:pic>
        <p:nvPicPr>
          <p:cNvPr id="5" name="Рисунок 4" descr="Рисунок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65104"/>
            <a:ext cx="3495675" cy="1924050"/>
          </a:xfrm>
          <a:prstGeom prst="rect">
            <a:avLst/>
          </a:prstGeom>
        </p:spPr>
      </p:pic>
      <p:pic>
        <p:nvPicPr>
          <p:cNvPr id="6" name="Рисунок 5" descr="Рисунок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564904"/>
            <a:ext cx="4812632" cy="376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Рухова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скоротливі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(актин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міозин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освіті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псевдоподий,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мерехтінні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війок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битті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джгутиків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скороченні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м'язів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багатоклітинних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листя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36912"/>
            <a:ext cx="503346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Запасаюча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резервні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запасаються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казеїн</a:t>
            </a:r>
            <a: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молока                               </a:t>
            </a:r>
            <a:r>
              <a:rPr lang="ru-RU" sz="28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альбумін</a:t>
            </a:r>
            <a: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яєць</a:t>
            </a:r>
            <a:endParaRPr lang="ru-RU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uk-UA" sz="2800" i="1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розпаді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гемоглобіну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залізо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виводиться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утворюючи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білком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ферритином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Рисунок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301139" cy="2899954"/>
          </a:xfrm>
          <a:prstGeom prst="rect">
            <a:avLst/>
          </a:prstGeom>
        </p:spPr>
      </p:pic>
      <p:pic>
        <p:nvPicPr>
          <p:cNvPr id="5" name="Рисунок 4" descr="Рисунок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3383280" cy="2926080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436096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розпаді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 г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кінцевих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17,6 кДж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розпадаються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кінцевих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води,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газу,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аміаку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836712"/>
            <a:ext cx="3169658" cy="572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амфотерними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з'єднаннями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поєднують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основні</a:t>
            </a:r>
            <a:endParaRPr lang="ru-RU" sz="36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кислотні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визначувані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радикалами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кислі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нейтральні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653136"/>
            <a:ext cx="4488873" cy="1808018"/>
          </a:xfrm>
          <a:prstGeom prst="rect">
            <a:avLst/>
          </a:prstGeo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81128"/>
            <a:ext cx="3312368" cy="1952117"/>
          </a:xfrm>
          <a:prstGeom prst="rect">
            <a:avLst/>
          </a:prstGeom>
        </p:spPr>
      </p:pic>
    </p:spTree>
  </p:cSld>
  <p:clrMapOvr>
    <a:masterClrMapping/>
  </p:clrMapOvr>
  <p:transition spd="med" advTm="8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508104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Каталітична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глобулярні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здатністю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прискорювати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ферменту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субстратами.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384376" cy="555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000"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Каталітична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ферменту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субстрату.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ферменту, яка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субстрат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каталітичні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амінокислоти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центром ферменту.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3068798" cy="3600400"/>
          </a:xfrm>
          <a:prstGeom prst="rect">
            <a:avLst/>
          </a:prstGeom>
        </p:spPr>
      </p:pic>
      <p:pic>
        <p:nvPicPr>
          <p:cNvPr id="5" name="Рисунок 4" descr="Рисунок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2834362" cy="3565544"/>
          </a:xfrm>
          <a:prstGeom prst="rect">
            <a:avLst/>
          </a:prstGeom>
        </p:spPr>
      </p:pic>
    </p:spTree>
  </p:cSld>
  <p:clrMapOvr>
    <a:masterClrMapping/>
  </p:clrMapOvr>
  <p:transition spd="med" advTm="11000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→ 2Н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0 + 0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солей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каталізатора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 каталаза за 1 сек.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розщеплює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100 тис. молекул Н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aseline="-25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endParaRPr lang="ru-RU" sz="32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33056"/>
            <a:ext cx="7360170" cy="2623279"/>
          </a:xfrm>
          <a:prstGeom prst="rect">
            <a:avLst/>
          </a:prstGeom>
        </p:spPr>
      </p:pic>
    </p:spTree>
  </p:cSld>
  <p:clrMapOvr>
    <a:masterClrMapping/>
  </p:clrMapOvr>
  <p:transition spd="med" advTm="9000"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 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параметрах.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субстрату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ферменту, температура,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кислотність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7956376" cy="2520925"/>
          </a:xfrm>
          <a:prstGeom prst="rect">
            <a:avLst/>
          </a:prstGeom>
        </p:spPr>
      </p:pic>
    </p:spTree>
  </p:cSld>
  <p:clrMapOvr>
    <a:masterClrMapping/>
  </p:clrMapOvr>
  <p:transition spd="med" advTm="700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Білки як компоненти їжі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992888" cy="412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Амінокислоти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2847975" cy="5476875"/>
          </a:xfrm>
          <a:prstGeom prst="rect">
            <a:avLst/>
          </a:prstGeo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96752"/>
            <a:ext cx="2857500" cy="5495925"/>
          </a:xfrm>
          <a:prstGeom prst="rect">
            <a:avLst/>
          </a:prstGeom>
        </p:spPr>
      </p:pic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96752"/>
            <a:ext cx="2857500" cy="5495925"/>
          </a:xfrm>
          <a:prstGeom prst="rect">
            <a:avLst/>
          </a:prstGeom>
        </p:spPr>
      </p:pic>
    </p:spTree>
  </p:cSld>
  <p:clrMapOvr>
    <a:masterClrMapping/>
  </p:clrMapOvr>
  <p:transition spd="med" advTm="7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644008" cy="60932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Буферність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віддавати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приєднувати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3200" baseline="300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найпотужніших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буферів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гемоглобін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еритроцитах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постійному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800367"/>
            <a:ext cx="4032448" cy="6057633"/>
          </a:xfrm>
          <a:prstGeom prst="rect">
            <a:avLst/>
          </a:prstGeom>
        </p:spPr>
      </p:pic>
    </p:spTree>
  </p:cSld>
  <p:clrMapOvr>
    <a:masterClrMapping/>
  </p:clrMapOvr>
  <p:transition spd="med" advTm="7000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Розчинність</a:t>
            </a:r>
            <a:r>
              <a:rPr lang="ru-RU" sz="36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воді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Глобулярні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розчинні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Фібрилярні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8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нерозчинні</a:t>
            </a:r>
            <a:endParaRPr lang="ru-RU" sz="2800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590925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229411" cy="290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ластивості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хімічно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хімічно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неактивні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стійкі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вкрай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нестійкі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сольового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радіація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структурної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Властивості білків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тривимірної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конформації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властивій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Причиною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стабілізують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структуру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властивостей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унеможливлює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білком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властивих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йому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біологічних</a:t>
            </a:r>
            <a:endParaRPr lang="ru-RU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061643"/>
            <a:ext cx="4105796" cy="360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Властивості білків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бути: оборотною.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ренатурацією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денатурація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незворотною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uk-UA" sz="2800" dirty="0" smtClean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Руйнація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білкової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молекули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деградацією</a:t>
            </a:r>
            <a:r>
              <a:rPr lang="ru-RU" sz="28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5184576" cy="2298897"/>
          </a:xfrm>
          <a:prstGeom prst="rect">
            <a:avLst/>
          </a:prstGeom>
        </p:spPr>
      </p:pic>
    </p:spTree>
  </p:cSld>
  <p:clrMapOvr>
    <a:masterClrMapping/>
  </p:clrMapOvr>
  <p:transition spd="med" advTm="90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1. Структурна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Структурні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ліпідами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структурною основою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клітинних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внутрішньоклітинних</a:t>
            </a:r>
            <a:r>
              <a:rPr 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мембран.</a:t>
            </a:r>
            <a:endParaRPr lang="ru-RU" sz="3200" dirty="0">
              <a:ln w="10160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284984"/>
            <a:ext cx="6480720" cy="3420624"/>
          </a:xfrm>
          <a:prstGeom prst="rect">
            <a:avLst/>
          </a:prstGeom>
        </p:spPr>
      </p:pic>
    </p:spTree>
  </p:cSld>
  <p:clrMapOvr>
    <a:masterClrMapping/>
  </p:clrMapOvr>
  <p:transition spd="med" advTm="8000">
    <p:cover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750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Білки. Властивості та функції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Білки. Властивості та функції</dc:title>
  <dc:creator>Admin</dc:creator>
  <cp:lastModifiedBy>Admin</cp:lastModifiedBy>
  <cp:revision>19</cp:revision>
  <dcterms:created xsi:type="dcterms:W3CDTF">2013-02-02T00:24:59Z</dcterms:created>
  <dcterms:modified xsi:type="dcterms:W3CDTF">2013-02-09T18:31:57Z</dcterms:modified>
</cp:coreProperties>
</file>