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99CC"/>
    <a:srgbClr val="66FF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8747C-7760-4E88-8840-0A7A9FE5BB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E31EFDB-4EFA-45F7-890C-951A872E46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  <a:cs typeface="Arial" charset="0"/>
            </a:rPr>
            <a:t>Биологический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  <a:cs typeface="Arial" charset="0"/>
            </a:rPr>
            <a:t>прогресс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  <a:cs typeface="Arial" charset="0"/>
          </a:endParaRPr>
        </a:p>
      </dgm:t>
    </dgm:pt>
    <dgm:pt modelId="{97F781A0-83BB-499D-9A7C-EB355AD5011B}" type="parTrans" cxnId="{3C7567A5-5C72-40C2-ABDC-7354D6296D43}">
      <dgm:prSet/>
      <dgm:spPr/>
    </dgm:pt>
    <dgm:pt modelId="{0CBBFFBC-05E9-4EFB-8655-009CD7C67A31}" type="sibTrans" cxnId="{3C7567A5-5C72-40C2-ABDC-7354D6296D43}">
      <dgm:prSet/>
      <dgm:spPr/>
    </dgm:pt>
    <dgm:pt modelId="{4FC2C343-3EB3-4D9C-921B-F254AF895B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rPr>
            <a:t>Ароморфоз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endParaRPr>
        </a:p>
      </dgm:t>
    </dgm:pt>
    <dgm:pt modelId="{7BC60BBD-4B58-4A48-9AB6-ED74581517CE}" type="parTrans" cxnId="{1427C3A0-A856-4425-B94E-5A0854E5D0E9}">
      <dgm:prSet/>
      <dgm:spPr/>
    </dgm:pt>
    <dgm:pt modelId="{BFCF38C1-858B-4D51-BAEB-9D1ED578660E}" type="sibTrans" cxnId="{1427C3A0-A856-4425-B94E-5A0854E5D0E9}">
      <dgm:prSet/>
      <dgm:spPr/>
    </dgm:pt>
    <dgm:pt modelId="{95AD44B7-0754-46DC-8C0A-D8F6BD6969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rPr>
            <a:t>Идиоадаптация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endParaRPr>
        </a:p>
      </dgm:t>
    </dgm:pt>
    <dgm:pt modelId="{964AADB6-1D9C-4821-B695-C0DD772B2DEF}" type="parTrans" cxnId="{0254DB69-CE38-4BCA-AC22-61FAD76791F2}">
      <dgm:prSet/>
      <dgm:spPr/>
    </dgm:pt>
    <dgm:pt modelId="{1EE2656F-5BAE-4448-8BCD-0955819D4049}" type="sibTrans" cxnId="{0254DB69-CE38-4BCA-AC22-61FAD76791F2}">
      <dgm:prSet/>
      <dgm:spPr/>
    </dgm:pt>
    <dgm:pt modelId="{0F5BF3BD-E987-4F8D-8295-B267CF1142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rPr>
            <a:t>Дегенерация</a:t>
          </a:r>
          <a:endParaRPr kumimoji="0" lang="ru-RU" altLang="ru-RU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endParaRPr>
        </a:p>
      </dgm:t>
    </dgm:pt>
    <dgm:pt modelId="{63F8BEC9-5772-4C5A-8A11-0648A5A3F7AC}" type="parTrans" cxnId="{2F8E27CD-56C6-4158-A26C-A25965F7D6C5}">
      <dgm:prSet/>
      <dgm:spPr/>
    </dgm:pt>
    <dgm:pt modelId="{8AE83F9B-C1E3-482F-B119-85E0998ADAB5}" type="sibTrans" cxnId="{2F8E27CD-56C6-4158-A26C-A25965F7D6C5}">
      <dgm:prSet/>
      <dgm:spPr/>
    </dgm:pt>
    <dgm:pt modelId="{822C6B92-2E57-4E20-8215-045D77074870}" type="pres">
      <dgm:prSet presAssocID="{5348747C-7760-4E88-8840-0A7A9FE5BB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B0B2E1-4C20-497F-9EBA-523365423844}" type="pres">
      <dgm:prSet presAssocID="{7E31EFDB-4EFA-45F7-890C-951A872E46B9}" presName="hierRoot1" presStyleCnt="0">
        <dgm:presLayoutVars>
          <dgm:hierBranch/>
        </dgm:presLayoutVars>
      </dgm:prSet>
      <dgm:spPr/>
    </dgm:pt>
    <dgm:pt modelId="{E3BAE551-3C54-4027-AA73-85B5F6E2DA1D}" type="pres">
      <dgm:prSet presAssocID="{7E31EFDB-4EFA-45F7-890C-951A872E46B9}" presName="rootComposite1" presStyleCnt="0"/>
      <dgm:spPr/>
    </dgm:pt>
    <dgm:pt modelId="{AF31A83A-381E-4D09-9F07-8A68AE4645A5}" type="pres">
      <dgm:prSet presAssocID="{7E31EFDB-4EFA-45F7-890C-951A872E46B9}" presName="rootText1" presStyleLbl="node0" presStyleIdx="0" presStyleCnt="1">
        <dgm:presLayoutVars>
          <dgm:chPref val="3"/>
        </dgm:presLayoutVars>
      </dgm:prSet>
      <dgm:spPr/>
    </dgm:pt>
    <dgm:pt modelId="{3E834A04-2C32-440B-998B-908D7D05FB19}" type="pres">
      <dgm:prSet presAssocID="{7E31EFDB-4EFA-45F7-890C-951A872E46B9}" presName="rootConnector1" presStyleLbl="node1" presStyleIdx="0" presStyleCnt="0"/>
      <dgm:spPr/>
    </dgm:pt>
    <dgm:pt modelId="{F5715E38-49ED-4761-BA79-04F5F5668401}" type="pres">
      <dgm:prSet presAssocID="{7E31EFDB-4EFA-45F7-890C-951A872E46B9}" presName="hierChild2" presStyleCnt="0"/>
      <dgm:spPr/>
    </dgm:pt>
    <dgm:pt modelId="{1CE83B05-7204-4466-AA32-4CE131BD1C9E}" type="pres">
      <dgm:prSet presAssocID="{7BC60BBD-4B58-4A48-9AB6-ED74581517CE}" presName="Name35" presStyleLbl="parChTrans1D2" presStyleIdx="0" presStyleCnt="3"/>
      <dgm:spPr/>
    </dgm:pt>
    <dgm:pt modelId="{9EFFC06A-4645-45DC-97C0-E611199CD31F}" type="pres">
      <dgm:prSet presAssocID="{4FC2C343-3EB3-4D9C-921B-F254AF895B2D}" presName="hierRoot2" presStyleCnt="0">
        <dgm:presLayoutVars>
          <dgm:hierBranch/>
        </dgm:presLayoutVars>
      </dgm:prSet>
      <dgm:spPr/>
    </dgm:pt>
    <dgm:pt modelId="{88F8C47C-A07F-4422-B803-302844834E85}" type="pres">
      <dgm:prSet presAssocID="{4FC2C343-3EB3-4D9C-921B-F254AF895B2D}" presName="rootComposite" presStyleCnt="0"/>
      <dgm:spPr/>
    </dgm:pt>
    <dgm:pt modelId="{0777760D-B0E6-4149-AD64-B54BC19A28D3}" type="pres">
      <dgm:prSet presAssocID="{4FC2C343-3EB3-4D9C-921B-F254AF895B2D}" presName="rootText" presStyleLbl="node2" presStyleIdx="0" presStyleCnt="3">
        <dgm:presLayoutVars>
          <dgm:chPref val="3"/>
        </dgm:presLayoutVars>
      </dgm:prSet>
      <dgm:spPr/>
    </dgm:pt>
    <dgm:pt modelId="{D8C464BB-809E-4D5D-97AB-C410F9125B55}" type="pres">
      <dgm:prSet presAssocID="{4FC2C343-3EB3-4D9C-921B-F254AF895B2D}" presName="rootConnector" presStyleLbl="node2" presStyleIdx="0" presStyleCnt="3"/>
      <dgm:spPr/>
    </dgm:pt>
    <dgm:pt modelId="{0B9909C9-694B-45FA-8859-FE69BD361ACE}" type="pres">
      <dgm:prSet presAssocID="{4FC2C343-3EB3-4D9C-921B-F254AF895B2D}" presName="hierChild4" presStyleCnt="0"/>
      <dgm:spPr/>
    </dgm:pt>
    <dgm:pt modelId="{0818D9D2-582A-4DE3-9136-C9DC165D6178}" type="pres">
      <dgm:prSet presAssocID="{4FC2C343-3EB3-4D9C-921B-F254AF895B2D}" presName="hierChild5" presStyleCnt="0"/>
      <dgm:spPr/>
    </dgm:pt>
    <dgm:pt modelId="{7CDF787B-33A6-4551-BF70-591ED0D2FA16}" type="pres">
      <dgm:prSet presAssocID="{964AADB6-1D9C-4821-B695-C0DD772B2DEF}" presName="Name35" presStyleLbl="parChTrans1D2" presStyleIdx="1" presStyleCnt="3"/>
      <dgm:spPr/>
    </dgm:pt>
    <dgm:pt modelId="{4F7B06C9-0551-43E7-B081-FD971BEEC877}" type="pres">
      <dgm:prSet presAssocID="{95AD44B7-0754-46DC-8C0A-D8F6BD6969BF}" presName="hierRoot2" presStyleCnt="0">
        <dgm:presLayoutVars>
          <dgm:hierBranch/>
        </dgm:presLayoutVars>
      </dgm:prSet>
      <dgm:spPr/>
    </dgm:pt>
    <dgm:pt modelId="{49E5F949-8E20-4731-936C-92A7EB48C17E}" type="pres">
      <dgm:prSet presAssocID="{95AD44B7-0754-46DC-8C0A-D8F6BD6969BF}" presName="rootComposite" presStyleCnt="0"/>
      <dgm:spPr/>
    </dgm:pt>
    <dgm:pt modelId="{85B6982F-38DE-475D-AE12-69C1AE6A3DF0}" type="pres">
      <dgm:prSet presAssocID="{95AD44B7-0754-46DC-8C0A-D8F6BD6969BF}" presName="rootText" presStyleLbl="node2" presStyleIdx="1" presStyleCnt="3">
        <dgm:presLayoutVars>
          <dgm:chPref val="3"/>
        </dgm:presLayoutVars>
      </dgm:prSet>
      <dgm:spPr/>
    </dgm:pt>
    <dgm:pt modelId="{E61424D6-6C7F-4023-B7A5-B94BADBB3D10}" type="pres">
      <dgm:prSet presAssocID="{95AD44B7-0754-46DC-8C0A-D8F6BD6969BF}" presName="rootConnector" presStyleLbl="node2" presStyleIdx="1" presStyleCnt="3"/>
      <dgm:spPr/>
    </dgm:pt>
    <dgm:pt modelId="{6FF18DFA-2ED2-4217-82AF-6B661A65A7BC}" type="pres">
      <dgm:prSet presAssocID="{95AD44B7-0754-46DC-8C0A-D8F6BD6969BF}" presName="hierChild4" presStyleCnt="0"/>
      <dgm:spPr/>
    </dgm:pt>
    <dgm:pt modelId="{93C75938-41DB-4A2C-8B2B-F9E8AFA59372}" type="pres">
      <dgm:prSet presAssocID="{95AD44B7-0754-46DC-8C0A-D8F6BD6969BF}" presName="hierChild5" presStyleCnt="0"/>
      <dgm:spPr/>
    </dgm:pt>
    <dgm:pt modelId="{FEFBBC61-77B3-46CA-89D4-2267C4BA1655}" type="pres">
      <dgm:prSet presAssocID="{63F8BEC9-5772-4C5A-8A11-0648A5A3F7AC}" presName="Name35" presStyleLbl="parChTrans1D2" presStyleIdx="2" presStyleCnt="3"/>
      <dgm:spPr/>
    </dgm:pt>
    <dgm:pt modelId="{B360E6B0-14AD-4009-8AEE-C7B34B649CF2}" type="pres">
      <dgm:prSet presAssocID="{0F5BF3BD-E987-4F8D-8295-B267CF11426E}" presName="hierRoot2" presStyleCnt="0">
        <dgm:presLayoutVars>
          <dgm:hierBranch/>
        </dgm:presLayoutVars>
      </dgm:prSet>
      <dgm:spPr/>
    </dgm:pt>
    <dgm:pt modelId="{7E296250-FD30-4911-AB6C-140BCD2662E6}" type="pres">
      <dgm:prSet presAssocID="{0F5BF3BD-E987-4F8D-8295-B267CF11426E}" presName="rootComposite" presStyleCnt="0"/>
      <dgm:spPr/>
    </dgm:pt>
    <dgm:pt modelId="{E71A5342-175C-4AC6-90B9-C72AFEE72081}" type="pres">
      <dgm:prSet presAssocID="{0F5BF3BD-E987-4F8D-8295-B267CF11426E}" presName="rootText" presStyleLbl="node2" presStyleIdx="2" presStyleCnt="3">
        <dgm:presLayoutVars>
          <dgm:chPref val="3"/>
        </dgm:presLayoutVars>
      </dgm:prSet>
      <dgm:spPr/>
    </dgm:pt>
    <dgm:pt modelId="{C2AD01F7-6568-4408-8D8C-BA1890F450D5}" type="pres">
      <dgm:prSet presAssocID="{0F5BF3BD-E987-4F8D-8295-B267CF11426E}" presName="rootConnector" presStyleLbl="node2" presStyleIdx="2" presStyleCnt="3"/>
      <dgm:spPr/>
    </dgm:pt>
    <dgm:pt modelId="{6412ABA8-B8C0-43EE-B51E-A948661043D1}" type="pres">
      <dgm:prSet presAssocID="{0F5BF3BD-E987-4F8D-8295-B267CF11426E}" presName="hierChild4" presStyleCnt="0"/>
      <dgm:spPr/>
    </dgm:pt>
    <dgm:pt modelId="{672F8245-E79A-4438-B3E7-7EE05B94ABC2}" type="pres">
      <dgm:prSet presAssocID="{0F5BF3BD-E987-4F8D-8295-B267CF11426E}" presName="hierChild5" presStyleCnt="0"/>
      <dgm:spPr/>
    </dgm:pt>
    <dgm:pt modelId="{1AAD1248-5686-4245-A535-FD517A308471}" type="pres">
      <dgm:prSet presAssocID="{7E31EFDB-4EFA-45F7-890C-951A872E46B9}" presName="hierChild3" presStyleCnt="0"/>
      <dgm:spPr/>
    </dgm:pt>
  </dgm:ptLst>
  <dgm:cxnLst>
    <dgm:cxn modelId="{54DD0BF0-E1BA-47EC-B7B7-EECE7285B53C}" type="presOf" srcId="{0F5BF3BD-E987-4F8D-8295-B267CF11426E}" destId="{C2AD01F7-6568-4408-8D8C-BA1890F450D5}" srcOrd="1" destOrd="0" presId="urn:microsoft.com/office/officeart/2005/8/layout/orgChart1"/>
    <dgm:cxn modelId="{D882E376-DA67-4675-86D0-8D8FD0872D9F}" type="presOf" srcId="{964AADB6-1D9C-4821-B695-C0DD772B2DEF}" destId="{7CDF787B-33A6-4551-BF70-591ED0D2FA16}" srcOrd="0" destOrd="0" presId="urn:microsoft.com/office/officeart/2005/8/layout/orgChart1"/>
    <dgm:cxn modelId="{BF2A6821-F400-4E6D-AC78-E973BB8745C7}" type="presOf" srcId="{7E31EFDB-4EFA-45F7-890C-951A872E46B9}" destId="{3E834A04-2C32-440B-998B-908D7D05FB19}" srcOrd="1" destOrd="0" presId="urn:microsoft.com/office/officeart/2005/8/layout/orgChart1"/>
    <dgm:cxn modelId="{2F8E27CD-56C6-4158-A26C-A25965F7D6C5}" srcId="{7E31EFDB-4EFA-45F7-890C-951A872E46B9}" destId="{0F5BF3BD-E987-4F8D-8295-B267CF11426E}" srcOrd="2" destOrd="0" parTransId="{63F8BEC9-5772-4C5A-8A11-0648A5A3F7AC}" sibTransId="{8AE83F9B-C1E3-482F-B119-85E0998ADAB5}"/>
    <dgm:cxn modelId="{F70E0916-E3C1-4FED-8326-575BD2A2A72A}" type="presOf" srcId="{0F5BF3BD-E987-4F8D-8295-B267CF11426E}" destId="{E71A5342-175C-4AC6-90B9-C72AFEE72081}" srcOrd="0" destOrd="0" presId="urn:microsoft.com/office/officeart/2005/8/layout/orgChart1"/>
    <dgm:cxn modelId="{4762F931-1683-44C2-A622-2F9199422521}" type="presOf" srcId="{95AD44B7-0754-46DC-8C0A-D8F6BD6969BF}" destId="{85B6982F-38DE-475D-AE12-69C1AE6A3DF0}" srcOrd="0" destOrd="0" presId="urn:microsoft.com/office/officeart/2005/8/layout/orgChart1"/>
    <dgm:cxn modelId="{0D26FA2C-85FE-4586-A675-4A6E9DDC9C49}" type="presOf" srcId="{95AD44B7-0754-46DC-8C0A-D8F6BD6969BF}" destId="{E61424D6-6C7F-4023-B7A5-B94BADBB3D10}" srcOrd="1" destOrd="0" presId="urn:microsoft.com/office/officeart/2005/8/layout/orgChart1"/>
    <dgm:cxn modelId="{C9D51733-C31E-4785-A6E9-3925E200D840}" type="presOf" srcId="{5348747C-7760-4E88-8840-0A7A9FE5BB2F}" destId="{822C6B92-2E57-4E20-8215-045D77074870}" srcOrd="0" destOrd="0" presId="urn:microsoft.com/office/officeart/2005/8/layout/orgChart1"/>
    <dgm:cxn modelId="{1427C3A0-A856-4425-B94E-5A0854E5D0E9}" srcId="{7E31EFDB-4EFA-45F7-890C-951A872E46B9}" destId="{4FC2C343-3EB3-4D9C-921B-F254AF895B2D}" srcOrd="0" destOrd="0" parTransId="{7BC60BBD-4B58-4A48-9AB6-ED74581517CE}" sibTransId="{BFCF38C1-858B-4D51-BAEB-9D1ED578660E}"/>
    <dgm:cxn modelId="{1C243379-41CA-4BCE-B649-EFFB55E84300}" type="presOf" srcId="{7E31EFDB-4EFA-45F7-890C-951A872E46B9}" destId="{AF31A83A-381E-4D09-9F07-8A68AE4645A5}" srcOrd="0" destOrd="0" presId="urn:microsoft.com/office/officeart/2005/8/layout/orgChart1"/>
    <dgm:cxn modelId="{33D5DD6F-DF74-401D-80AF-D757F96F599A}" type="presOf" srcId="{4FC2C343-3EB3-4D9C-921B-F254AF895B2D}" destId="{D8C464BB-809E-4D5D-97AB-C410F9125B55}" srcOrd="1" destOrd="0" presId="urn:microsoft.com/office/officeart/2005/8/layout/orgChart1"/>
    <dgm:cxn modelId="{61789E51-4DDF-45FD-B389-F32BF790F9CC}" type="presOf" srcId="{63F8BEC9-5772-4C5A-8A11-0648A5A3F7AC}" destId="{FEFBBC61-77B3-46CA-89D4-2267C4BA1655}" srcOrd="0" destOrd="0" presId="urn:microsoft.com/office/officeart/2005/8/layout/orgChart1"/>
    <dgm:cxn modelId="{0254DB69-CE38-4BCA-AC22-61FAD76791F2}" srcId="{7E31EFDB-4EFA-45F7-890C-951A872E46B9}" destId="{95AD44B7-0754-46DC-8C0A-D8F6BD6969BF}" srcOrd="1" destOrd="0" parTransId="{964AADB6-1D9C-4821-B695-C0DD772B2DEF}" sibTransId="{1EE2656F-5BAE-4448-8BCD-0955819D4049}"/>
    <dgm:cxn modelId="{3C7567A5-5C72-40C2-ABDC-7354D6296D43}" srcId="{5348747C-7760-4E88-8840-0A7A9FE5BB2F}" destId="{7E31EFDB-4EFA-45F7-890C-951A872E46B9}" srcOrd="0" destOrd="0" parTransId="{97F781A0-83BB-499D-9A7C-EB355AD5011B}" sibTransId="{0CBBFFBC-05E9-4EFB-8655-009CD7C67A31}"/>
    <dgm:cxn modelId="{1CE95996-50D8-4992-AC82-043DBD757153}" type="presOf" srcId="{7BC60BBD-4B58-4A48-9AB6-ED74581517CE}" destId="{1CE83B05-7204-4466-AA32-4CE131BD1C9E}" srcOrd="0" destOrd="0" presId="urn:microsoft.com/office/officeart/2005/8/layout/orgChart1"/>
    <dgm:cxn modelId="{CFDEB9B8-6CBB-410F-BA0B-3358D38C9582}" type="presOf" srcId="{4FC2C343-3EB3-4D9C-921B-F254AF895B2D}" destId="{0777760D-B0E6-4149-AD64-B54BC19A28D3}" srcOrd="0" destOrd="0" presId="urn:microsoft.com/office/officeart/2005/8/layout/orgChart1"/>
    <dgm:cxn modelId="{63365996-0409-4D76-AB54-FB5EA23D61C9}" type="presParOf" srcId="{822C6B92-2E57-4E20-8215-045D77074870}" destId="{1FB0B2E1-4C20-497F-9EBA-523365423844}" srcOrd="0" destOrd="0" presId="urn:microsoft.com/office/officeart/2005/8/layout/orgChart1"/>
    <dgm:cxn modelId="{CC869738-DDA2-4235-844B-E33544354DC8}" type="presParOf" srcId="{1FB0B2E1-4C20-497F-9EBA-523365423844}" destId="{E3BAE551-3C54-4027-AA73-85B5F6E2DA1D}" srcOrd="0" destOrd="0" presId="urn:microsoft.com/office/officeart/2005/8/layout/orgChart1"/>
    <dgm:cxn modelId="{67A6EFD4-1DB3-49E3-8016-E4BDC1538A79}" type="presParOf" srcId="{E3BAE551-3C54-4027-AA73-85B5F6E2DA1D}" destId="{AF31A83A-381E-4D09-9F07-8A68AE4645A5}" srcOrd="0" destOrd="0" presId="urn:microsoft.com/office/officeart/2005/8/layout/orgChart1"/>
    <dgm:cxn modelId="{648FEC80-8191-4943-84F1-7F49D88BD7EB}" type="presParOf" srcId="{E3BAE551-3C54-4027-AA73-85B5F6E2DA1D}" destId="{3E834A04-2C32-440B-998B-908D7D05FB19}" srcOrd="1" destOrd="0" presId="urn:microsoft.com/office/officeart/2005/8/layout/orgChart1"/>
    <dgm:cxn modelId="{1B4B387F-63C5-4201-8F7E-D28581D8614A}" type="presParOf" srcId="{1FB0B2E1-4C20-497F-9EBA-523365423844}" destId="{F5715E38-49ED-4761-BA79-04F5F5668401}" srcOrd="1" destOrd="0" presId="urn:microsoft.com/office/officeart/2005/8/layout/orgChart1"/>
    <dgm:cxn modelId="{115AD51F-3451-457D-A159-3983F6DD266C}" type="presParOf" srcId="{F5715E38-49ED-4761-BA79-04F5F5668401}" destId="{1CE83B05-7204-4466-AA32-4CE131BD1C9E}" srcOrd="0" destOrd="0" presId="urn:microsoft.com/office/officeart/2005/8/layout/orgChart1"/>
    <dgm:cxn modelId="{F3276FA1-777D-4BBA-9699-59A2DE8E9C73}" type="presParOf" srcId="{F5715E38-49ED-4761-BA79-04F5F5668401}" destId="{9EFFC06A-4645-45DC-97C0-E611199CD31F}" srcOrd="1" destOrd="0" presId="urn:microsoft.com/office/officeart/2005/8/layout/orgChart1"/>
    <dgm:cxn modelId="{CB347F01-D0B7-4A73-957D-BA6BA1A05EC5}" type="presParOf" srcId="{9EFFC06A-4645-45DC-97C0-E611199CD31F}" destId="{88F8C47C-A07F-4422-B803-302844834E85}" srcOrd="0" destOrd="0" presId="urn:microsoft.com/office/officeart/2005/8/layout/orgChart1"/>
    <dgm:cxn modelId="{4EE2C920-291F-4DA8-A9D9-E96F56C7AE12}" type="presParOf" srcId="{88F8C47C-A07F-4422-B803-302844834E85}" destId="{0777760D-B0E6-4149-AD64-B54BC19A28D3}" srcOrd="0" destOrd="0" presId="urn:microsoft.com/office/officeart/2005/8/layout/orgChart1"/>
    <dgm:cxn modelId="{09C3A607-22C2-4145-B142-8D0B8FC3D89C}" type="presParOf" srcId="{88F8C47C-A07F-4422-B803-302844834E85}" destId="{D8C464BB-809E-4D5D-97AB-C410F9125B55}" srcOrd="1" destOrd="0" presId="urn:microsoft.com/office/officeart/2005/8/layout/orgChart1"/>
    <dgm:cxn modelId="{185228A5-AFE7-45B0-AE5F-440152BDF473}" type="presParOf" srcId="{9EFFC06A-4645-45DC-97C0-E611199CD31F}" destId="{0B9909C9-694B-45FA-8859-FE69BD361ACE}" srcOrd="1" destOrd="0" presId="urn:microsoft.com/office/officeart/2005/8/layout/orgChart1"/>
    <dgm:cxn modelId="{E6DF2E69-ECF0-4A3F-B930-C32317F71286}" type="presParOf" srcId="{9EFFC06A-4645-45DC-97C0-E611199CD31F}" destId="{0818D9D2-582A-4DE3-9136-C9DC165D6178}" srcOrd="2" destOrd="0" presId="urn:microsoft.com/office/officeart/2005/8/layout/orgChart1"/>
    <dgm:cxn modelId="{89028624-F557-4F13-A412-BDF088C66CBA}" type="presParOf" srcId="{F5715E38-49ED-4761-BA79-04F5F5668401}" destId="{7CDF787B-33A6-4551-BF70-591ED0D2FA16}" srcOrd="2" destOrd="0" presId="urn:microsoft.com/office/officeart/2005/8/layout/orgChart1"/>
    <dgm:cxn modelId="{C4F05A00-8580-40AF-8512-2B7682D6211D}" type="presParOf" srcId="{F5715E38-49ED-4761-BA79-04F5F5668401}" destId="{4F7B06C9-0551-43E7-B081-FD971BEEC877}" srcOrd="3" destOrd="0" presId="urn:microsoft.com/office/officeart/2005/8/layout/orgChart1"/>
    <dgm:cxn modelId="{79479516-9AC7-4D02-8D6A-012F0218E379}" type="presParOf" srcId="{4F7B06C9-0551-43E7-B081-FD971BEEC877}" destId="{49E5F949-8E20-4731-936C-92A7EB48C17E}" srcOrd="0" destOrd="0" presId="urn:microsoft.com/office/officeart/2005/8/layout/orgChart1"/>
    <dgm:cxn modelId="{7A49CF4E-B39C-416D-8B19-ECC14EE9EEAA}" type="presParOf" srcId="{49E5F949-8E20-4731-936C-92A7EB48C17E}" destId="{85B6982F-38DE-475D-AE12-69C1AE6A3DF0}" srcOrd="0" destOrd="0" presId="urn:microsoft.com/office/officeart/2005/8/layout/orgChart1"/>
    <dgm:cxn modelId="{D354DA6C-5F0A-49BF-B9CE-C4855FBE4434}" type="presParOf" srcId="{49E5F949-8E20-4731-936C-92A7EB48C17E}" destId="{E61424D6-6C7F-4023-B7A5-B94BADBB3D10}" srcOrd="1" destOrd="0" presId="urn:microsoft.com/office/officeart/2005/8/layout/orgChart1"/>
    <dgm:cxn modelId="{0D0CB6FC-8C44-4DC6-9D5E-9B0693DBDBD1}" type="presParOf" srcId="{4F7B06C9-0551-43E7-B081-FD971BEEC877}" destId="{6FF18DFA-2ED2-4217-82AF-6B661A65A7BC}" srcOrd="1" destOrd="0" presId="urn:microsoft.com/office/officeart/2005/8/layout/orgChart1"/>
    <dgm:cxn modelId="{87FBDEE6-E903-43B7-AF96-9EAE063C3A71}" type="presParOf" srcId="{4F7B06C9-0551-43E7-B081-FD971BEEC877}" destId="{93C75938-41DB-4A2C-8B2B-F9E8AFA59372}" srcOrd="2" destOrd="0" presId="urn:microsoft.com/office/officeart/2005/8/layout/orgChart1"/>
    <dgm:cxn modelId="{78C9750F-3628-469E-A19A-DF5B65FDE275}" type="presParOf" srcId="{F5715E38-49ED-4761-BA79-04F5F5668401}" destId="{FEFBBC61-77B3-46CA-89D4-2267C4BA1655}" srcOrd="4" destOrd="0" presId="urn:microsoft.com/office/officeart/2005/8/layout/orgChart1"/>
    <dgm:cxn modelId="{E62989E0-8081-44A9-8A27-EDCA018C115D}" type="presParOf" srcId="{F5715E38-49ED-4761-BA79-04F5F5668401}" destId="{B360E6B0-14AD-4009-8AEE-C7B34B649CF2}" srcOrd="5" destOrd="0" presId="urn:microsoft.com/office/officeart/2005/8/layout/orgChart1"/>
    <dgm:cxn modelId="{8995FAD0-3296-49C2-81A0-B1566B2C19EC}" type="presParOf" srcId="{B360E6B0-14AD-4009-8AEE-C7B34B649CF2}" destId="{7E296250-FD30-4911-AB6C-140BCD2662E6}" srcOrd="0" destOrd="0" presId="urn:microsoft.com/office/officeart/2005/8/layout/orgChart1"/>
    <dgm:cxn modelId="{8D4C34D4-3456-449C-AABC-E76AEBF34A0A}" type="presParOf" srcId="{7E296250-FD30-4911-AB6C-140BCD2662E6}" destId="{E71A5342-175C-4AC6-90B9-C72AFEE72081}" srcOrd="0" destOrd="0" presId="urn:microsoft.com/office/officeart/2005/8/layout/orgChart1"/>
    <dgm:cxn modelId="{B68AA64E-C361-4BEE-8B86-77EA0D93F4F6}" type="presParOf" srcId="{7E296250-FD30-4911-AB6C-140BCD2662E6}" destId="{C2AD01F7-6568-4408-8D8C-BA1890F450D5}" srcOrd="1" destOrd="0" presId="urn:microsoft.com/office/officeart/2005/8/layout/orgChart1"/>
    <dgm:cxn modelId="{60B0A2D0-BDEA-41B9-8F26-304865D4CC8E}" type="presParOf" srcId="{B360E6B0-14AD-4009-8AEE-C7B34B649CF2}" destId="{6412ABA8-B8C0-43EE-B51E-A948661043D1}" srcOrd="1" destOrd="0" presId="urn:microsoft.com/office/officeart/2005/8/layout/orgChart1"/>
    <dgm:cxn modelId="{B92DB022-D010-4830-A283-D4906EEE2CF1}" type="presParOf" srcId="{B360E6B0-14AD-4009-8AEE-C7B34B649CF2}" destId="{672F8245-E79A-4438-B3E7-7EE05B94ABC2}" srcOrd="2" destOrd="0" presId="urn:microsoft.com/office/officeart/2005/8/layout/orgChart1"/>
    <dgm:cxn modelId="{C6D59880-2D3C-4E3D-B501-3F1487F7230D}" type="presParOf" srcId="{1FB0B2E1-4C20-497F-9EBA-523365423844}" destId="{1AAD1248-5686-4245-A535-FD517A3084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B7C8-E0B0-4140-BB9F-67EDE24ABBF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7B31C-02F2-4579-8819-09D2C4D48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F7581-7AD4-4117-8F27-FA7C952E732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900" smtClean="0">
                <a:solidFill>
                  <a:srgbClr val="FF0066"/>
                </a:solidFill>
              </a:rPr>
              <a:t>Основные тезисы этой теории таковы:</a:t>
            </a:r>
            <a:r>
              <a:rPr lang="ru-RU" smtClean="0">
                <a:solidFill>
                  <a:schemeClr val="hlink"/>
                </a:solidFill>
              </a:rPr>
              <a:t>Существующие в настоящее время на Земле различные виды растений и животных возникли путем непрерывных изменений, продолжавшихся миллионы лет.</a:t>
            </a:r>
          </a:p>
          <a:p>
            <a:pPr eaLnBrk="1" hangingPunct="1"/>
            <a:endParaRPr lang="ru-RU" sz="9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4DDA5-CFC4-494E-B762-19B3A6D0516B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2. Из первичных простейших сгустков живой материи постепенно образовались более сложные и высокоорганизованные формы.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EAA8F-55A3-4C8A-B359-E51D1B3C1FC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3. В природе непрерывно идет борьба между различными видами, а также внутривидовая борьба отдельных индивидов за место на Земле.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DBA3C-E4F8-4EB0-9EA9-B264AE69A51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4. Эту ожесточенную борьбу за жизнь выдерживают только те, кто лучше других приспособлен к условиям внешней среды.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171F35-0826-40B4-B303-06D7B0571909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24D68B6-FE12-4025-8FA8-D5D4A08004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85953" y="1458993"/>
            <a:ext cx="5648623" cy="1814352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Эволюция. Возникновение эволюционной теории</a:t>
            </a:r>
            <a:endParaRPr lang="ru-RU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723622" y="2724649"/>
            <a:ext cx="6511131" cy="1434201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</a:t>
            </a:r>
          </a:p>
          <a:p>
            <a:r>
              <a:rPr lang="ru-RU" dirty="0" smtClean="0"/>
              <a:t>Ученицы 11 класса</a:t>
            </a:r>
          </a:p>
          <a:p>
            <a:r>
              <a:rPr lang="ru-RU" dirty="0" smtClean="0"/>
              <a:t>Харьковская Оксана</a:t>
            </a:r>
          </a:p>
          <a:p>
            <a:r>
              <a:rPr lang="ru-RU" dirty="0" smtClean="0"/>
              <a:t>Нетребко Галина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813"/>
            <a:ext cx="8712968" cy="17287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3500" dirty="0" smtClean="0">
                <a:solidFill>
                  <a:srgbClr val="0099CC"/>
                </a:solidFill>
              </a:rPr>
              <a:t> 2. Из первичных простейших сгустков живой материи постепенно образовались более сложные и высокоорганизованные формы.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99CC"/>
              </a:solidFill>
            </a:endParaRPr>
          </a:p>
        </p:txBody>
      </p:sp>
      <p:pic>
        <p:nvPicPr>
          <p:cNvPr id="14339" name="Picture 4" descr="кораллы"/>
          <p:cNvPicPr>
            <a:picLocks noChangeAspect="1" noChangeArrowheads="1"/>
          </p:cNvPicPr>
          <p:nvPr/>
        </p:nvPicPr>
        <p:blipFill>
          <a:blip r:embed="rId3" cstate="print"/>
          <a:srcRect l="5281" t="5817" r="5223" b="2994"/>
          <a:stretch>
            <a:fillRect/>
          </a:stretch>
        </p:blipFill>
        <p:spPr bwMode="auto">
          <a:xfrm>
            <a:off x="6516688" y="2708275"/>
            <a:ext cx="2447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коацерват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49403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781300"/>
            <a:ext cx="2019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8_titul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492375"/>
            <a:ext cx="27860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2987675" y="5229225"/>
            <a:ext cx="647700" cy="360363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V="1">
            <a:off x="4427538" y="3716338"/>
            <a:ext cx="144462" cy="1296987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5940425" y="3284538"/>
            <a:ext cx="576263" cy="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3375"/>
            <a:ext cx="8784976" cy="1943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99CC"/>
                </a:solidFill>
              </a:rPr>
              <a:t>3. В природе непрерывно идет борьба между различными видами, а также внутривидовая борьба отдельных индивидов за место на Земле.</a:t>
            </a:r>
          </a:p>
          <a:p>
            <a:pPr eaLnBrk="1" hangingPunct="1">
              <a:defRPr/>
            </a:pPr>
            <a:endParaRPr lang="ru-RU" sz="2800" dirty="0" smtClean="0">
              <a:solidFill>
                <a:schemeClr val="bg2"/>
              </a:solidFill>
            </a:endParaRPr>
          </a:p>
        </p:txBody>
      </p:sp>
      <p:pic>
        <p:nvPicPr>
          <p:cNvPr id="15363" name="Picture 5" descr="DOGS1P"/>
          <p:cNvPicPr>
            <a:picLocks noChangeAspect="1" noChangeArrowheads="1"/>
          </p:cNvPicPr>
          <p:nvPr/>
        </p:nvPicPr>
        <p:blipFill>
          <a:blip r:embed="rId3" cstate="print"/>
          <a:srcRect t="22011" b="1682"/>
          <a:stretch>
            <a:fillRect/>
          </a:stretch>
        </p:blipFill>
        <p:spPr bwMode="auto">
          <a:xfrm>
            <a:off x="827584" y="2132856"/>
            <a:ext cx="4608512" cy="280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птич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844824"/>
            <a:ext cx="16247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260350"/>
            <a:ext cx="8784976" cy="17287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99CC"/>
                </a:solidFill>
              </a:rPr>
              <a:t>4. Эту ожесточенную борьбу за жизнь выдерживают только те, кто лучше других приспособлен к условиям внешней среды.</a:t>
            </a:r>
          </a:p>
          <a:p>
            <a:pPr eaLnBrk="1" hangingPunct="1">
              <a:defRPr/>
            </a:pPr>
            <a:endParaRPr lang="ru-RU" sz="2800" dirty="0" smtClean="0">
              <a:solidFill>
                <a:schemeClr val="bg2"/>
              </a:solidFill>
            </a:endParaRPr>
          </a:p>
        </p:txBody>
      </p:sp>
      <p:pic>
        <p:nvPicPr>
          <p:cNvPr id="16387" name="Picture 4" descr="медве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44300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эволюции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Биологический </a:t>
            </a:r>
            <a:r>
              <a:rPr lang="ru-RU" sz="1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прогресс</a:t>
            </a:r>
            <a:endParaRPr lang="ru-RU" sz="18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5536" y="1701848"/>
            <a:ext cx="4032448" cy="3311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Возрастание приспособленности организмов к окружающей среде.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Увеличение численности вида.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Расширение ареала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Биологический </a:t>
            </a:r>
            <a:r>
              <a:rPr lang="ru-RU" sz="1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регресс</a:t>
            </a:r>
            <a:endParaRPr lang="ru-RU" sz="18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976440" cy="31089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Снижение уровня приспособленности к условиям обитания.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Уменьшение численности вида.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Сокращение ареала.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18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23850" y="260350"/>
          <a:ext cx="8568630" cy="590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4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979282" y="3211530"/>
            <a:ext cx="5874340" cy="548640"/>
          </a:xfrm>
        </p:spPr>
        <p:txBody>
          <a:bodyPr/>
          <a:lstStyle/>
          <a:p>
            <a:pPr algn="ctr"/>
            <a:r>
              <a:rPr lang="ru-RU" altLang="ru-RU" sz="3600" b="1" dirty="0"/>
              <a:t>Пути биологического прогресса</a:t>
            </a:r>
            <a:r>
              <a:rPr lang="ru-RU" altLang="ru-RU" b="1" dirty="0">
                <a:solidFill>
                  <a:srgbClr val="C00000"/>
                </a:solidFill>
              </a:rPr>
              <a:t/>
            </a:r>
            <a:br>
              <a:rPr lang="ru-RU" alt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Picture 4" descr="биологический прг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244"/>
            <a:ext cx="7200800" cy="661550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Ароморфоз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9" descr="bio01-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88" y="1534480"/>
            <a:ext cx="5059119" cy="4824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2420888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Возникновение в ходе эволюции признаков, которые существенно повышают уровень организации живых организмов.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708562" y="2997604"/>
            <a:ext cx="6036156" cy="548640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Крупные Ароморфозы</a:t>
            </a:r>
            <a:b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4" descr="ароморфоз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846"/>
            <a:ext cx="6120680" cy="6367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2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Идиоадаптация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931970"/>
                </a:solidFill>
                <a:latin typeface="Arial" pitchFamily="34" charset="0"/>
                <a:cs typeface="Arial" pitchFamily="34" charset="0"/>
              </a:rPr>
              <a:t>Это приспособления живого мира к окружающей среде, открывающие перед организмами возможность прогрессивного развития без принципиальной перестройки их биологической организации.</a:t>
            </a:r>
            <a:endParaRPr lang="ru-RU" dirty="0"/>
          </a:p>
        </p:txBody>
      </p:sp>
      <p:pic>
        <p:nvPicPr>
          <p:cNvPr id="4" name="Picture 11" descr="bio01-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608" y="2046514"/>
            <a:ext cx="7178856" cy="4465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49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20940" cy="548640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Дегенерация</a:t>
            </a:r>
            <a:b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резкое упрощение организации, связанное с исчезновением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целых систем органов и функций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Picture 29" descr="104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45" y="2132856"/>
            <a:ext cx="4033837" cy="417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2" descr="ракообразные, паразиты ры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118948"/>
            <a:ext cx="3743325" cy="21605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11" descr="ракообразные паразиты - изоподы Антаркти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60031" y="4279535"/>
            <a:ext cx="3743325" cy="2376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29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FF0066"/>
                </a:solidFill>
              </a:rPr>
              <a:t>Эволюция</a:t>
            </a:r>
            <a:endParaRPr lang="ru-RU" sz="4800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</a:rPr>
              <a:t>Эволюция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процесс длительных, постепенных, медленных изменений, которые в конечном итоге приводят к изменениям коренным, качественным, завершающимся возникновением новых материальных систем, структур, форм и видов.</a:t>
            </a:r>
          </a:p>
        </p:txBody>
      </p:sp>
      <p:pic>
        <p:nvPicPr>
          <p:cNvPr id="10242" name="Picture 2" descr="http://www.factroom.ru/wp-content/uploads/2012/08/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23875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io01-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592613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9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548640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человека на природу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биосфера будуще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4" y="1341438"/>
            <a:ext cx="3641725" cy="489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Влияние человека на природу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772816"/>
            <a:ext cx="4588241" cy="34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</a:rPr>
              <a:t>Влияние </a:t>
            </a:r>
            <a:r>
              <a:rPr lang="ru-RU" sz="4000" b="1" dirty="0" smtClean="0">
                <a:solidFill>
                  <a:srgbClr val="C00000"/>
                </a:solidFill>
              </a:rPr>
              <a:t> антропогенного фактора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Picture 7" descr="805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4" y="1412776"/>
            <a:ext cx="2663825" cy="2593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490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61" y="4149080"/>
            <a:ext cx="2736850" cy="2520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7f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1424681"/>
            <a:ext cx="2808288" cy="25114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 descr="716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52" y="1412776"/>
            <a:ext cx="2808287" cy="2535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12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02" y="4095502"/>
            <a:ext cx="2628900" cy="262810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 dirty="0">
                <a:solidFill>
                  <a:srgbClr val="003300"/>
                </a:solidFill>
              </a:rPr>
              <a:t>Результаты эволюции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/>
              <a:t>Образование и вымирание видов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/>
              <a:t>Повышение общего уровня организации жизни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/>
              <a:t>Адаптация организмов к среде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/>
              <a:t>Преобразование биосферы в целом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902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112568" cy="548640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</a:rPr>
              <a:t>Приспособленность – результат эволюции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3965064" cy="357984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Совокупность полезных в данных условиях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признаков: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ru-RU" alt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Маскировка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Мимикрия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Предупреждающая окраска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Покровительственная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окраска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665503"/>
              </p:ext>
            </p:extLst>
          </p:nvPr>
        </p:nvGraphicFramePr>
        <p:xfrm>
          <a:off x="5292080" y="332656"/>
          <a:ext cx="3425199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Bitmap Image" r:id="rId3" imgW="1133633" imgH="714286" progId="PBrush">
                  <p:embed/>
                </p:oleObj>
              </mc:Choice>
              <mc:Fallback>
                <p:oleObj name="Bitmap Image" r:id="rId3" imgW="1133633" imgH="71428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32656"/>
                        <a:ext cx="3425199" cy="21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82280"/>
              </p:ext>
            </p:extLst>
          </p:nvPr>
        </p:nvGraphicFramePr>
        <p:xfrm>
          <a:off x="5940152" y="3501008"/>
          <a:ext cx="3096344" cy="309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5" imgW="1647619" imgH="1647619" progId="PBrush">
                  <p:embed/>
                </p:oleObj>
              </mc:Choice>
              <mc:Fallback>
                <p:oleObj name="Bitmap Image" r:id="rId5" imgW="1647619" imgH="164761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01008"/>
                        <a:ext cx="3096344" cy="3096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99652"/>
              </p:ext>
            </p:extLst>
          </p:nvPr>
        </p:nvGraphicFramePr>
        <p:xfrm>
          <a:off x="4283968" y="2060848"/>
          <a:ext cx="27051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7" imgW="2704762" imgH="1628571" progId="PBrush">
                  <p:embed/>
                </p:oleObj>
              </mc:Choice>
              <mc:Fallback>
                <p:oleObj name="Bitmap Image" r:id="rId7" imgW="2704762" imgH="1628571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060848"/>
                        <a:ext cx="27051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15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aked-science.ru/sites/default/files/body-Evolu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"/>
          <a:stretch/>
        </p:blipFill>
        <p:spPr bwMode="auto">
          <a:xfrm>
            <a:off x="0" y="-15689"/>
            <a:ext cx="9144000" cy="68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 процессе становления эволюционной парадигмы выделяют три этапа:</a:t>
            </a:r>
          </a:p>
          <a:p>
            <a:pPr marL="342900" indent="-342900"/>
            <a:r>
              <a:rPr lang="ru-RU" sz="3200" b="1" i="1" u="sng" dirty="0" smtClean="0">
                <a:solidFill>
                  <a:srgbClr val="00B050"/>
                </a:solidFill>
              </a:rPr>
              <a:t>1 этап</a:t>
            </a:r>
            <a:r>
              <a:rPr lang="ru-RU" sz="3200" dirty="0" smtClean="0">
                <a:solidFill>
                  <a:srgbClr val="00B050"/>
                </a:solidFill>
              </a:rPr>
              <a:t> – ТРАДИЦИОННАЯ БИОЛОГИЯ (К.Линней).</a:t>
            </a:r>
          </a:p>
          <a:p>
            <a:r>
              <a:rPr lang="ru-RU" sz="3200" b="1" i="1" u="sng" dirty="0" smtClean="0">
                <a:solidFill>
                  <a:srgbClr val="00B050"/>
                </a:solidFill>
              </a:rPr>
              <a:t>2 этап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– КЛАССИЧЕСКАЯ ТЕОРИЯ биологической эволюции (Ч.Дарвин).</a:t>
            </a:r>
          </a:p>
          <a:p>
            <a:r>
              <a:rPr lang="ru-RU" sz="3200" b="1" i="1" u="sng" dirty="0" smtClean="0">
                <a:solidFill>
                  <a:srgbClr val="00B050"/>
                </a:solidFill>
              </a:rPr>
              <a:t>3 этап</a:t>
            </a:r>
            <a:r>
              <a:rPr lang="ru-RU" sz="3200" dirty="0" smtClean="0">
                <a:solidFill>
                  <a:srgbClr val="00B050"/>
                </a:solidFill>
              </a:rPr>
              <a:t> – СИНТЕТИЧЕСКАЯ ТЕОРИЯ ЭВОЛЮЦИИ (С.Четвериков и др.)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476672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Шведский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естество-испытатель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Карл Линней (1707-1778)  впервые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последова-тельно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применил бинарную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номенклату-ру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и построил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наибо-лее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удачную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искус-ственную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классифи-кацию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растений и животных.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Карл Линн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3744416" cy="4586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26064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Ламарк впервые выделил </a:t>
            </a:r>
            <a:br>
              <a:rPr lang="ru-RU" sz="25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5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два самых общих направления эволюции: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1) восходящее развитие от простейших форм жизни ко все более сложным и совершенным; </a:t>
            </a:r>
            <a:b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2) формирование у организмов приспособлений в зависимости от изменений внешней среды (развитие "по вертикали" и "по горизонтали"). </a:t>
            </a:r>
            <a:endParaRPr lang="ru-RU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Жорж Кю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372817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Чарльз Роберт Дар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3744416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18864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9999"/>
                </a:solidFill>
              </a:rPr>
              <a:t>В 1859 году Чарльз Дарвин опубликовал свою эволюционную теорию «Происхождение видов путём естественного отбора».  </a:t>
            </a:r>
            <a:br>
              <a:rPr lang="ru-RU" sz="2800" dirty="0" smtClean="0">
                <a:solidFill>
                  <a:srgbClr val="FF9999"/>
                </a:solidFill>
              </a:rPr>
            </a:br>
            <a:r>
              <a:rPr lang="ru-RU" sz="2800" dirty="0" smtClean="0">
                <a:solidFill>
                  <a:srgbClr val="FF9999"/>
                </a:solidFill>
              </a:rPr>
              <a:t>Дарвин в своем основном труде   раскрыл основные факторы эволюции органического мира. </a:t>
            </a:r>
            <a:endParaRPr lang="ru-RU" sz="2800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964488" cy="1008063"/>
          </a:xfr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rgbClr val="FF0066"/>
                </a:solidFill>
              </a:rPr>
              <a:t>Родословная человека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775"/>
            <a:ext cx="8424863" cy="5229225"/>
          </a:xfrm>
        </p:spPr>
        <p:txBody>
          <a:bodyPr/>
          <a:lstStyle/>
          <a:p>
            <a:pPr marL="990600" lvl="1" indent="-533400" algn="ctr" eaLnBrk="1" hangingPunct="1">
              <a:buFontTx/>
              <a:buNone/>
            </a:pPr>
            <a:r>
              <a:rPr lang="ru-RU" sz="2400" b="1" dirty="0" smtClean="0"/>
              <a:t>Парапитеки</a:t>
            </a:r>
          </a:p>
        </p:txBody>
      </p:sp>
      <p:sp>
        <p:nvSpPr>
          <p:cNvPr id="8196" name="Line 14"/>
          <p:cNvSpPr>
            <a:spLocks noChangeShapeType="1"/>
          </p:cNvSpPr>
          <p:nvPr/>
        </p:nvSpPr>
        <p:spPr bwMode="auto">
          <a:xfrm>
            <a:off x="4643438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5"/>
          <p:cNvSpPr>
            <a:spLocks noChangeShapeType="1"/>
          </p:cNvSpPr>
          <p:nvPr/>
        </p:nvSpPr>
        <p:spPr bwMode="auto">
          <a:xfrm>
            <a:off x="2843213" y="22764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17"/>
          <p:cNvSpPr>
            <a:spLocks noChangeShapeType="1"/>
          </p:cNvSpPr>
          <p:nvPr/>
        </p:nvSpPr>
        <p:spPr bwMode="auto">
          <a:xfrm>
            <a:off x="2843213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>
            <a:off x="6659563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2124075" y="2420938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Дриопитеки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5651500" y="244475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Проплиопитеки</a:t>
            </a:r>
          </a:p>
        </p:txBody>
      </p:sp>
      <p:sp>
        <p:nvSpPr>
          <p:cNvPr id="8202" name="Line 24"/>
          <p:cNvSpPr>
            <a:spLocks noChangeShapeType="1"/>
          </p:cNvSpPr>
          <p:nvPr/>
        </p:nvSpPr>
        <p:spPr bwMode="auto">
          <a:xfrm>
            <a:off x="2843213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27"/>
          <p:cNvSpPr>
            <a:spLocks noChangeShapeType="1"/>
          </p:cNvSpPr>
          <p:nvPr/>
        </p:nvSpPr>
        <p:spPr bwMode="auto">
          <a:xfrm>
            <a:off x="6659563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28"/>
          <p:cNvSpPr>
            <a:spLocks noChangeShapeType="1"/>
          </p:cNvSpPr>
          <p:nvPr/>
        </p:nvSpPr>
        <p:spPr bwMode="auto">
          <a:xfrm>
            <a:off x="1476375" y="29972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>
            <a:off x="5795963" y="29972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31"/>
          <p:cNvSpPr>
            <a:spLocks noChangeShapeType="1"/>
          </p:cNvSpPr>
          <p:nvPr/>
        </p:nvSpPr>
        <p:spPr bwMode="auto">
          <a:xfrm>
            <a:off x="1476375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32"/>
          <p:cNvSpPr>
            <a:spLocks noChangeShapeType="1"/>
          </p:cNvSpPr>
          <p:nvPr/>
        </p:nvSpPr>
        <p:spPr bwMode="auto">
          <a:xfrm>
            <a:off x="2843213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539750" y="309403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Шимпанзе</a:t>
            </a:r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2268538" y="3094038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Горилла</a:t>
            </a:r>
          </a:p>
        </p:txBody>
      </p:sp>
      <p:sp>
        <p:nvSpPr>
          <p:cNvPr id="8210" name="Line 35"/>
          <p:cNvSpPr>
            <a:spLocks noChangeShapeType="1"/>
          </p:cNvSpPr>
          <p:nvPr/>
        </p:nvSpPr>
        <p:spPr bwMode="auto">
          <a:xfrm>
            <a:off x="5795963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Line 39"/>
          <p:cNvSpPr>
            <a:spLocks noChangeShapeType="1"/>
          </p:cNvSpPr>
          <p:nvPr/>
        </p:nvSpPr>
        <p:spPr bwMode="auto">
          <a:xfrm>
            <a:off x="7596188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84" name="Text Box 40"/>
          <p:cNvSpPr txBox="1">
            <a:spLocks noChangeArrowheads="1"/>
          </p:cNvSpPr>
          <p:nvPr/>
        </p:nvSpPr>
        <p:spPr bwMode="auto">
          <a:xfrm>
            <a:off x="5148263" y="3141663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Гиббон</a:t>
            </a:r>
          </a:p>
        </p:txBody>
      </p:sp>
      <p:sp>
        <p:nvSpPr>
          <p:cNvPr id="82985" name="Text Box 41"/>
          <p:cNvSpPr txBox="1">
            <a:spLocks noChangeArrowheads="1"/>
          </p:cNvSpPr>
          <p:nvPr/>
        </p:nvSpPr>
        <p:spPr bwMode="auto">
          <a:xfrm>
            <a:off x="6877050" y="314166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Орангутан</a:t>
            </a:r>
          </a:p>
        </p:txBody>
      </p:sp>
      <p:sp>
        <p:nvSpPr>
          <p:cNvPr id="8214" name="Line 42"/>
          <p:cNvSpPr>
            <a:spLocks noChangeShapeType="1"/>
          </p:cNvSpPr>
          <p:nvPr/>
        </p:nvSpPr>
        <p:spPr bwMode="auto">
          <a:xfrm>
            <a:off x="4356100" y="29972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3132138" y="3789363"/>
            <a:ext cx="298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Австралопитек</a:t>
            </a:r>
          </a:p>
        </p:txBody>
      </p:sp>
      <p:sp>
        <p:nvSpPr>
          <p:cNvPr id="8216" name="Line 44"/>
          <p:cNvSpPr>
            <a:spLocks noChangeShapeType="1"/>
          </p:cNvSpPr>
          <p:nvPr/>
        </p:nvSpPr>
        <p:spPr bwMode="auto">
          <a:xfrm>
            <a:off x="4356100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89" name="Text Box 45"/>
          <p:cNvSpPr txBox="1">
            <a:spLocks noChangeArrowheads="1"/>
          </p:cNvSpPr>
          <p:nvPr/>
        </p:nvSpPr>
        <p:spPr bwMode="auto">
          <a:xfrm>
            <a:off x="2268538" y="4292600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Древнейшие люди (синантроп, питекантроп)</a:t>
            </a:r>
          </a:p>
        </p:txBody>
      </p:sp>
      <p:sp>
        <p:nvSpPr>
          <p:cNvPr id="8218" name="Line 46"/>
          <p:cNvSpPr>
            <a:spLocks noChangeShapeType="1"/>
          </p:cNvSpPr>
          <p:nvPr/>
        </p:nvSpPr>
        <p:spPr bwMode="auto">
          <a:xfrm>
            <a:off x="4356100" y="50133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2268538" y="5157788"/>
            <a:ext cx="558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Древние</a:t>
            </a:r>
            <a:r>
              <a:rPr lang="ru-RU" sz="2400"/>
              <a:t> </a:t>
            </a:r>
            <a:r>
              <a:rPr lang="ru-RU" sz="2400" b="1"/>
              <a:t>люди</a:t>
            </a:r>
            <a:r>
              <a:rPr lang="ru-RU" sz="2400"/>
              <a:t> </a:t>
            </a:r>
            <a:r>
              <a:rPr lang="ru-RU" sz="2400" b="1"/>
              <a:t>(неандерталец)</a:t>
            </a:r>
          </a:p>
        </p:txBody>
      </p:sp>
      <p:sp>
        <p:nvSpPr>
          <p:cNvPr id="8220" name="Line 48"/>
          <p:cNvSpPr>
            <a:spLocks noChangeShapeType="1"/>
          </p:cNvSpPr>
          <p:nvPr/>
        </p:nvSpPr>
        <p:spPr bwMode="auto">
          <a:xfrm>
            <a:off x="4356100" y="55895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93" name="Text Box 49"/>
          <p:cNvSpPr txBox="1">
            <a:spLocks noChangeArrowheads="1"/>
          </p:cNvSpPr>
          <p:nvPr/>
        </p:nvSpPr>
        <p:spPr bwMode="auto">
          <a:xfrm>
            <a:off x="2339975" y="5734050"/>
            <a:ext cx="520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Новые люди</a:t>
            </a:r>
            <a:r>
              <a:rPr lang="ru-RU" sz="2400"/>
              <a:t> (</a:t>
            </a:r>
            <a:r>
              <a:rPr lang="ru-RU" sz="2400" b="1"/>
              <a:t>кроманьонец</a:t>
            </a:r>
            <a:r>
              <a:rPr lang="ru-RU"/>
              <a:t>)</a:t>
            </a:r>
          </a:p>
        </p:txBody>
      </p:sp>
      <p:sp>
        <p:nvSpPr>
          <p:cNvPr id="8222" name="Line 51"/>
          <p:cNvSpPr>
            <a:spLocks noChangeShapeType="1"/>
          </p:cNvSpPr>
          <p:nvPr/>
        </p:nvSpPr>
        <p:spPr bwMode="auto">
          <a:xfrm>
            <a:off x="7019925" y="4365625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3" name="Line 54"/>
          <p:cNvSpPr>
            <a:spLocks noChangeShapeType="1"/>
          </p:cNvSpPr>
          <p:nvPr/>
        </p:nvSpPr>
        <p:spPr bwMode="auto">
          <a:xfrm flipH="1">
            <a:off x="6804025" y="436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4" name="Line 55"/>
          <p:cNvSpPr>
            <a:spLocks noChangeShapeType="1"/>
          </p:cNvSpPr>
          <p:nvPr/>
        </p:nvSpPr>
        <p:spPr bwMode="auto">
          <a:xfrm>
            <a:off x="6804025" y="623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5" name="Line 57"/>
          <p:cNvSpPr>
            <a:spLocks noChangeShapeType="1"/>
          </p:cNvSpPr>
          <p:nvPr/>
        </p:nvSpPr>
        <p:spPr bwMode="auto">
          <a:xfrm flipH="1">
            <a:off x="6804025" y="62372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7092950" y="5013325"/>
            <a:ext cx="2051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Эволюция </a:t>
            </a:r>
          </a:p>
          <a:p>
            <a:r>
              <a:rPr lang="ru-RU" sz="2400" b="1" dirty="0"/>
              <a:t>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  <p:bldP spid="82964" grpId="0"/>
      <p:bldP spid="82965" grpId="0"/>
      <p:bldP spid="82977" grpId="0"/>
      <p:bldP spid="82978" grpId="0"/>
      <p:bldP spid="82984" grpId="0"/>
      <p:bldP spid="82985" grpId="0"/>
      <p:bldP spid="82987" grpId="0"/>
      <p:bldP spid="82989" grpId="0"/>
      <p:bldP spid="82991" grpId="0"/>
      <p:bldP spid="82993" grpId="0"/>
      <p:bldP spid="830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Неизбежным результатом борьбы за существование и наследственной изменчивости организмов, по Дарвину, является:</a:t>
            </a:r>
          </a:p>
          <a:p>
            <a:pPr lvl="1">
              <a:lnSpc>
                <a:spcPct val="90000"/>
              </a:lnSpc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-процесс выживания и воспроизведения организмов, наиболее приспособленных к условиям среды,</a:t>
            </a:r>
          </a:p>
          <a:p>
            <a:pPr lvl="1">
              <a:lnSpc>
                <a:spcPct val="90000"/>
              </a:lnSpc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-гибели в ходе эволюции неприспособленных, т.е. естественный отбор  (главный механизм эволюции). Неизбежный результат отбора – видовое разнообразие. 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58163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Основные тезисы этой теории таковы: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975"/>
            <a:ext cx="8712967" cy="25923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3200" dirty="0" smtClean="0">
                <a:solidFill>
                  <a:srgbClr val="0099CC"/>
                </a:solidFill>
              </a:rPr>
              <a:t>1. Существующие в настоящее время на Земле различные виды растений и животных возникли путем непрерывных изменений, продолжавшихся миллионы лет.</a:t>
            </a:r>
          </a:p>
        </p:txBody>
      </p:sp>
      <p:pic>
        <p:nvPicPr>
          <p:cNvPr id="13316" name="Picture 5" descr="stegocef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933825"/>
            <a:ext cx="4238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fr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933825"/>
            <a:ext cx="30988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427538" y="5300663"/>
            <a:ext cx="1152525" cy="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76</TotalTime>
  <Words>505</Words>
  <Application>Microsoft Office PowerPoint</Application>
  <PresentationFormat>Экран (4:3)</PresentationFormat>
  <Paragraphs>80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Тема1</vt:lpstr>
      <vt:lpstr>Bitmap Image</vt:lpstr>
      <vt:lpstr>Эволюция. Возникновение эволюционной теории</vt:lpstr>
      <vt:lpstr>Эволюция</vt:lpstr>
      <vt:lpstr>Презентация PowerPoint</vt:lpstr>
      <vt:lpstr>Презентация PowerPoint</vt:lpstr>
      <vt:lpstr>Презентация PowerPoint</vt:lpstr>
      <vt:lpstr>Презентация PowerPoint</vt:lpstr>
      <vt:lpstr>Родословная человека</vt:lpstr>
      <vt:lpstr>Презентация PowerPoint</vt:lpstr>
      <vt:lpstr>Основные тезисы этой теории таковы: </vt:lpstr>
      <vt:lpstr>Презентация PowerPoint</vt:lpstr>
      <vt:lpstr>Презентация PowerPoint</vt:lpstr>
      <vt:lpstr>Презентация PowerPoint</vt:lpstr>
      <vt:lpstr>Направления эволюции</vt:lpstr>
      <vt:lpstr>Презентация PowerPoint</vt:lpstr>
      <vt:lpstr>Пути биологического прогресса </vt:lpstr>
      <vt:lpstr>Ароморфоз</vt:lpstr>
      <vt:lpstr>Крупные Ароморфозы </vt:lpstr>
      <vt:lpstr>Идиоадаптация</vt:lpstr>
      <vt:lpstr>Дегенерация  резкое упрощение организации, связанное с исчезновением  целых систем органов и функций </vt:lpstr>
      <vt:lpstr>Презентация PowerPoint</vt:lpstr>
      <vt:lpstr>Воздействие человека на природу </vt:lpstr>
      <vt:lpstr>Влияние  антропогенного фактора </vt:lpstr>
      <vt:lpstr>Результаты эволюции</vt:lpstr>
      <vt:lpstr>Приспособленность – результат эволюции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Эволюция. Возникновение эволюционной теории</dc:title>
  <dc:creator>Home</dc:creator>
  <cp:lastModifiedBy>Пользователь</cp:lastModifiedBy>
  <cp:revision>7</cp:revision>
  <dcterms:created xsi:type="dcterms:W3CDTF">2014-02-05T16:39:36Z</dcterms:created>
  <dcterms:modified xsi:type="dcterms:W3CDTF">2014-02-05T17:58:35Z</dcterms:modified>
</cp:coreProperties>
</file>