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A4834A-D74B-4DAE-8EC9-5DA18049741D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56C476-54B4-408D-A38D-C50D602FD41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1500" dirty="0" smtClean="0"/>
              <a:t>Бионика</a:t>
            </a:r>
            <a:endParaRPr lang="ru-RU" sz="11500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01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6021289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щупальце осьминога хорошо видны присоски, расположенные плотными рядами.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76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6165304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Коврик с присосками — заимствование у природы.</a:t>
            </a:r>
            <a:endParaRPr lang="ru-RU" sz="2800" dirty="0"/>
          </a:p>
        </p:txBody>
      </p:sp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55446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Технические присоски. Если выстрелить из рогатки присасывающейся стрелой в стекло окна, то стрела прикрепится и останется на нем. Присоска слегка закруглена и расправляется при соприкосновении с преградой. Затем эластичная шайба опять стягивается; так возникает вакуум, и присоска прикрепляется к стеклу. Квакши обыкновенные хорошо удерживаются на листьях и деревьях с помощью присосок, находящихся на концах их лапок.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3624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4653136"/>
          </a:xfrm>
        </p:spPr>
        <p:txBody>
          <a:bodyPr>
            <a:normAutofit/>
          </a:bodyPr>
          <a:lstStyle/>
          <a:p>
            <a:r>
              <a:rPr lang="ru-RU" dirty="0" smtClean="0"/>
              <a:t>Техника использует специальные инструменты: клещи и пинцеты. Природа же работает с многочисленными «комбинированными приборами».</a:t>
            </a:r>
          </a:p>
          <a:p>
            <a:endParaRPr lang="ru-RU" dirty="0" smtClean="0"/>
          </a:p>
          <a:p>
            <a:r>
              <a:rPr lang="ru-RU" dirty="0" smtClean="0"/>
              <a:t>Веретенники.   Своим длинным    15-сантиметровым клювом веретенник ощупывает землю, втыкая его в мягкую почву. При этом кончик клюва птица в нужный момент открывает и закрывает. Таким образом ей легко хватать маленьких червяков и другую добычу. Ее тонкий клюв родит довольно глубоко в землю, и оттуда птица достает себе пищу.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/>
          <a:lstStyle/>
          <a:p>
            <a:r>
              <a:rPr lang="ru-RU" sz="6000" dirty="0" smtClean="0"/>
              <a:t>Пинцеты</a:t>
            </a:r>
            <a:endParaRPr lang="ru-RU" sz="6000" dirty="0"/>
          </a:p>
        </p:txBody>
      </p:sp>
    </p:spTree>
  </p:cSld>
  <p:clrMapOvr>
    <a:masterClrMapping/>
  </p:clrMapOvr>
  <p:transition spd="slow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 smtClean="0"/>
              <a:t>Клюв — это комбинированный инструмент. Тонкий клюв веретенника является, как и клещи муравьиного льва, одним из видов комбинированного инструмента. До захвата пищи клюв сжат и служит в качестве ковыряющего и ищущего инструмента. Только глубоко в земле он открывается, словно две створки пинцета, выполняя в этом случае функцию точно работающего хватающего механизма. Природа создала инструмент, который способен решить большое количество задач. </a:t>
            </a:r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2600" dirty="0" smtClean="0"/>
          </a:p>
          <a:p>
            <a:r>
              <a:rPr lang="ru-RU" sz="5000" dirty="0" smtClean="0"/>
              <a:t>Пинцет.  Человек изобрел инструмент, который выполняет те же функции, что и клюв веретенника. Это пинцет. Его острые концы легко проникают под верхний слой предметов. Сжав пальцами обе половинки пинцета, можно захватить даже самые мелкие предметы. Если отпустить их, пинцет разожмется и выпустит предмет. Преимущество инструмента, обе половинки которого движутся навстречу друг другу, состоит в том, что захватить предмет довольно легко. Тоже самое мы наблюдаем, когда работаем ножницами. Если удерживать одну их половину и двигать только другой, можно быстро заметить, насколько труднее режется бумага.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4344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3284984"/>
          </a:xfrm>
        </p:spPr>
        <p:txBody>
          <a:bodyPr>
            <a:normAutofit/>
          </a:bodyPr>
          <a:lstStyle/>
          <a:p>
            <a:r>
              <a:rPr lang="ru-RU" dirty="0" smtClean="0"/>
              <a:t>Конструкция Эйфелевой башни основана на научной работе швейцарского профессора анатомии </a:t>
            </a:r>
            <a:r>
              <a:rPr lang="ru-RU" dirty="0" err="1" smtClean="0"/>
              <a:t>Хермана</a:t>
            </a:r>
            <a:r>
              <a:rPr lang="ru-RU" dirty="0" smtClean="0"/>
              <a:t> фон Мейера. За 40 лет до сооружения парижского инженерного чуда профессор исследовал костную структуру головки бедренной кости в том месте, где она изгибается и под углом входит в сустав. И при этом кость почему-то не ломается под тяжестью тела.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2204864"/>
          </a:xfrm>
        </p:spPr>
        <p:txBody>
          <a:bodyPr/>
          <a:lstStyle/>
          <a:p>
            <a:r>
              <a:rPr lang="ru-RU" sz="6000" dirty="0" err="1" smtClean="0"/>
              <a:t>Эйфелевая</a:t>
            </a:r>
            <a:r>
              <a:rPr lang="ru-RU" sz="6000" dirty="0" smtClean="0"/>
              <a:t> башня</a:t>
            </a:r>
            <a:endParaRPr lang="ru-RU" sz="6000" dirty="0"/>
          </a:p>
        </p:txBody>
      </p:sp>
    </p:spTree>
  </p:cSld>
  <p:clrMapOvr>
    <a:masterClrMapping/>
  </p:clrMapOvr>
  <p:transition spd="slow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Основание Эйфелевой башни напоминает костную структуру головки бедренной кости</a:t>
            </a:r>
          </a:p>
          <a:p>
            <a:r>
              <a:rPr lang="ru-RU" sz="2800" dirty="0" smtClean="0"/>
              <a:t>Фон Мейер обнаружил, что головка кости покрыта изощренной сетью миниатюрных косточек, благодаря которым нагрузка удивительным образом перераспределяется по кости. Эта сеть имела строгую геометрическую структуру, которую профессор </a:t>
            </a:r>
            <a:r>
              <a:rPr lang="ru-RU" sz="2800" dirty="0" err="1" smtClean="0"/>
              <a:t>задокументировал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046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86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44371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Различают:</a:t>
            </a:r>
            <a:br>
              <a:rPr lang="ru-RU" sz="2400" dirty="0" smtClean="0"/>
            </a:br>
            <a:r>
              <a:rPr lang="ru-RU" sz="2400" dirty="0" smtClean="0"/>
              <a:t>- биологическую бионику, изучающую процессы, происходящие в биологических системах;</a:t>
            </a:r>
            <a:br>
              <a:rPr lang="ru-RU" sz="2400" dirty="0" smtClean="0"/>
            </a:br>
            <a:r>
              <a:rPr lang="ru-RU" sz="2400" dirty="0" smtClean="0"/>
              <a:t>- теоретическую бионику, которая строит математические модели этих процессов;</a:t>
            </a:r>
            <a:br>
              <a:rPr lang="ru-RU" sz="2400" dirty="0" smtClean="0"/>
            </a:br>
            <a:r>
              <a:rPr lang="ru-RU" sz="2400" dirty="0" smtClean="0"/>
              <a:t>- техническую бионику, применяющую модели теоретической бионики для решения инженерных задач.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Бионика тесно связана с биологией, физикой, химией, кибернетикой и инженерными науками: электроникой, навигацией, связью, морским делом и другими.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84976" cy="2376264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Био́ника</a:t>
            </a:r>
            <a:r>
              <a:rPr lang="ru-RU" sz="2800" b="1" dirty="0" smtClean="0"/>
              <a:t>— прикладная наука о применении в технических устройствах и системах принципов организации, свойств, функций и структур живой природы, то есть формы живого в природе и их промышленные аналоги.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ru-RU" dirty="0" smtClean="0"/>
              <a:t>Идея применения знаний о живой природе для решения инженерных задач принадлежит Леонардо да Винчи, который пытался построить летательный аппарат с машущими крыльями, как у птиц: орнитоптер.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Появление кибернетики, рассматривающей общие принципы управления и связи в живых организмах и машинах, стало стимулом для более широкого изучения строения и функций живых систем с целью выяснения их общности с техническими системами, а также использования полученных сведений о живых организмах для создания новых приборов, механизмов, материалов и т. п.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052735"/>
          </a:xfrm>
        </p:spPr>
        <p:txBody>
          <a:bodyPr/>
          <a:lstStyle/>
          <a:p>
            <a:r>
              <a:rPr lang="ru-RU" sz="6000" dirty="0" smtClean="0"/>
              <a:t>История развития</a:t>
            </a:r>
            <a:endParaRPr lang="ru-RU" sz="6000" dirty="0"/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модели в бионике — это половина дела. Для решения конкретной практической задачи необходима не только проверка наличия интересующих практику свойств модели, но и разработка методов расчёта заранее заданных технических характеристик устройства, разработка методов синтеза, обеспечивающих достижения требуемых в задаче показателей.</a:t>
            </a:r>
          </a:p>
          <a:p>
            <a:endParaRPr lang="ru-RU" dirty="0" smtClean="0"/>
          </a:p>
          <a:p>
            <a:r>
              <a:rPr lang="ru-RU" dirty="0" smtClean="0"/>
              <a:t>И поэтому многие </a:t>
            </a:r>
            <a:r>
              <a:rPr lang="ru-RU" dirty="0" err="1" smtClean="0"/>
              <a:t>бионические</a:t>
            </a:r>
            <a:r>
              <a:rPr lang="ru-RU" dirty="0" smtClean="0"/>
              <a:t> модели, до того как получают техническое воплощение, начинают свою жизнь на компьютере. Строится математическое описание модели. По ней составляется компьютерная программа — </a:t>
            </a:r>
            <a:r>
              <a:rPr lang="ru-RU" dirty="0" err="1" smtClean="0"/>
              <a:t>бионическая</a:t>
            </a:r>
            <a:r>
              <a:rPr lang="ru-RU" dirty="0" smtClean="0"/>
              <a:t> модель. На такой компьютерной модели можно за короткое время обработать различные параметры и устранить конструктивные недостатки.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Моделирование живых организмов</a:t>
            </a:r>
            <a:endParaRPr lang="ru-RU" sz="4400" dirty="0"/>
          </a:p>
        </p:txBody>
      </p:sp>
    </p:spTree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Именно так, на основе программного моделирования, как правило, проводят анализ динамики функционирования модели; что же касается специального технического построения модели, то такие работы являются, несомненно, важными, но их целевая нагрузка другая. Главное в них — изыскание лучшей экспериментальной технологической основы, на которой эффективнее и точнее всего можно воссоздать необходимые свойства модели. Накопленный в бионике практический опыт неформализованного «размытого» моделирования чрезвычайно сложных систем имеет общенаучное значение. Огромное число её эвристических методов, совершенно необходимых в работах такого рода, уже сейчас получило широкое распространение для решения важных задач оптимального управления, экспериментальной и технической физики, экономических задач, задач конструирования многоступенчатых разветвлённых систем связи и т. п.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964488" cy="908719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Моделирование живых организмов</a:t>
            </a:r>
            <a:endParaRPr lang="ru-RU" sz="4400" dirty="0"/>
          </a:p>
        </p:txBody>
      </p:sp>
    </p:spTree>
  </p:cSld>
  <p:clrMapOvr>
    <a:masterClrMapping/>
  </p:clrMapOvr>
  <p:transition spd="slow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 smtClean="0"/>
              <a:t>Архитектурно-строительная бионика изучает законы формирования </a:t>
            </a:r>
            <a:r>
              <a:rPr lang="ru-RU" dirty="0" err="1" smtClean="0"/>
              <a:t>иструктурообразования</a:t>
            </a:r>
            <a:r>
              <a:rPr lang="ru-RU" dirty="0" smtClean="0"/>
              <a:t> живых тканей, занимается анализом</a:t>
            </a:r>
            <a:r>
              <a:rPr lang="ru-RU" dirty="0"/>
              <a:t> </a:t>
            </a:r>
            <a:r>
              <a:rPr lang="ru-RU" dirty="0" smtClean="0"/>
              <a:t>конструктивных систем живых организмов по принципу экономии</a:t>
            </a:r>
            <a:r>
              <a:rPr lang="ru-RU" dirty="0"/>
              <a:t> </a:t>
            </a:r>
            <a:r>
              <a:rPr lang="ru-RU" dirty="0" smtClean="0"/>
              <a:t>материала, энергии и обеспечения надежности. </a:t>
            </a:r>
          </a:p>
          <a:p>
            <a:endParaRPr lang="ru-RU" dirty="0" smtClean="0"/>
          </a:p>
          <a:p>
            <a:r>
              <a:rPr lang="ru-RU" dirty="0" err="1" smtClean="0"/>
              <a:t>Нейробионика</a:t>
            </a:r>
            <a:endParaRPr lang="ru-RU" dirty="0" smtClean="0"/>
          </a:p>
          <a:p>
            <a:r>
              <a:rPr lang="ru-RU" dirty="0" smtClean="0"/>
              <a:t>изучает работу мозга, исследует механизмы памяти. Интенсивно</a:t>
            </a:r>
            <a:r>
              <a:rPr lang="ru-RU" dirty="0"/>
              <a:t> </a:t>
            </a:r>
            <a:r>
              <a:rPr lang="ru-RU" dirty="0" smtClean="0"/>
              <a:t>изучаются органы чувств животных, внутренние механизмы реакции</a:t>
            </a:r>
            <a:r>
              <a:rPr lang="ru-RU" dirty="0"/>
              <a:t> </a:t>
            </a:r>
            <a:r>
              <a:rPr lang="ru-RU" dirty="0" smtClean="0"/>
              <a:t>на окружающую среду и у животных, и у растений.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799"/>
          </a:xfrm>
        </p:spPr>
        <p:txBody>
          <a:bodyPr>
            <a:normAutofit/>
          </a:bodyPr>
          <a:lstStyle/>
          <a:p>
            <a:r>
              <a:rPr lang="ru-RU" dirty="0" smtClean="0"/>
              <a:t>Сегодня бионика имеет несколько направлений: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того чтобы схватить предмет или просверлить дырку, в природе и в технике используются одинаковые методы.</a:t>
            </a:r>
          </a:p>
          <a:p>
            <a:endParaRPr lang="ru-RU" dirty="0" smtClean="0"/>
          </a:p>
          <a:p>
            <a:r>
              <a:rPr lang="ru-RU" dirty="0" smtClean="0"/>
              <a:t>Ловчие   птицы.   Раньше орлов и их родственников относили к группе хищных птиц, сегодня их называют ловчими. Такое название объясняется самим принципом охоты птиц. Чтобы удержать добычу, они цепко обхватывают свою жертву и впиваются в нее острыми когтями. Из таких объятий вырваться невозможно. Беркут охотится на мелких млекопитающих и птиц. Своими сильными и цепкими когтями он, например, намертво впивается в шкуру молодых сурков. Скопа и </a:t>
            </a:r>
            <a:r>
              <a:rPr lang="ru-RU" dirty="0" err="1" smtClean="0"/>
              <a:t>орлан-белохвост</a:t>
            </a:r>
            <a:r>
              <a:rPr lang="ru-RU" dirty="0" smtClean="0"/>
              <a:t> питаются чаще всего рыбой, которую можно поймать на поверхности воды. Их удлиненные лапы с очень острыми загнутыми когтями и грубой жесткой чешуйчатой внутренней стороной позволяют им впиваться в скользкую, готовую в любой момент ускользнуть рыбу так, что та уже не может вырваться.</a:t>
            </a:r>
          </a:p>
          <a:p>
            <a:endParaRPr lang="ru-RU" dirty="0" smtClean="0"/>
          </a:p>
          <a:p>
            <a:r>
              <a:rPr lang="ru-RU" dirty="0" smtClean="0"/>
              <a:t>Лапы 290 видов ловчих птиц имеют свои различия: природа позаботилась о том, чтобы «захватывающий аппарат» был приспособлен для охоты на определенный вид добычи. Таким образом, птица всегда может добыть пропитание.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908719"/>
          </a:xfrm>
        </p:spPr>
        <p:txBody>
          <a:bodyPr/>
          <a:lstStyle/>
          <a:p>
            <a:r>
              <a:rPr lang="ru-RU" sz="6000" dirty="0" smtClean="0"/>
              <a:t>Экскаваторы</a:t>
            </a:r>
            <a:endParaRPr lang="ru-RU" sz="6000" dirty="0"/>
          </a:p>
        </p:txBody>
      </p:sp>
    </p:spTree>
  </p:cSld>
  <p:clrMapOvr>
    <a:masterClrMapping/>
  </p:clrMapOvr>
  <p:transition spd="slow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964488" cy="4010000"/>
          </a:xfrm>
        </p:spPr>
        <p:txBody>
          <a:bodyPr>
            <a:normAutofit/>
          </a:bodyPr>
          <a:lstStyle/>
          <a:p>
            <a:r>
              <a:rPr lang="ru-RU" dirty="0" smtClean="0"/>
              <a:t>Осьминог. Осьминог изобрел изощренный метод охоты на свою жертву: он охватывает ее щупальцами и присасывается сотнями присосок, целые ряды которых находятся на щупальцах. Присоски помогают ему также двигаться по скользким поверхностям, не съезжая вниз.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2"/>
          </a:xfrm>
        </p:spPr>
        <p:txBody>
          <a:bodyPr/>
          <a:lstStyle/>
          <a:p>
            <a:r>
              <a:rPr lang="ru-RU" sz="6600" dirty="0" smtClean="0"/>
              <a:t>Присоски</a:t>
            </a:r>
            <a:endParaRPr lang="ru-RU" sz="6600" dirty="0"/>
          </a:p>
        </p:txBody>
      </p:sp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1004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Бионика</vt:lpstr>
      <vt:lpstr>Био́ника— прикладная наука о применении в технических устройствах и системах принципов организации, свойств, функций и структур живой природы, то есть формы живого в природе и их промышленные аналоги.  </vt:lpstr>
      <vt:lpstr>История развития</vt:lpstr>
      <vt:lpstr>Моделирование живых организмов</vt:lpstr>
      <vt:lpstr>Моделирование живых организмов</vt:lpstr>
      <vt:lpstr>Сегодня бионика имеет несколько направлений:</vt:lpstr>
      <vt:lpstr>Экскаваторы</vt:lpstr>
      <vt:lpstr>Слайд 8</vt:lpstr>
      <vt:lpstr>Присоски</vt:lpstr>
      <vt:lpstr>Слайд 10</vt:lpstr>
      <vt:lpstr>Слайд 11</vt:lpstr>
      <vt:lpstr>Слайд 12</vt:lpstr>
      <vt:lpstr>Пинцеты</vt:lpstr>
      <vt:lpstr>Слайд 14</vt:lpstr>
      <vt:lpstr>Слайд 15</vt:lpstr>
      <vt:lpstr>Эйфелевая башня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Бионика</dc:title>
  <dc:creator>Notebook</dc:creator>
  <cp:lastModifiedBy>Notebook</cp:lastModifiedBy>
  <cp:revision>6</cp:revision>
  <dcterms:created xsi:type="dcterms:W3CDTF">2013-02-23T13:57:34Z</dcterms:created>
  <dcterms:modified xsi:type="dcterms:W3CDTF">2013-02-23T14:52:14Z</dcterms:modified>
</cp:coreProperties>
</file>