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3" r:id="rId9"/>
    <p:sldId id="271" r:id="rId10"/>
    <p:sldId id="264" r:id="rId11"/>
    <p:sldId id="268" r:id="rId12"/>
    <p:sldId id="269" r:id="rId13"/>
    <p:sldId id="270" r:id="rId14"/>
    <p:sldId id="262" r:id="rId15"/>
    <p:sldId id="267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3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580"/>
    <a:srgbClr val="D0B9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4641" autoAdjust="0"/>
  </p:normalViewPr>
  <p:slideViewPr>
    <p:cSldViewPr>
      <p:cViewPr varScale="1">
        <p:scale>
          <a:sx n="107" d="100"/>
          <a:sy n="107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8528252299605782"/>
          <c:y val="0.23134328358209122"/>
          <c:w val="0.61235216819973659"/>
          <c:h val="0.4626865671641815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/>
                      <a:t>Отрицательно влияют на здоровье 
61%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900" dirty="0"/>
                      <a:t>Не оказывают негативного влияния
29%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9.0009659065698744E-2"/>
                  <c:y val="-1.677612016488224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Затрудняюсь </a:t>
                    </a:r>
                    <a:r>
                      <a:rPr lang="ru-RU" sz="1800" dirty="0"/>
                      <a:t>ответить
10%</a:t>
                    </a:r>
                  </a:p>
                </c:rich>
              </c:tx>
              <c:showCatName val="1"/>
              <c:showPercent val="1"/>
            </c:dLbl>
            <c:numFmt formatCode="0%" sourceLinked="0"/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Отрицательно влияют на здоровье </c:v>
                </c:pt>
                <c:pt idx="1">
                  <c:v>Не оказывают негативного влияния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61</c:v>
                </c:pt>
                <c:pt idx="1">
                  <c:v>29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explosion val="25"/>
          <c:cat>
            <c:strRef>
              <c:f>Sheet1!$B$1:$D$1</c:f>
              <c:strCache>
                <c:ptCount val="3"/>
                <c:pt idx="0">
                  <c:v>Отрицательно влияют на здоровье </c:v>
                </c:pt>
                <c:pt idx="1">
                  <c:v>Не оказывают негативного влияния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explosion val="25"/>
          <c:cat>
            <c:strRef>
              <c:f>Sheet1!$B$1:$D$1</c:f>
              <c:strCache>
                <c:ptCount val="3"/>
                <c:pt idx="0">
                  <c:v>Отрицательно влияют на здоровье </c:v>
                </c:pt>
                <c:pt idx="1">
                  <c:v>Не оказывают негативного влияния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Y val="150"/>
      <c:depthPercent val="150"/>
      <c:perspective val="0"/>
    </c:view3D>
    <c:plotArea>
      <c:layout>
        <c:manualLayout>
          <c:layoutTarget val="inner"/>
          <c:xMode val="edge"/>
          <c:yMode val="edge"/>
          <c:x val="7.5921908893709325E-2"/>
          <c:y val="0.15593220338983163"/>
          <c:w val="0.6320547716920345"/>
          <c:h val="0.39042857687916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0"/>
          <c:dPt>
            <c:idx val="0"/>
            <c:explosion val="22"/>
          </c:dPt>
          <c:dPt>
            <c:idx val="2"/>
            <c:explosion val="27"/>
          </c:dPt>
          <c:dLbls>
            <c:dLbl>
              <c:idx val="0"/>
              <c:layout>
                <c:manualLayout>
                  <c:x val="-6.4802532036437197E-2"/>
                  <c:y val="3.0549186195242734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/>
                      <a:t>Обращаю внимание на состав только при покупке товара в первый раз
48%</a:t>
                    </a:r>
                  </a:p>
                </c:rich>
              </c:tx>
              <c:dLblPos val="bestFit"/>
              <c:showCatName val="1"/>
              <c:showPercent val="1"/>
            </c:dLbl>
            <c:numFmt formatCode="0%" sourceLinked="0"/>
            <c:dLblPos val="bestFit"/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Всегда обращаю внимание на состав</c:v>
                </c:pt>
                <c:pt idx="1">
                  <c:v>Обращаю внимание на состав только при покупке товара в первый раз</c:v>
                </c:pt>
                <c:pt idx="2">
                  <c:v>Не изучаю информацию на упаковке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explosion val="12"/>
          <c:cat>
            <c:strRef>
              <c:f>Sheet1!$B$1:$D$1</c:f>
              <c:strCache>
                <c:ptCount val="3"/>
                <c:pt idx="0">
                  <c:v>Всегда обращаю внимание на состав</c:v>
                </c:pt>
                <c:pt idx="1">
                  <c:v>Обращаю внимание на состав только при покупке товара в первый раз</c:v>
                </c:pt>
                <c:pt idx="2">
                  <c:v>Не изучаю информацию на упаковке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explosion val="12"/>
          <c:cat>
            <c:strRef>
              <c:f>Sheet1!$B$1:$D$1</c:f>
              <c:strCache>
                <c:ptCount val="3"/>
                <c:pt idx="0">
                  <c:v>Всегда обращаю внимание на состав</c:v>
                </c:pt>
                <c:pt idx="1">
                  <c:v>Обращаю внимание на состав только при покупке товара в первый раз</c:v>
                </c:pt>
                <c:pt idx="2">
                  <c:v>Не изучаю информацию на упаковке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B6A611-93B1-4752-BD5C-A9B5E5F09A3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E631F3-F1D5-4184-AD6C-CCD3D191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ПИЩЕВЫЕ ДОБАВКИ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Пищевые отравления</a:t>
            </a:r>
            <a:endParaRPr lang="ru-RU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653787"/>
            <a:ext cx="813690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Производители продуктов питания ссылаются на безвредность добавок в силу того, что они либо встречаются в натуральных продуктах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бензоат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натрия (Е210) содержится в клюкве и бруснике, лимонная кислота (Е330) присутствует во многих фруктах), либо являются природными соединениями (Е621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глутамат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является одной из аминокислот). И содержание их в готовом продукте очень мало, что исключает возможность оказать вредное влияние на здоровье. Однако не стоит забывать, что подобной «химизации» подвергается большая часть продуктов питания, и все они вместе попадают к нам на стол. Так что содержащаяся в них низкая концентрация добавок многократно увеличивается. Кроме того, часто продукты содержат не одну добавку, и никто не знает, совместимы ли они друг с другом, и что произойдёт с ними при пищеварении, как они будут взаимодействовать. Таким образом, даже разрешённые к применению добавки при чрезмерном их употреблении могут оказаться опасными для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95736" y="0"/>
            <a:ext cx="4647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Список пищевых добавок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20688"/>
          <a:ext cx="8712968" cy="5934432"/>
        </p:xfrm>
        <a:graphic>
          <a:graphicData uri="http://schemas.openxmlformats.org/drawingml/2006/table">
            <a:tbl>
              <a:tblPr/>
              <a:tblGrid>
                <a:gridCol w="3384376"/>
                <a:gridCol w="2747858"/>
                <a:gridCol w="2580734"/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Пищевая добавка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Применение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Воздействие на организм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Е131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-Синий патентованный </a:t>
                      </a:r>
                      <a:r>
                        <a:rPr lang="en-US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Е142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-Зеленый 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Е153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-Уголь растительный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Газированные безалкогольные напитки, леденцы, цветное мороженое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привести к образованию злокачественных опухолей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Е171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-Диоксид титана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Е172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-Оксиды железа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Газированные напитки, леденцы, цветное мороженое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привести к </a:t>
                      </a:r>
                      <a:r>
                        <a:rPr lang="ru-RU" sz="16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заболе-ваниям</a:t>
                      </a:r>
                      <a:r>
                        <a:rPr lang="ru-RU" sz="16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печени и почек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Е210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-Бензойная кислота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-Бензоат натрия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Е213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-Бензоат кальция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Е214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-пара-Оксибензойной кислоты этиловый  эфир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Е215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-пара-Оксибензойной кислоты этилового эфира натриевая соль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Плодово-ягодные и  фруктовые соки, рыбные изделия, мармелад, пастила, маргарин, безалкогольные напитки, консервы любого вида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привести к образованию злокачественных опухолей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Е221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-Сульфит натрия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Е223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-Гидросульфит натрия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Е223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-Пиросульфит натрия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Е224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-Пиросульфит калия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Е225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-Сульфит калия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Е226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-Сульфит кальция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Консервы любого вида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привести к заболеваниям желудочно-кишечного тракта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Е230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-Дифенил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Е231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-орто-Фенилфенол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Консервы любого вида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вызвать аллергические реакции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692696"/>
          <a:ext cx="8424937" cy="5903968"/>
        </p:xfrm>
        <a:graphic>
          <a:graphicData uri="http://schemas.openxmlformats.org/drawingml/2006/table">
            <a:tbl>
              <a:tblPr/>
              <a:tblGrid>
                <a:gridCol w="3744416"/>
                <a:gridCol w="2185100"/>
                <a:gridCol w="2495421"/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Е232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-орто-Фенилфенола натриевая соль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Е239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-Гексаметилентетрамин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Е311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-Октилгаллат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Е312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-Додецилгаллат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Кисломолочные продукты, колбасные изделия, сливочное масло, шоколад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вызвать заболевания желудочно-кишечного тракта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Е311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-Октилгаллат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Е312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-Додецилгаллат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Кисломолочные продукты, колбасные изделия, сливочное масло, шоколад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вызвать заболевания желудочно-кишечного тракта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Е407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-Каррагинан и его натриевая, калиевая, аммонийная соли, включая </a:t>
                      </a:r>
                      <a:r>
                        <a:rPr lang="ru-RU" sz="16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фурцеллеран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Е450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-Пирофосфаты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Варенье, джемы, сгущённое молоко, шоколадный сыр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вызвать заболевания печени и почек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0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Е461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-Метилцеллюлоза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Е462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</a:t>
                      </a:r>
                      <a:r>
                        <a:rPr lang="ru-RU" sz="16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Этилцеллюлоза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Е463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-Гидроксипропилцеллюлоза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Е464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-Гидроксипропилметилцеллюлоза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Е465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-Метилэтилцеллюлоза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tx2">
                              <a:lumMod val="9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Е466</a:t>
                      </a: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-Карбоксиметилцеллюлоза натриевая соль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Варенье, джемы, сгущённое молоко, шоколадный сыр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Могут вызвать заболевания желудочно-кишечного тракта</a:t>
                      </a:r>
                    </a:p>
                  </a:txBody>
                  <a:tcPr marL="60237" marR="60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332656"/>
          <a:ext cx="8424935" cy="280416"/>
        </p:xfrm>
        <a:graphic>
          <a:graphicData uri="http://schemas.openxmlformats.org/drawingml/2006/table">
            <a:tbl>
              <a:tblPr/>
              <a:tblGrid>
                <a:gridCol w="3742306"/>
                <a:gridCol w="2179187"/>
                <a:gridCol w="2503442"/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Пищевая добавка</a:t>
                      </a:r>
                    </a:p>
                  </a:txBody>
                  <a:tcPr marL="67003" marR="67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Применение</a:t>
                      </a:r>
                    </a:p>
                  </a:txBody>
                  <a:tcPr marL="67003" marR="67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Воздействие на организм</a:t>
                      </a:r>
                    </a:p>
                  </a:txBody>
                  <a:tcPr marL="67003" marR="67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052736"/>
          <a:ext cx="8280920" cy="4536505"/>
        </p:xfrm>
        <a:graphic>
          <a:graphicData uri="http://schemas.openxmlformats.org/drawingml/2006/table">
            <a:tbl>
              <a:tblPr/>
              <a:tblGrid>
                <a:gridCol w="4503658"/>
                <a:gridCol w="3777262"/>
              </a:tblGrid>
              <a:tr h="5615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Пищевая добавка</a:t>
                      </a:r>
                      <a:endParaRPr lang="ru-RU" sz="16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Воздействие на </a:t>
                      </a:r>
                      <a:endParaRPr lang="ru-RU" sz="16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ctr" fontAlgn="base">
                        <a:lnSpc>
                          <a:spcPct val="8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организм человека</a:t>
                      </a:r>
                      <a:endParaRPr lang="ru-RU" sz="16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41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Е121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Цитрусовый красный 2</a:t>
                      </a:r>
                      <a:r>
                        <a:rPr lang="en-US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- 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краситель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Вызывают раковые опухоли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8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Е240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Формальдегид - консервант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6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Е924а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Бромат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калия -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улучшитель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хлеба и муки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34">
                <a:tc>
                  <a:txBody>
                    <a:bodyPr/>
                    <a:lstStyle/>
                    <a:p>
                      <a:pPr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Е924б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Бромат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кальция -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улучшитель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хлеба и муки</a:t>
                      </a:r>
                      <a:r>
                        <a:rPr lang="ru-RU" sz="1600" kern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847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Е123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Амарант - краситель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Вызывают раковые опухоли,                          аллергические реакции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1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Е128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Красный 2</a:t>
                      </a:r>
                      <a:r>
                        <a:rPr lang="en-US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- краситель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952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Е216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Пропилпарабен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(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пара-гидроксибензойной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кислоты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пропиловый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эфир) - консервант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520">
                <a:tc>
                  <a:txBody>
                    <a:bodyPr/>
                    <a:lstStyle/>
                    <a:p>
                      <a:pPr algn="l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kern="12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Е217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Пара-гидроксибензойной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кислоты </a:t>
                      </a:r>
                      <a:r>
                        <a:rPr lang="ru-RU" sz="1600" kern="1200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пропилового</a:t>
                      </a:r>
                      <a:r>
                        <a:rPr lang="ru-RU" sz="16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эфира натриевая соль - консервант</a:t>
                      </a:r>
                      <a:endParaRPr lang="ru-RU" sz="16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140" marR="65140" marT="32570" marB="325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65455" y="111696"/>
            <a:ext cx="61356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Пищевые добавки запрещенные в РФ</a:t>
            </a:r>
            <a:endParaRPr kumimoji="0" lang="ru-RU" sz="2600" b="1" i="1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Пищевые добавки - средства </a:t>
            </a:r>
            <a:r>
              <a:rPr lang="ru-RU" sz="2400" b="1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профилактики и защиты от опасных </a:t>
            </a:r>
            <a:r>
              <a:rPr lang="ru-RU" sz="24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болезней.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1340768"/>
            <a:ext cx="77048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временем в прошлое уйдут такие распространенные заболевания как: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хейлоз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ангулярный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стоматит, глоссит,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себорейный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дерматит, конъюнктивит и кератит, связанные с недостатком витамина В2 (рибофлавина)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краситель желтого цвета Е101;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цинга, обусловленная дефицитом витамина С (аскорбиновой кислоты)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антиоксидант Е300;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малокровие, причиной которого является недостаток витамина Е (токоферола)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антиоксидант Е306.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888\Desktop\пищевые добавки\zmina-vidsotka-vmistu-zhiru-pri-dotrimanni-diy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6362223" cy="410445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47664" y="4329389"/>
            <a:ext cx="69482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Большую часть современных потребителей беспокоит вопрос качества и безопасности продуктов питания. Покупатели стали чаще обращать внимание на маркировку продукта, в том числе на наличие в нем пищевых добавок. Их наличие в продукте вызывает опасения со стороны потребителя. Эта тенденция влияет на увеличение производителями выпуска ингредиентов натурального происхождения.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7456" y="18864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C000"/>
                </a:solidFill>
              </a:rPr>
              <a:t>Выводы и предложения</a:t>
            </a:r>
            <a:endParaRPr lang="ru-RU" sz="3200" b="1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повышения безопасности продуктов питания, содержащих отдельные пищевые добавки, можно ввести в состав маркировки следующие надписи: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рекомендуется людям с нарушениями работы пищеварительной системы, а также с нарушениями функций печени и почек (содержит диоксид серы Е220)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рекомендуется людям с нарушением артериального давления (содержит нитрит натрия Е250)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3016"/>
            <a:ext cx="4788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продукции, содержащей наиболее опасные пищевые добавки, рекомендуется указывать безопасный суточный уровень потребления с учетом фактического содержания вещества. Например, вино виноградное полусладкое красное с м.д. общей сернистой кислоты 92 мг/дм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должно дополнительно иметь маркировку: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Рекомендуемый суточный уровень потребления - 220 мл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8674" name="Picture 2" descr="C:\Users\888\Desktop\пищевые добавки\images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48472" cy="4275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C000"/>
                </a:solidFill>
              </a:rPr>
              <a:t>Продукты вокруг нас</a:t>
            </a:r>
            <a:endParaRPr lang="ru-RU" sz="2400" b="1" i="1" u="sng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05273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E150d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E290, E330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считаются безвредными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E21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 – канцероген, вызывает аллергию, астму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E950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- нарушение работы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сердечно-сосудистой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системы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E95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1 – опасен, вызывает слепоту, мигрень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E952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–канцероген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E954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в малых дозах безвреден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98782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64704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E150a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E290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E330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считаются безвредными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E331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- безвреден в малых дозах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E338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вызывает расстройство желудка, кариес,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остеопороз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, раздражение кожных покровов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E950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- нарушение работы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сердечно-сосудистой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системы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E951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- опасен, вызывает слепоту, мигрень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2533908" cy="5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1168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Ветчина «Империя вкуса»</a:t>
            </a:r>
            <a:endParaRPr lang="ru-RU" sz="2400" i="1" u="sng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48680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E316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считается безвредным 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E339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E508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– вызывает расстройство желудка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E407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канцероген, вызывает расстройство кишечника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E415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– приступы астмы, аллергии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E452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- ухудшение усвоения кальция, интоксикация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E621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- расстройство нервной, пищеварительной системы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2952328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696447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2" action="ppaction://hlinksldjump"/>
              </a:rPr>
              <a:t>Пищевые добавки определение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3" action="ppaction://hlinksldjump"/>
              </a:rPr>
              <a:t>Предисловие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4" action="ppaction://hlinksldjump"/>
              </a:rPr>
              <a:t>Причины использование пищевых добавок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5" action="ppaction://hlinksldjump"/>
              </a:rPr>
              <a:t>Классификация по признаку действия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6" action="ppaction://hlinksldjump"/>
              </a:rPr>
              <a:t>Пищевые добавки и человек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7" action="ppaction://hlinksldjump"/>
              </a:rPr>
              <a:t>Реальность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8" action="ppaction://hlinksldjump"/>
              </a:rPr>
              <a:t>Списки пищевых добавок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9" action="ppaction://hlinksldjump"/>
              </a:rPr>
              <a:t>Пищевые добавки запрещенные в РФ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10" action="ppaction://hlinksldjump"/>
              </a:rPr>
              <a:t>Средства профилактики и защиты от опасных болезней.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11" action="ppaction://hlinksldjump"/>
              </a:rPr>
              <a:t>Выводы и предложения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12" action="ppaction://hlinksldjump"/>
              </a:rPr>
              <a:t>Продукты вокруг нас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13" action="ppaction://hlinksldjump"/>
              </a:rPr>
              <a:t>Общественное мнение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14" action="ppaction://hlinksldjump"/>
              </a:rPr>
              <a:t>Рекомендации по употреблению продуктов питания</a:t>
            </a:r>
            <a:endParaRPr lang="ru-RU" sz="2000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3.woman.ru/images/article/8/f/img_8ffababb8feb70a54c8e133ce6fdda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iles.adme.ru/files/news/part_0/3759/botl_200_buk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56992"/>
            <a:ext cx="169168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620689"/>
            <a:ext cx="3744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Е1442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Гидроксипропилдикрахмалфосфат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модифицированный крахмал)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загуститель, стабилизатор вязкости в молочных продуктах. Запрещено добавление этого вещества в детские продукты (до 3-х лет).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опасен для поджелудочной железы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Е330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(Лимонная кислота)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антиоксидант. В больших дозах имеет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канцерогенный эффект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Ароматизаторы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идентичные натуральным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обычно не указывается какие именно Е-добавки. добавки могут быть опасными.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8.ifotki.info/org/fa7c0c8077fd1a57a042e1e8940a6797538e6f89057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9384"/>
            <a:ext cx="5557647" cy="372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7"/>
            <a:ext cx="8892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E459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Мальтодекстрин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циклодекстрин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стабилизатор вкуса.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генетически модифицированная пищевая добавка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Е576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Глюконат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Натрия, Натрий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глюконат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усилитель вкуса. опасен для здоровья. Большое употребление может вести к болезни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синдром китайского ресторана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(головная боль, покраснение лица, потоотделение, чувство тяжести в области рта и др.). Вещество входит в список пищевых добавок, не имеющих разрешения к применению в пищевой промышленности РФ.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Е551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(Диоксид кремния)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средство против слеживания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комкования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Активно применяется в промышленности, например, при создании резины или бетона. Точный вред для организма не определен.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recommend.ru/sites/default/files/product-images/14934/syr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8864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Соли-стабилизаторы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Е450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Пирофосфат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большое употребление чревато отложением в почках кальция и фосфора, способствует развитию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остеопороза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Е452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расстройства желудка.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Е407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Каррагиан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Е202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Сорбат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калия).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http://www.sumkonos.com/upload/iblock/910/910b82e2cb99ba575d5b3c34fc023a7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4918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371703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Е1422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(мод. крахмал),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Е260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(уксусная кислота),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Е330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(лимонная кислота), усилители вкуса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Е621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Е627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Е631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консерват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Е211 (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Бензоат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натрия), красители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Е110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Е124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(опасны для здоровья), а также особо опасные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сахарозаменители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Е950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и 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Е951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kazcenter.ru/userfiles/picbig/img2010110312201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124548" cy="369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Е621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Глутамат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аллерген, ухудшает зрение, опасен для детей привыканием.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Е627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Гуанилат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двузамещенный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нарушает артериальное давление, ведет к расстройствам желудка.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Е631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Инозинат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двузамещенный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нарушает нормальное артериальное давление. Опасен для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Е551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(Диоксид кремния).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4168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Считаете ли вы, что употребление пищевых добавок отрицательно влияет на здоровье?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066800" y="1524000"/>
          <a:ext cx="7324725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80526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Мнение потребителей о влиянии пищевых добавок на здоровье человека</a:t>
            </a:r>
            <a:endParaRPr lang="ru-RU" sz="20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 advClick="0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67544" y="1196753"/>
          <a:ext cx="669674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88640"/>
            <a:ext cx="82809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При покупке продуктов питания вы обращаете внимание на информацию об их составе?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02128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Внимание покупателей к составу продуктов питания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 advClick="0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C000"/>
                </a:solidFill>
              </a:rPr>
              <a:t>Рекомендации по употреблению продуктов питания</a:t>
            </a:r>
            <a:endParaRPr lang="ru-RU" sz="2400" b="1" i="1" u="sng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Внимательно читайте надписи на этикетке продукта;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Не покупайте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продукты с чрезмерно длительным сроком хранения;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Не покупайте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продукты с неестественно яркой окраской;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Не покупайте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подкрашенную газировку, делайте соки сами;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Не покупайте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переработанных или законсервированных мясных продуктов (колбаса, сосиски, тушёнка);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Не покупайте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 супы и каши быстрого приготовления, готовьте их сами;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Не перекусывайте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чипсами, сухариками, замените их орехами, изюмом;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В питании всё должно быть в меру, безопасно и по возможности разнообразно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379" y="836712"/>
            <a:ext cx="832445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внимательны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своему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здоровью!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4824" y="2967335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пищевые добавки\pishevie_dob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267200" cy="561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41044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Пищевые добавки </a:t>
            </a:r>
            <a:r>
              <a:rPr lang="ru-RU" sz="2100" dirty="0" smtClean="0">
                <a:latin typeface="Calibri" pitchFamily="34" charset="0"/>
                <a:cs typeface="Calibri" pitchFamily="34" charset="0"/>
              </a:rPr>
              <a:t>— вещества, в нормальных условиях не используемые как пища или как типичные пищевые ингредиенты (вне зависимости от их питательной ценности), которые в технологических целях добавляются в пищевые продукты в процессе производства, упаковки, транспортировки или хранения для придания им желаемых свойств, например, определённого аромата (</a:t>
            </a:r>
            <a:r>
              <a:rPr lang="ru-RU" sz="2100" dirty="0" err="1" smtClean="0">
                <a:latin typeface="Calibri" pitchFamily="34" charset="0"/>
                <a:cs typeface="Calibri" pitchFamily="34" charset="0"/>
              </a:rPr>
              <a:t>ароматизаторы</a:t>
            </a:r>
            <a:r>
              <a:rPr lang="ru-RU" sz="2100" dirty="0" smtClean="0">
                <a:latin typeface="Calibri" pitchFamily="34" charset="0"/>
                <a:cs typeface="Calibri" pitchFamily="34" charset="0"/>
              </a:rPr>
              <a:t>),  цвета (красители), длительности хранения (консерванты),  вкуса,  консистенции и т. п.</a:t>
            </a:r>
            <a:endParaRPr lang="ru-RU" sz="2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пищевые добавки\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6516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разных странах в производстве продуктов питания используют около 500 пищевых добавок.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Европейская комиссия помечает их буквой «Е» (от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Europe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988840"/>
            <a:ext cx="536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Список ингредиентов “Е” введен в 1953 году, когда в Европе было принято не писать на упаковках продуктов питания полные названия пищевых добавок, а ставить код.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717032"/>
            <a:ext cx="536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бывшем СССР эта система была узаконена в 1978 году. Сейчас в соответствии с законом РФ ”О защите прав потребителей” на упаковках продуктов питания должны быть указаны все содержащиеся в них пищевые добавки с помощью кодировок.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0212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Затем следует трех- или четырехзначное число, в котором закодировано полное название химического соединения. </a:t>
            </a:r>
            <a:endParaRPr lang="ru-RU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3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760432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FFC000"/>
                </a:solidFill>
              </a:rPr>
              <a:t>Причины использования пищевых добавок:</a:t>
            </a:r>
            <a:endParaRPr lang="ru-RU" sz="3600" b="1" i="1" u="sng" dirty="0">
              <a:solidFill>
                <a:srgbClr val="FFC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3568" y="1747555"/>
            <a:ext cx="748883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необходимость увеличения сроков хранения,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т.к.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современные методы торговли предполагают перевоз продуктов питания на большие расстояния;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различия в индивидуальных требованиях современного потребителя к  продуктам питания, включая их вкус, привлекательный внешний вид,  невысокую  стоимость;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усиление тенденций развития здорового питания (рост производства низкокалорийных продуктов с пониженным содержанием сахара, жира, диетического и лечебного назначения, но обладающих теми же вкусовыми достоинствами, что и традиционные) 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8\Desktop\пищевые добавки\1274116909_bankoboev.ru_ochen_mnogo_razlichnyh_kolb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764704"/>
          <a:ext cx="8496944" cy="5688633"/>
        </p:xfrm>
        <a:graphic>
          <a:graphicData uri="http://schemas.openxmlformats.org/drawingml/2006/table">
            <a:tbl>
              <a:tblPr/>
              <a:tblGrid>
                <a:gridCol w="2376264"/>
                <a:gridCol w="6120680"/>
              </a:tblGrid>
              <a:tr h="28305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Класс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Технологические функции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Красители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(Е100-199)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Восстановление природного цвета, утраченного в процессе обработки или хранения продукта, повышение его интенсивности, окрашивание бесцветных продуктов.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Консерванты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(Е200-299)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Увеличение срока годности продукта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Антиоксиданты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(Е300-399)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Защита от порчи жиров и жиросодержащих продуктов, предохраняют от потемнения овощи и фрукты, замедляют ферментативное окисление вина, пива и безалкогольных напитков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Стабилизаторы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(Е400-499)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Улучшение и сохранение структуры продуктов, позволяют получить продукты с нужной консистенцией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Эмульгаторы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(Е500-599)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Отвечают за консистенцию пищевого продукта, его вязкость и пластические свойства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Усилители вкуса и аромата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(Е600-699)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Улучшение вкусовых и ароматических достоинств продукта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Запасные индексы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(Е700-899)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u="sng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Глазирователи</a:t>
                      </a: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</a:t>
                      </a:r>
                      <a:r>
                        <a:rPr lang="ru-RU" sz="1400" i="1" u="sng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улучшители</a:t>
                      </a: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муки и теста, </a:t>
                      </a:r>
                      <a:r>
                        <a:rPr lang="ru-RU" sz="1400" i="1" u="sng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подсластители</a:t>
                      </a:r>
                      <a:r>
                        <a:rPr lang="ru-RU" sz="1400" i="1" u="sng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1400" b="1" i="1" u="sng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(Е900 и далее)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Повышение эффективности технологических процессов производства продуктов, улучшение внешнего вида продукта, придание сладкого вкуса и увеличение объема 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188640"/>
            <a:ext cx="8331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Классификация пищевых добавок по признаку действия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888\Desktop\пищевые добавки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2636912"/>
            <a:ext cx="6444209" cy="42210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    В </a:t>
            </a:r>
            <a:r>
              <a:rPr lang="ru-RU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наше время без пищевых добавок еду 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практически не производят.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Безвредность пищевых добавок контролируется Объединенным комитетом экспертов по пищевым добавкам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JECFA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ФАО-ВОЗ. 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Без одобрения этого комитета использование пищевых добавок в  пищевой промышленности  не допускается. С 1991 г. ВОЗ утвердил специальную систему экспертизы пищевых добавок.</a:t>
            </a:r>
          </a:p>
          <a:p>
            <a:endParaRPr lang="ru-RU" dirty="0">
              <a:solidFill>
                <a:srgbClr val="00B0F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C000"/>
                </a:solidFill>
              </a:rPr>
              <a:t>Пищевые добавки и человек. </a:t>
            </a:r>
            <a:endParaRPr lang="ru-RU" sz="2400" b="1" i="1" u="sng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8"/>
            <a:ext cx="2448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 медико-санитарной точки зрения, многие пищевые добавки (особенно искусственные) рассматриваются как источник неизбежного повышения риска неблагоприятного воздействия на человека.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888\Desktop\пищевые добавки\2011-07-26_1948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2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407</TotalTime>
  <Words>1541</Words>
  <Application>Microsoft Office PowerPoint</Application>
  <PresentationFormat>Экран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ПИЩЕВЫЕ ДОБАВКИ</vt:lpstr>
      <vt:lpstr>Содержание:</vt:lpstr>
      <vt:lpstr>Слайд 3</vt:lpstr>
      <vt:lpstr>Слайд 4</vt:lpstr>
      <vt:lpstr>Причины использования пищевых добавок: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</dc:title>
  <dc:creator>Дружная семья</dc:creator>
  <cp:lastModifiedBy>Admin</cp:lastModifiedBy>
  <cp:revision>44</cp:revision>
  <dcterms:created xsi:type="dcterms:W3CDTF">2011-11-14T14:46:55Z</dcterms:created>
  <dcterms:modified xsi:type="dcterms:W3CDTF">2014-06-02T12:45:55Z</dcterms:modified>
</cp:coreProperties>
</file>