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4169A-F81F-4B07-8A0C-A194BF58C3D2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DCE8A-6C57-43EE-97F0-BFD462F365F5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4169A-F81F-4B07-8A0C-A194BF58C3D2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DCE8A-6C57-43EE-97F0-BFD462F365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4169A-F81F-4B07-8A0C-A194BF58C3D2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DCE8A-6C57-43EE-97F0-BFD462F365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4169A-F81F-4B07-8A0C-A194BF58C3D2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DCE8A-6C57-43EE-97F0-BFD462F365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4169A-F81F-4B07-8A0C-A194BF58C3D2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DCE8A-6C57-43EE-97F0-BFD462F365F5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4169A-F81F-4B07-8A0C-A194BF58C3D2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DCE8A-6C57-43EE-97F0-BFD462F365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4169A-F81F-4B07-8A0C-A194BF58C3D2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DCE8A-6C57-43EE-97F0-BFD462F365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4169A-F81F-4B07-8A0C-A194BF58C3D2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DCE8A-6C57-43EE-97F0-BFD462F365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4169A-F81F-4B07-8A0C-A194BF58C3D2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DCE8A-6C57-43EE-97F0-BFD462F365F5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4169A-F81F-4B07-8A0C-A194BF58C3D2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DCE8A-6C57-43EE-97F0-BFD462F365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B4169A-F81F-4B07-8A0C-A194BF58C3D2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DCE8A-6C57-43EE-97F0-BFD462F365F5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9B4169A-F81F-4B07-8A0C-A194BF58C3D2}" type="datetimeFigureOut">
              <a:rPr lang="uk-UA" smtClean="0"/>
              <a:t>04.11.2013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32DCE8A-6C57-43EE-97F0-BFD462F365F5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0%BC%D1%96%D0%BD%D0%BE%D0%BA%D0%B8%D1%81%D0%BB%D0%BE%D1%82%D0%B8" TargetMode="External"/><Relationship Id="rId2" Type="http://schemas.openxmlformats.org/officeDocument/2006/relationships/hyperlink" Target="http://uk.wikipedia.org/wiki/%D0%9E%D1%80%D0%B3%D0%B0%D0%BD%D1%96%D1%87%D0%BD%D1%96_%D1%80%D0%B5%D1%87%D0%BE%D0%B2%D0%B8%D0%BD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F%D0%B5%D0%BF%D1%82%D0%B8%D0%B4%D0%B8" TargetMode="External"/><Relationship Id="rId5" Type="http://schemas.openxmlformats.org/officeDocument/2006/relationships/hyperlink" Target="http://uk.wikipedia.org/wiki/%D0%9F%D0%BE%D0%BB%D1%96%D0%BC%D0%B5%D1%80" TargetMode="External"/><Relationship Id="rId4" Type="http://schemas.openxmlformats.org/officeDocument/2006/relationships/hyperlink" Target="http://uk.wikipedia.org/wiki/%D0%9F%D0%B5%D0%BF%D1%82%D0%B8%D0%B4%D0%BD%D0%B8%D0%B9_%D0%B7%D0%B2%27%D1%8F%D0%B7%D0%BE%D0%BA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E%D0%B1%D0%BC%D1%96%D0%BD_%D1%80%D0%B5%D1%87%D0%BE%D0%B2%D0%B8%D0%BD" TargetMode="External"/><Relationship Id="rId3" Type="http://schemas.openxmlformats.org/officeDocument/2006/relationships/hyperlink" Target="http://uk.wikipedia.org/wiki/%D0%91%D1%96%D0%BE%D0%BF%D0%BE%D0%BB%D1%96%D0%BC%D0%B5%D1%80%D0%B8" TargetMode="External"/><Relationship Id="rId7" Type="http://schemas.openxmlformats.org/officeDocument/2006/relationships/hyperlink" Target="http://uk.wikipedia.org/wiki/%D0%9A%D0%B0%D1%82%D0%B0%D0%BB%D1%96%D0%B7" TargetMode="Externa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iki/%D0%A4%D0%B5%D1%80%D0%BC%D0%B5%D0%BD%D1%82%D0%B8" TargetMode="External"/><Relationship Id="rId5" Type="http://schemas.openxmlformats.org/officeDocument/2006/relationships/hyperlink" Target="http://uk.wikipedia.org/wiki/%D0%9D%D1%83%D0%BA%D0%BB%D0%B5%D1%97%D0%BD%D0%BE%D0%B2%D1%96_%D0%BA%D0%B8%D1%81%D0%BB%D0%BE%D1%82%D0%B8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://uk.wikipedia.org/wiki/%D0%9F%D0%BE%D0%BB%D1%96%D1%81%D0%B0%D1%85%D0%B0%D1%80%D0%B8%D0%B4" TargetMode="External"/><Relationship Id="rId9" Type="http://schemas.openxmlformats.org/officeDocument/2006/relationships/hyperlink" Target="http://uk.wikipedia.org/wiki/%D0%A6%D0%B8%D1%82%D0%BE%D1%81%D0%BA%D0%B5%D0%BB%D0%B5%D1%8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1%80%D0%BE%D1%82%D0%B5%D0%BE%D0%BB%D1%96%D0%B7" TargetMode="External"/><Relationship Id="rId2" Type="http://schemas.openxmlformats.org/officeDocument/2006/relationships/hyperlink" Target="http://uk.wikipedia.org/wiki/%D0%A2%D1%80%D0%B0%D0%B2%D0%BB%D0%B5%D0%BD%D0%BD%D1%8F_(%D0%B1%D1%96%D0%BE%D0%BB%D0%BE%D0%B3%D1%96%D1%8F)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hyperlink" Target="http://uk.wikipedia.org/wiki/%D0%95%D0%BD%D0%B5%D1%80%D0%B3%D1%96%D1%8F" TargetMode="External"/><Relationship Id="rId4" Type="http://schemas.openxmlformats.org/officeDocument/2006/relationships/hyperlink" Target="http://uk.wikipedia.org/wiki/%D0%91%D1%96%D0%BE%D1%81%D0%B8%D0%BD%D1%82%D0%B5%D0%B7_%D0%B1%D1%96%D0%BB%D0%BA%D1%96%D0%B2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F%D1%94%D1%87%D0%BD%D0%B8%D0%B9_%D0%B1%D1%96%D0%BB%D0%BE%D0%BA" TargetMode="External"/><Relationship Id="rId13" Type="http://schemas.openxmlformats.org/officeDocument/2006/relationships/hyperlink" Target="http://uk.wikipedia.org/wiki/%D0%93%D0%B5%D1%80%D1%80%D1%96%D1%82_%D0%AF%D0%BD_%D0%9C%D1%83%D0%BB%D1%8C%D0%B4%D0%B5%D1%80" TargetMode="External"/><Relationship Id="rId18" Type="http://schemas.openxmlformats.org/officeDocument/2006/relationships/hyperlink" Target="http://uk.wikipedia.org/wiki/%D0%90%D1%82%D0%BE%D0%BC%D0%BD%D0%B0_%D0%BE%D0%B4%D0%B8%D0%BD%D0%B8%D1%86%D1%8F_%D0%BC%D0%B0%D1%81%D0%B8" TargetMode="External"/><Relationship Id="rId3" Type="http://schemas.openxmlformats.org/officeDocument/2006/relationships/hyperlink" Target="http://uk.wikipedia.org/wiki/18_%D1%81%D1%82%D0%BE%D0%BB%D1%96%D1%82%D1%82%D1%8F" TargetMode="External"/><Relationship Id="rId7" Type="http://schemas.openxmlformats.org/officeDocument/2006/relationships/hyperlink" Target="http://uk.wikipedia.org/wiki/%D0%90%D0%BB%D1%8C%D0%B1%D1%83%D0%BC%D1%96%D0%BD" TargetMode="External"/><Relationship Id="rId12" Type="http://schemas.openxmlformats.org/officeDocument/2006/relationships/hyperlink" Target="http://uk.wikipedia.org/wiki/%D0%9F%D1%88%D0%B5%D0%BD%D0%B8%D1%86%D1%8F" TargetMode="External"/><Relationship Id="rId17" Type="http://schemas.openxmlformats.org/officeDocument/2006/relationships/hyperlink" Target="http://uk.wikipedia.org/wiki/%D0%9C%D0%BE%D0%BB%D0%B5%D0%BA%D1%83%D0%BB%D1%8F%D1%80%D0%BD%D0%B0_%D0%BC%D0%B0%D1%81%D0%B0" TargetMode="External"/><Relationship Id="rId2" Type="http://schemas.openxmlformats.org/officeDocument/2006/relationships/audio" Target="../media/audio3.wav"/><Relationship Id="rId16" Type="http://schemas.openxmlformats.org/officeDocument/2006/relationships/hyperlink" Target="http://uk.wikipedia.org/wiki/%D0%9B%D0%B5%D0%B9%D1%86%D0%B8%D0%BD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iki/%D0%9A%D0%B8%D1%81%D0%BB%D0%BE%D1%82%D0%B8" TargetMode="External"/><Relationship Id="rId11" Type="http://schemas.openxmlformats.org/officeDocument/2006/relationships/hyperlink" Target="http://uk.wikipedia.org/wiki/%D0%93%D0%BB%D1%8E%D1%82%D0%B5%D0%BD" TargetMode="External"/><Relationship Id="rId5" Type="http://schemas.openxmlformats.org/officeDocument/2006/relationships/hyperlink" Target="http://uk.wikipedia.org/wiki/%D0%9A%D0%BE%D0%B0%D0%B3%D1%83%D0%BB%D1%8F%D1%86%D1%96%D1%8F" TargetMode="External"/><Relationship Id="rId15" Type="http://schemas.openxmlformats.org/officeDocument/2006/relationships/hyperlink" Target="http://uk.wikipedia.org/wiki/%D0%90%D0%BC%D1%96%D0%BD%D0%BE%D0%BA%D0%B8%D1%81%D0%BB%D0%BE%D1%82%D0%B8" TargetMode="External"/><Relationship Id="rId10" Type="http://schemas.openxmlformats.org/officeDocument/2006/relationships/hyperlink" Target="http://uk.wikipedia.org/wiki/%D0%9A%D1%80%D0%BE%D0%B2" TargetMode="External"/><Relationship Id="rId19" Type="http://schemas.openxmlformats.org/officeDocument/2006/relationships/image" Target="../media/image4.jpeg"/><Relationship Id="rId4" Type="http://schemas.openxmlformats.org/officeDocument/2006/relationships/hyperlink" Target="http://uk.wikipedia.org/wiki/%D0%90%D0%BD%D1%82%D1%83%D0%B0%D0%BD_%D0%A4%D1%80%D0%B0%D0%BD%D1%81%D1%83%D0%B0_%D0%B4%D0%B5_%D0%A4%D1%83%D1%80%D0%BA%D1%80%D1%83%D0%B0" TargetMode="External"/><Relationship Id="rId9" Type="http://schemas.openxmlformats.org/officeDocument/2006/relationships/hyperlink" Target="http://uk.wikipedia.org/wiki/%D0%A4%D1%96%D0%B1%D1%80%D0%B8%D0%BD" TargetMode="External"/><Relationship Id="rId14" Type="http://schemas.openxmlformats.org/officeDocument/2006/relationships/hyperlink" Target="http://uk.wikipedia.org/wiki/%D0%95%D0%BC%D0%BF%D1%96%D1%80%D0%B8%D1%87%D0%BD%D0%B0_%D1%84%D0%BE%D1%80%D0%BC%D1%83%D0%BB%D0%B0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0%D0%B8%D0%B1%D0%BE%D1%81%D0%BE%D0%BC%D0%B0" TargetMode="External"/><Relationship Id="rId13" Type="http://schemas.openxmlformats.org/officeDocument/2006/relationships/hyperlink" Target="http://uk.wikipedia.org/wiki/%D0%9A%D0%BE%D0%B4%D0%BE%D0%BD" TargetMode="External"/><Relationship Id="rId3" Type="http://schemas.openxmlformats.org/officeDocument/2006/relationships/hyperlink" Target="http://uk.wikipedia.org/wiki/%D0%9F%D0%BE%D0%BB%D1%96%D0%BC%D0%B5%D1%80" TargetMode="External"/><Relationship Id="rId7" Type="http://schemas.openxmlformats.org/officeDocument/2006/relationships/hyperlink" Target="http://uk.wikipedia.org/wiki/%D0%9F%D0%B5%D0%BF%D1%82%D0%B8%D0%B4%D0%BD%D0%B8%D0%B9_%D0%B7%D0%B2%27%D1%8F%D0%B7%D0%BE%D0%BA" TargetMode="External"/><Relationship Id="rId12" Type="http://schemas.openxmlformats.org/officeDocument/2006/relationships/hyperlink" Target="http://uk.wikipedia.org/wiki/%D0%9D%D1%83%D0%BA%D0%BB%D0%B5%D0%BE%D1%82%D0%B8%D0%B4" TargetMode="External"/><Relationship Id="rId2" Type="http://schemas.openxmlformats.org/officeDocument/2006/relationships/hyperlink" Target="http://uk.wikipedia.org/wiki/%D0%9C%D0%BE%D0%BB%D0%B5%D0%BA%D1%83%D0%BB%D0%B0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iki/%D0%9F%D0%BE%D1%81%D1%82%D1%82%D1%80%D0%B0%D0%BD%D1%81%D0%BB%D1%8F%D1%86%D1%96%D0%B9%D0%BD%D0%B0_%D0%BC%D0%BE%D0%B4%D0%B8%D1%84%D1%96%D0%BA%D0%B0%D1%86%D1%96%D1%8F" TargetMode="External"/><Relationship Id="rId11" Type="http://schemas.openxmlformats.org/officeDocument/2006/relationships/hyperlink" Target="http://uk.wikipedia.org/wiki/%D0%9D%D1%83%D0%BA%D0%BB%D0%B5%D0%BE%D1%82%D0%B8%D0%B4%D0%BD%D0%B0_%D0%BF%D0%BE%D1%81%D0%BB%D1%96%D0%B4%D0%BE%D0%B2%D0%BD%D1%96%D1%81%D1%82%D1%8C" TargetMode="External"/><Relationship Id="rId5" Type="http://schemas.openxmlformats.org/officeDocument/2006/relationships/hyperlink" Target="http://uk.wikipedia.org/wiki/%D0%9C%D0%BE%D0%BD%D0%BE%D0%BC%D0%B5%D1%80" TargetMode="External"/><Relationship Id="rId10" Type="http://schemas.openxmlformats.org/officeDocument/2006/relationships/hyperlink" Target="http://uk.wikipedia.org/wiki/%D0%93%D0%B5%D0%BD" TargetMode="External"/><Relationship Id="rId4" Type="http://schemas.openxmlformats.org/officeDocument/2006/relationships/hyperlink" Target="http://uk.wikipedia.org/wiki/%D0%90%D0%BC%D1%96%D0%BD%D0%BE%D0%BA%D0%B8%D1%81%D0%BB%D0%BE%D1%82%D0%B8" TargetMode="External"/><Relationship Id="rId9" Type="http://schemas.openxmlformats.org/officeDocument/2006/relationships/hyperlink" Target="http://uk.wikipedia.org/wiki/%D0%93%D0%B5%D0%BD%D0%B5%D1%82%D0%B8%D1%87%D0%BD%D0%B0_%D1%96%D0%BD%D1%84%D0%BE%D1%80%D0%BC%D0%B0%D1%86%D1%96%D1%8F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E%D0%BB%D1%96%D0%B1%D0%B4%D0%B5%D0%BD" TargetMode="External"/><Relationship Id="rId13" Type="http://schemas.openxmlformats.org/officeDocument/2006/relationships/hyperlink" Target="http://uk.wikipedia.org/wiki/%D0%9D%D1%83%D0%BA%D0%BB%D0%B5%D0%BE%D0%BF%D1%80%D0%BE%D1%82%D0%B5%D1%97%D0%BD%D0%B8" TargetMode="External"/><Relationship Id="rId3" Type="http://schemas.openxmlformats.org/officeDocument/2006/relationships/hyperlink" Target="http://uk.wikipedia.org/wiki/%D0%9A%D0%BE%D1%84%D0%B0%D0%BA%D1%82%D0%BE%D1%80_(%D0%B1%D1%96%D0%BE%D1%85%D1%96%D0%BC%D1%96%D1%8F)" TargetMode="External"/><Relationship Id="rId7" Type="http://schemas.openxmlformats.org/officeDocument/2006/relationships/hyperlink" Target="http://uk.wikipedia.org/wiki/%D0%9C%D0%B0%D0%B3%D0%BD%D1%96%D0%B9" TargetMode="External"/><Relationship Id="rId12" Type="http://schemas.openxmlformats.org/officeDocument/2006/relationships/hyperlink" Target="http://uk.wikipedia.org/wiki/%D0%A5%D1%80%D0%BE%D0%BC%D0%BE%D0%BF%D1%80%D0%BE%D1%82%D0%B5%D1%97%D0%BD%D0%B8" TargetMode="External"/><Relationship Id="rId2" Type="http://schemas.openxmlformats.org/officeDocument/2006/relationships/hyperlink" Target="http://uk.wikipedia.org/wiki/%D0%9F%D1%80%D0%BE%D1%81%D1%82%D0%B5%D1%82%D0%B8%D1%87%D0%BD%D0%B0_%D0%B3%D1%80%D1%83%D0%BF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6%D0%B8%D0%BD%D0%BA" TargetMode="External"/><Relationship Id="rId11" Type="http://schemas.openxmlformats.org/officeDocument/2006/relationships/hyperlink" Target="http://uk.wikipedia.org/wiki/%D0%9B%D1%96%D0%BF%D0%BE%D0%BF%D1%80%D0%BE%D1%82%D0%B5%D1%97%D0%BD%D0%B8" TargetMode="External"/><Relationship Id="rId5" Type="http://schemas.openxmlformats.org/officeDocument/2006/relationships/hyperlink" Target="http://uk.wikipedia.org/wiki/%D0%86%D0%BE%D0%BD" TargetMode="External"/><Relationship Id="rId15" Type="http://schemas.openxmlformats.org/officeDocument/2006/relationships/hyperlink" Target="http://uk.wikipedia.org/wiki/%D0%9C%D0%B5%D1%82%D0%B0%D0%BB%D0%BE%D0%BF%D1%80%D0%BE%D1%82%D0%B5%D1%97%D0%BD%D0%B8" TargetMode="External"/><Relationship Id="rId10" Type="http://schemas.openxmlformats.org/officeDocument/2006/relationships/hyperlink" Target="http://uk.wikipedia.org/wiki/%D0%93%D0%BB%D1%96%D0%BA%D0%BE%D0%BF%D1%80%D0%BE%D1%82%D0%B5%D1%97%D0%BD%D0%B8" TargetMode="External"/><Relationship Id="rId4" Type="http://schemas.openxmlformats.org/officeDocument/2006/relationships/hyperlink" Target="http://uk.wikipedia.org/wiki/%D0%9F%D0%BE%D0%BB%D1%96%D1%81%D0%B0%D1%85%D0%B0%D1%80%D0%B8%D0%B4" TargetMode="External"/><Relationship Id="rId9" Type="http://schemas.openxmlformats.org/officeDocument/2006/relationships/hyperlink" Target="http://uk.wikipedia.org/wiki/%D0%91%D1%96%D0%BB%D0%BA%D0%B8#cite_note-14" TargetMode="External"/><Relationship Id="rId14" Type="http://schemas.openxmlformats.org/officeDocument/2006/relationships/hyperlink" Target="http://uk.wikipedia.org/wiki/%D0%A4%D0%BE%D1%81%D1%84%D0%BE%D0%BF%D1%80%D0%BE%D1%82%D0%B5%D1%97%D0%BD%D0%B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0%BE%D0%BC%D0%B5%D0%BE%D1%81%D1%82%D0%B0%D0%B7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://uk.wikipedia.org/wiki/%D0%A0%D0%BE%D0%B7%D1%87%D0%B8%D0%BD%D0%BD%D1%96%D1%81%D1%82%D1%8C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iki/%D0%9E%D0%B2%D0%B0%D0%BB%D1%8C%D0%B1%D1%83%D0%BC%D1%96%D0%BD" TargetMode="External"/><Relationship Id="rId5" Type="http://schemas.openxmlformats.org/officeDocument/2006/relationships/hyperlink" Target="http://uk.wikipedia.org/wiki/%D0%94%D0%B5%D0%BD%D0%B0%D1%82%D1%83%D1%80%D0%B0%D1%86%D1%96%D1%8F_(%D0%B1%D1%96%D0%BE%D1%85%D1%96%D0%BC%D1%96%D1%8F)" TargetMode="External"/><Relationship Id="rId4" Type="http://schemas.openxmlformats.org/officeDocument/2006/relationships/hyperlink" Target="http://uk.wikipedia.org/wiki/%D0%91%D1%96%D0%BB%D0%BA%D0%B8#cite_note-evolution-7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3%D0%BB%D1%8E%D0%BA%D0%B0%D0%BD%D0%B0%D0%B7%D0%B8&amp;action=edit&amp;redlink=1" TargetMode="External"/><Relationship Id="rId13" Type="http://schemas.openxmlformats.org/officeDocument/2006/relationships/hyperlink" Target="http://uk.wikipedia.org/wiki/%D0%9B%D1%96%D0%BF%D0%B0%D0%B7%D0%B0" TargetMode="External"/><Relationship Id="rId18" Type="http://schemas.openxmlformats.org/officeDocument/2006/relationships/hyperlink" Target="http://uk.wikipedia.org/w/index.php?title=%D0%9A%D1%81%D0%B8%D0%BB%D0%B0%D0%BD%D0%B0%D0%B7%D1%83&amp;action=edit&amp;redlink=1" TargetMode="External"/><Relationship Id="rId3" Type="http://schemas.openxmlformats.org/officeDocument/2006/relationships/hyperlink" Target="http://uk.wikipedia.org/wiki/%D0%9F%D0%B5%D0%BA%D0%B0%D1%80%D1%81%D1%8C%D0%BA%D0%B0_%D0%BF%D1%80%D0%BE%D0%BC%D0%B8%D1%81%D0%BB%D0%BE%D0%B2%D1%96%D1%81%D1%82%D1%8C" TargetMode="External"/><Relationship Id="rId7" Type="http://schemas.openxmlformats.org/officeDocument/2006/relationships/hyperlink" Target="http://uk.wikipedia.org/wiki/%D0%AF%D1%87%D0%BC%D1%96%D0%BD%D1%8C" TargetMode="External"/><Relationship Id="rId12" Type="http://schemas.openxmlformats.org/officeDocument/2006/relationships/hyperlink" Target="http://uk.wikipedia.org/wiki/%D0%A5%D1%96%D0%BC%D0%BE%D0%B7%D0%B8%D0%BD" TargetMode="External"/><Relationship Id="rId17" Type="http://schemas.openxmlformats.org/officeDocument/2006/relationships/hyperlink" Target="http://uk.wikipedia.org/wiki/%D0%9F%D0%B0%D0%BF%D1%96%D1%80" TargetMode="External"/><Relationship Id="rId2" Type="http://schemas.openxmlformats.org/officeDocument/2006/relationships/hyperlink" Target="http://uk.wikipedia.org/wiki/%D0%A4%D0%B5%D1%80%D0%BC%D0%B5%D0%BD%D1%82%D0%B8" TargetMode="External"/><Relationship Id="rId16" Type="http://schemas.openxmlformats.org/officeDocument/2006/relationships/hyperlink" Target="http://uk.wikipedia.org/wiki/%D0%9A%D1%80%D0%BE%D1%85%D0%BC%D0%B0%D0%BB%D1%8C" TargetMode="External"/><Relationship Id="rId20" Type="http://schemas.openxmlformats.org/officeDocument/2006/relationships/hyperlink" Target="http://uk.wikipedia.org/wiki/%D0%A2%D0%B5%D0%BA%D1%81%D1%82%D0%B8%D0%BB%D1%8C%D0%BD%D0%B0_%D0%BF%D1%80%D0%BE%D0%BC%D0%B8%D1%81%D0%BB%D0%BE%D0%B2%D1%96%D1%81%D1%82%D1%8C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iki/%D0%9F%D0%B8%D0%B2%D0%BE%D0%B2%D0%B0%D1%80%D1%96%D0%BD%D0%BD%D1%8F" TargetMode="External"/><Relationship Id="rId11" Type="http://schemas.openxmlformats.org/officeDocument/2006/relationships/hyperlink" Target="http://uk.wikipedia.org/wiki/%D0%A1%D1%96%D0%BA" TargetMode="External"/><Relationship Id="rId5" Type="http://schemas.openxmlformats.org/officeDocument/2006/relationships/hyperlink" Target="http://uk.wikipedia.org/wiki/%D0%9F%D1%80%D0%BE%D1%82%D0%B5%D0%B0%D0%B7%D0%B8" TargetMode="External"/><Relationship Id="rId15" Type="http://schemas.openxmlformats.org/officeDocument/2006/relationships/hyperlink" Target="http://uk.wikipedia.org/wiki/%D0%9F%D0%B0%D0%BF%D0%B0%D1%97%D0%BD" TargetMode="External"/><Relationship Id="rId10" Type="http://schemas.openxmlformats.org/officeDocument/2006/relationships/hyperlink" Target="http://uk.wikipedia.org/wiki/%D0%9F%D0%B5%D0%BA%D1%82%D0%B8%D0%BD%D0%B0%D0%B7%D0%B8" TargetMode="External"/><Relationship Id="rId19" Type="http://schemas.openxmlformats.org/officeDocument/2006/relationships/hyperlink" Target="http://uk.wikipedia.org/wiki/%D0%9C%D0%B8%D0%B9%D0%BD%D1%96_%D0%B7%D0%B0%D1%81%D0%BE%D0%B1%D0%B8" TargetMode="External"/><Relationship Id="rId4" Type="http://schemas.openxmlformats.org/officeDocument/2006/relationships/hyperlink" Target="http://uk.wikipedia.org/wiki/%D0%90%D0%BC%D1%96%D0%BB%D0%B0%D0%B7%D0%B0" TargetMode="External"/><Relationship Id="rId9" Type="http://schemas.openxmlformats.org/officeDocument/2006/relationships/hyperlink" Target="http://uk.wikipedia.org/wiki/%D0%A6%D0%B5%D0%BB%D1%8E%D0%BB%D0%B0%D0%B7%D0%B8" TargetMode="External"/><Relationship Id="rId14" Type="http://schemas.openxmlformats.org/officeDocument/2006/relationships/hyperlink" Target="http://uk.wikipedia.org/wiki/%D0%9B%D0%B0%D0%BA%D1%82%D0%B0%D0%B7%D0%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Білки. Будова та історія дослідження.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b="1" dirty="0" smtClean="0"/>
              <a:t>Робота</a:t>
            </a:r>
          </a:p>
          <a:p>
            <a:endParaRPr lang="uk-UA" dirty="0" smtClean="0"/>
          </a:p>
          <a:p>
            <a:r>
              <a:rPr lang="uk-UA" dirty="0" smtClean="0">
                <a:solidFill>
                  <a:schemeClr val="tx1"/>
                </a:solidFill>
              </a:rPr>
              <a:t>у</a:t>
            </a:r>
            <a:r>
              <a:rPr lang="uk-UA" dirty="0" smtClean="0">
                <a:solidFill>
                  <a:schemeClr val="tx1"/>
                </a:solidFill>
              </a:rPr>
              <a:t>чениці 10 класу</a:t>
            </a:r>
          </a:p>
          <a:p>
            <a:r>
              <a:rPr lang="uk-UA" dirty="0" err="1" smtClean="0">
                <a:solidFill>
                  <a:schemeClr val="tx1"/>
                </a:solidFill>
              </a:rPr>
              <a:t>Домажирської</a:t>
            </a:r>
            <a:r>
              <a:rPr lang="uk-UA" dirty="0" smtClean="0">
                <a:solidFill>
                  <a:schemeClr val="tx1"/>
                </a:solidFill>
              </a:rPr>
              <a:t>  ЗОШ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Гусак Христини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1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8" y="1772816"/>
            <a:ext cx="9180050" cy="41044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1\Desktop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58221">
            <a:off x="1" y="1709454"/>
            <a:ext cx="9143999" cy="380777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1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8676456" cy="35697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1\Desktop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44457">
            <a:off x="1115615" y="908720"/>
            <a:ext cx="3340871" cy="2448272"/>
          </a:xfrm>
          <a:prstGeom prst="rect">
            <a:avLst/>
          </a:prstGeom>
          <a:noFill/>
        </p:spPr>
      </p:pic>
      <p:pic>
        <p:nvPicPr>
          <p:cNvPr id="10243" name="Picture 3" descr="C:\Users\1\Desktop\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61146">
            <a:off x="1547739" y="4062307"/>
            <a:ext cx="5388048" cy="2780928"/>
          </a:xfrm>
          <a:prstGeom prst="rect">
            <a:avLst/>
          </a:prstGeom>
          <a:noFill/>
        </p:spPr>
      </p:pic>
      <p:pic>
        <p:nvPicPr>
          <p:cNvPr id="10244" name="Picture 4" descr="C:\Users\1\Desktop\images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13221">
            <a:off x="4823520" y="1412776"/>
            <a:ext cx="4320480" cy="2592288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</a:t>
            </a:r>
            <a:r>
              <a:rPr lang="uk-UA" sz="6000" dirty="0" smtClean="0"/>
              <a:t>Дякую за увагу!!!!*)</a:t>
            </a:r>
            <a:endParaRPr lang="uk-UA" sz="6000" dirty="0"/>
          </a:p>
        </p:txBody>
      </p:sp>
    </p:spTree>
  </p:cSld>
  <p:clrMapOvr>
    <a:masterClrMapping/>
  </p:clrMapOvr>
  <p:transition spd="slow">
    <p:newsflash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Білки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b="1" dirty="0" smtClean="0"/>
              <a:t>Білки́</a:t>
            </a:r>
            <a:r>
              <a:rPr lang="vi-VN" dirty="0" smtClean="0"/>
              <a:t> — складні високомолекулярні природні </a:t>
            </a:r>
            <a:r>
              <a:rPr lang="vi-VN" dirty="0" smtClean="0">
                <a:hlinkClick r:id="rId2" tooltip="Органічні речовини"/>
              </a:rPr>
              <a:t>органічні речовини</a:t>
            </a:r>
            <a:r>
              <a:rPr lang="vi-VN" dirty="0" smtClean="0"/>
              <a:t>, що складаються з </a:t>
            </a:r>
            <a:r>
              <a:rPr lang="vi-VN" dirty="0" smtClean="0">
                <a:hlinkClick r:id="rId3" tooltip="Амінокислоти"/>
              </a:rPr>
              <a:t>амінокислот</a:t>
            </a:r>
            <a:r>
              <a:rPr lang="vi-VN" dirty="0" smtClean="0"/>
              <a:t>, сполучених </a:t>
            </a:r>
            <a:r>
              <a:rPr lang="vi-VN" dirty="0" smtClean="0">
                <a:hlinkClick r:id="rId4" tooltip="Пептидний зв'язок"/>
              </a:rPr>
              <a:t>пептидними зв'язками</a:t>
            </a:r>
            <a:r>
              <a:rPr lang="vi-VN" dirty="0" smtClean="0"/>
              <a:t>. В однині (</a:t>
            </a:r>
            <a:r>
              <a:rPr lang="vi-VN" b="1" dirty="0" smtClean="0"/>
              <a:t>білок</a:t>
            </a:r>
            <a:r>
              <a:rPr lang="vi-VN" dirty="0" smtClean="0"/>
              <a:t>) термін найчастіше використовують для посилання на білок як речовину, коли неважливий її конкретний склад, та на окремі молекули або типи білків, у множині (</a:t>
            </a:r>
            <a:r>
              <a:rPr lang="vi-VN" b="1" dirty="0" smtClean="0"/>
              <a:t>білки</a:t>
            </a:r>
            <a:r>
              <a:rPr lang="vi-VN" dirty="0" smtClean="0"/>
              <a:t>) — для посилання на певну кількість білків, коли точний склад важливий.</a:t>
            </a:r>
          </a:p>
          <a:p>
            <a:r>
              <a:rPr lang="vi-VN" dirty="0" smtClean="0"/>
              <a:t>Зазвичай білки є лінійними </a:t>
            </a:r>
            <a:r>
              <a:rPr lang="vi-VN" dirty="0" smtClean="0">
                <a:hlinkClick r:id="rId5" tooltip="Полімер"/>
              </a:rPr>
              <a:t>полімерами</a:t>
            </a:r>
            <a:r>
              <a:rPr lang="vi-VN" dirty="0" smtClean="0"/>
              <a:t> — поліпептидами, хоча інколи мають складнішу структуру. Невеликі білкові молекули, тобто олігомери поліпептидів, називаються </a:t>
            </a:r>
            <a:r>
              <a:rPr lang="vi-VN" dirty="0" smtClean="0">
                <a:hlinkClick r:id="rId6" tooltip="Пептиди"/>
              </a:rPr>
              <a:t>пептидами</a:t>
            </a:r>
            <a:r>
              <a:rPr lang="vi-VN" dirty="0" smtClean="0"/>
              <a:t>. 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Функції білків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Функції білків в клітині різноманітніші, ніж функції інших </a:t>
            </a:r>
            <a:r>
              <a:rPr lang="uk-UA" dirty="0" smtClean="0">
                <a:hlinkClick r:id="rId3" tooltip="Біополімери"/>
              </a:rPr>
              <a:t>біополімерів</a:t>
            </a:r>
            <a:r>
              <a:rPr lang="uk-UA" dirty="0" smtClean="0"/>
              <a:t> </a:t>
            </a:r>
            <a:r>
              <a:rPr lang="uk-UA" dirty="0" err="1" smtClean="0"/>
              <a:t>—</a:t>
            </a:r>
            <a:r>
              <a:rPr lang="uk-UA" dirty="0" err="1" smtClean="0">
                <a:hlinkClick r:id="rId4" tooltip="Полісахарид"/>
              </a:rPr>
              <a:t>полісахаридів</a:t>
            </a:r>
            <a:r>
              <a:rPr lang="uk-UA" dirty="0" smtClean="0"/>
              <a:t> і </a:t>
            </a:r>
            <a:r>
              <a:rPr lang="uk-UA" dirty="0" smtClean="0">
                <a:hlinkClick r:id="rId5" tooltip="Нуклеїнові кислоти"/>
              </a:rPr>
              <a:t>нуклеїнових кислот</a:t>
            </a:r>
            <a:r>
              <a:rPr lang="uk-UA" dirty="0" smtClean="0"/>
              <a:t>. Так, білки-</a:t>
            </a:r>
            <a:r>
              <a:rPr lang="uk-UA" dirty="0" smtClean="0">
                <a:hlinkClick r:id="rId6" tooltip="Ферменти"/>
              </a:rPr>
              <a:t>ферменти</a:t>
            </a:r>
            <a:r>
              <a:rPr lang="uk-UA" dirty="0" smtClean="0"/>
              <a:t> </a:t>
            </a:r>
            <a:r>
              <a:rPr lang="uk-UA" dirty="0" err="1" smtClean="0">
                <a:hlinkClick r:id="rId7" tooltip="Каталіз"/>
              </a:rPr>
              <a:t>каталізують</a:t>
            </a:r>
            <a:r>
              <a:rPr lang="uk-UA" dirty="0" smtClean="0"/>
              <a:t> протікання біохімічних реакцій і грають важливу роль в </a:t>
            </a:r>
            <a:r>
              <a:rPr lang="uk-UA" u="sng" dirty="0" smtClean="0">
                <a:hlinkClick r:id="rId8" tooltip="Обмін речовин"/>
              </a:rPr>
              <a:t>обміні речовин</a:t>
            </a:r>
            <a:r>
              <a:rPr lang="uk-UA" dirty="0" smtClean="0"/>
              <a:t>. Деякі білки виконують структурну або механічну функцію, утворюючи </a:t>
            </a:r>
            <a:r>
              <a:rPr lang="uk-UA" dirty="0" err="1" smtClean="0">
                <a:hlinkClick r:id="rId9" tooltip="Цитоскелет"/>
              </a:rPr>
              <a:t>цитоскелет</a:t>
            </a:r>
            <a:r>
              <a:rPr lang="uk-UA" dirty="0" smtClean="0"/>
              <a:t>, що є важливим засобом підтримки форми клітин. </a:t>
            </a:r>
            <a:endParaRPr lang="uk-UA" dirty="0"/>
          </a:p>
        </p:txBody>
      </p:sp>
      <p:pic>
        <p:nvPicPr>
          <p:cNvPr id="1026" name="Picture 2" descr="C:\Users\1\Desktop\250px-1axc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18348" y="1916832"/>
            <a:ext cx="3363130" cy="367253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wind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Білки – важлива частина харчування.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Білки — важлива частина харчування тварин і людини, оскільки ці організми не можуть синтезувати повний набір амінокислот і повинні отримувати частину з них із білковою їжею. У процесі </a:t>
            </a:r>
            <a:r>
              <a:rPr lang="uk-UA" dirty="0" smtClean="0">
                <a:hlinkClick r:id="rId2" tooltip="Травлення (біологія)"/>
              </a:rPr>
              <a:t>травлення</a:t>
            </a:r>
            <a:r>
              <a:rPr lang="uk-UA" dirty="0" smtClean="0"/>
              <a:t> </a:t>
            </a:r>
            <a:r>
              <a:rPr lang="uk-UA" dirty="0" err="1" smtClean="0">
                <a:hlinkClick r:id="rId3" tooltip="Протеоліз"/>
              </a:rPr>
              <a:t>протелітичні</a:t>
            </a:r>
            <a:r>
              <a:rPr lang="uk-UA" dirty="0" smtClean="0"/>
              <a:t> ферменти руйнують спожиті білки, розкладаючи їх до рівня амінокислот, які використовуються при </a:t>
            </a:r>
            <a:r>
              <a:rPr lang="uk-UA" dirty="0" smtClean="0">
                <a:hlinkClick r:id="rId4" tooltip="Біосинтез білків"/>
              </a:rPr>
              <a:t>біосинтезі білків</a:t>
            </a:r>
            <a:r>
              <a:rPr lang="uk-UA" dirty="0" smtClean="0"/>
              <a:t> організму або піддаються подальшому розпаду для отримання </a:t>
            </a:r>
            <a:r>
              <a:rPr lang="uk-UA" dirty="0" smtClean="0">
                <a:hlinkClick r:id="rId5" tooltip="Енергія"/>
              </a:rPr>
              <a:t>енергії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2050" name="Picture 2" descr="C:\Users\1\Desktop\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7" y="1844824"/>
            <a:ext cx="4261757" cy="38884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      Історія </a:t>
            </a:r>
            <a:r>
              <a:rPr lang="uk-UA" dirty="0" smtClean="0"/>
              <a:t>дослідження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31640" y="980728"/>
            <a:ext cx="3657600" cy="4663440"/>
          </a:xfrm>
        </p:spPr>
        <p:txBody>
          <a:bodyPr>
            <a:noAutofit/>
          </a:bodyPr>
          <a:lstStyle/>
          <a:p>
            <a:r>
              <a:rPr lang="uk-UA" sz="1600" dirty="0" smtClean="0"/>
              <a:t>Білки були виділені в окремий клас біологічних молекул у </a:t>
            </a:r>
            <a:r>
              <a:rPr lang="uk-UA" sz="1600" dirty="0" smtClean="0">
                <a:hlinkClick r:id="rId3" tooltip="18 століття"/>
              </a:rPr>
              <a:t>18 столітті</a:t>
            </a:r>
            <a:r>
              <a:rPr lang="uk-UA" sz="1600" dirty="0" smtClean="0"/>
              <a:t> в результаті робіт французького хіміка </a:t>
            </a:r>
            <a:r>
              <a:rPr lang="uk-UA" sz="1600" dirty="0" smtClean="0">
                <a:hlinkClick r:id="rId4" tooltip="Антуан Франсуа де Фуркруа"/>
              </a:rPr>
              <a:t>Антуана де </a:t>
            </a:r>
            <a:r>
              <a:rPr lang="uk-UA" sz="1600" dirty="0" err="1" smtClean="0">
                <a:hlinkClick r:id="rId4" tooltip="Антуан Франсуа де Фуркруа"/>
              </a:rPr>
              <a:t>Фуркруа</a:t>
            </a:r>
            <a:r>
              <a:rPr lang="uk-UA" sz="1600" dirty="0" smtClean="0"/>
              <a:t> та інших учених, в яких було відмічено властивість білків </a:t>
            </a:r>
            <a:r>
              <a:rPr lang="uk-UA" sz="1600" dirty="0" smtClean="0">
                <a:hlinkClick r:id="rId5" tooltip="Коагуляція"/>
              </a:rPr>
              <a:t>коагулювати</a:t>
            </a:r>
            <a:r>
              <a:rPr lang="uk-UA" sz="1600" dirty="0" smtClean="0"/>
              <a:t> під час нагрівання або під дією </a:t>
            </a:r>
            <a:r>
              <a:rPr lang="uk-UA" sz="1600" dirty="0" smtClean="0">
                <a:hlinkClick r:id="rId6" tooltip="Кислоти"/>
              </a:rPr>
              <a:t>кислот</a:t>
            </a:r>
            <a:r>
              <a:rPr lang="uk-UA" sz="1600" dirty="0" smtClean="0"/>
              <a:t>. У той час були досліджені такі білки, як </a:t>
            </a:r>
            <a:r>
              <a:rPr lang="uk-UA" sz="1600" dirty="0" smtClean="0">
                <a:hlinkClick r:id="rId7" tooltip="Альбумін"/>
              </a:rPr>
              <a:t>альбумін</a:t>
            </a:r>
            <a:r>
              <a:rPr lang="uk-UA" sz="1600" dirty="0" smtClean="0"/>
              <a:t> з </a:t>
            </a:r>
            <a:r>
              <a:rPr lang="uk-UA" sz="1600" dirty="0" smtClean="0">
                <a:hlinkClick r:id="rId8" tooltip="Яєчний білок"/>
              </a:rPr>
              <a:t>яєчних білків</a:t>
            </a:r>
            <a:r>
              <a:rPr lang="uk-UA" sz="1600" dirty="0" smtClean="0"/>
              <a:t>, </a:t>
            </a:r>
            <a:r>
              <a:rPr lang="uk-UA" sz="1600" dirty="0" smtClean="0">
                <a:hlinkClick r:id="rId9" tooltip="Фібрин"/>
              </a:rPr>
              <a:t>фібрин</a:t>
            </a:r>
            <a:r>
              <a:rPr lang="uk-UA" sz="1600" dirty="0" smtClean="0"/>
              <a:t> з </a:t>
            </a:r>
            <a:r>
              <a:rPr lang="uk-UA" sz="1600" dirty="0" smtClean="0">
                <a:hlinkClick r:id="rId10" tooltip="Кров"/>
              </a:rPr>
              <a:t>крові</a:t>
            </a:r>
            <a:r>
              <a:rPr lang="uk-UA" sz="1600" dirty="0" smtClean="0"/>
              <a:t> і </a:t>
            </a:r>
            <a:r>
              <a:rPr lang="uk-UA" sz="1600" dirty="0" err="1" smtClean="0">
                <a:hlinkClick r:id="rId11" tooltip="Глютен"/>
              </a:rPr>
              <a:t>глютен</a:t>
            </a:r>
            <a:r>
              <a:rPr lang="uk-UA" sz="1600" dirty="0" smtClean="0"/>
              <a:t> із </a:t>
            </a:r>
            <a:r>
              <a:rPr lang="uk-UA" sz="1600" dirty="0" err="1" smtClean="0"/>
              <a:t>зерна</a:t>
            </a:r>
            <a:r>
              <a:rPr lang="uk-UA" sz="1600" dirty="0" err="1" smtClean="0">
                <a:hlinkClick r:id="rId12" tooltip="Пшениця"/>
              </a:rPr>
              <a:t>пшениці</a:t>
            </a:r>
            <a:r>
              <a:rPr lang="uk-UA" sz="1600" dirty="0" smtClean="0"/>
              <a:t>. Голландський хімік </a:t>
            </a:r>
            <a:r>
              <a:rPr lang="uk-UA" sz="1600" dirty="0" err="1" smtClean="0">
                <a:hlinkClick r:id="rId13" tooltip="Герріт Ян Мульдер"/>
              </a:rPr>
              <a:t>Герріт</a:t>
            </a:r>
            <a:r>
              <a:rPr lang="uk-UA" sz="1600" dirty="0" smtClean="0">
                <a:hlinkClick r:id="rId13" tooltip="Герріт Ян Мульдер"/>
              </a:rPr>
              <a:t> </a:t>
            </a:r>
            <a:r>
              <a:rPr lang="uk-UA" sz="1600" dirty="0" err="1" smtClean="0">
                <a:hlinkClick r:id="rId13" tooltip="Герріт Ян Мульдер"/>
              </a:rPr>
              <a:t>Мульдер</a:t>
            </a:r>
            <a:r>
              <a:rPr lang="uk-UA" sz="1600" dirty="0" smtClean="0"/>
              <a:t> провів аналіз складу білків і виявив, що практично всі білки мають однакову </a:t>
            </a:r>
            <a:r>
              <a:rPr lang="uk-UA" sz="1600" dirty="0" smtClean="0">
                <a:hlinkClick r:id="rId14" tooltip="Емпірична формула"/>
              </a:rPr>
              <a:t>емпіричну формулу</a:t>
            </a:r>
            <a:r>
              <a:rPr lang="uk-UA" sz="1600" dirty="0" smtClean="0"/>
              <a:t>. </a:t>
            </a:r>
            <a:r>
              <a:rPr lang="uk-UA" sz="1600" dirty="0" err="1" smtClean="0"/>
              <a:t>Мульдер</a:t>
            </a:r>
            <a:r>
              <a:rPr lang="uk-UA" sz="1600" dirty="0" smtClean="0"/>
              <a:t> також визначив продукти руйнування білків — </a:t>
            </a:r>
            <a:r>
              <a:rPr lang="uk-UA" sz="1600" dirty="0" smtClean="0">
                <a:hlinkClick r:id="rId15" tooltip="Амінокислоти"/>
              </a:rPr>
              <a:t>амінокислоти</a:t>
            </a:r>
            <a:r>
              <a:rPr lang="uk-UA" sz="1600" dirty="0" smtClean="0"/>
              <a:t> — і для однієї з них (</a:t>
            </a:r>
            <a:r>
              <a:rPr lang="uk-UA" sz="1600" dirty="0" smtClean="0">
                <a:hlinkClick r:id="rId16" tooltip="Лейцин"/>
              </a:rPr>
              <a:t>лейцину</a:t>
            </a:r>
            <a:r>
              <a:rPr lang="uk-UA" sz="1600" dirty="0" smtClean="0"/>
              <a:t>) майже точно визначив </a:t>
            </a:r>
            <a:r>
              <a:rPr lang="uk-UA" sz="1600" dirty="0" smtClean="0">
                <a:hlinkClick r:id="rId17" tooltip="Молекулярна маса"/>
              </a:rPr>
              <a:t>молекулярну масу</a:t>
            </a:r>
            <a:r>
              <a:rPr lang="uk-UA" sz="1600" dirty="0" smtClean="0"/>
              <a:t> — 131 </a:t>
            </a:r>
            <a:r>
              <a:rPr lang="uk-UA" sz="1600" dirty="0" err="1" smtClean="0">
                <a:hlinkClick r:id="rId18" tooltip="Атомна одиниця маси"/>
              </a:rPr>
              <a:t>дальтон</a:t>
            </a:r>
            <a:r>
              <a:rPr lang="uk-UA" sz="1600" dirty="0" smtClean="0"/>
              <a:t>.</a:t>
            </a:r>
            <a:endParaRPr lang="uk-UA" sz="1600" dirty="0"/>
          </a:p>
        </p:txBody>
      </p:sp>
      <p:pic>
        <p:nvPicPr>
          <p:cNvPr id="3074" name="Picture 2" descr="C:\Users\1\Desktop\220px-Antoine_François,_comte_de_Fourcroy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119682" y="1268760"/>
            <a:ext cx="3960440" cy="44644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                        Будова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 smtClean="0">
                <a:hlinkClick r:id="rId2" tooltip="Молекула"/>
              </a:rPr>
              <a:t>Молекули</a:t>
            </a:r>
            <a:r>
              <a:rPr lang="uk-UA" dirty="0" smtClean="0"/>
              <a:t> білків є лінійними </a:t>
            </a:r>
            <a:r>
              <a:rPr lang="uk-UA" dirty="0" smtClean="0">
                <a:hlinkClick r:id="rId3" tooltip="Полімер"/>
              </a:rPr>
              <a:t>полімерами</a:t>
            </a:r>
            <a:r>
              <a:rPr lang="uk-UA" dirty="0" smtClean="0"/>
              <a:t>, що складаються з </a:t>
            </a:r>
            <a:r>
              <a:rPr lang="el-GR" dirty="0" smtClean="0">
                <a:hlinkClick r:id="rId4" tooltip="Амінокислоти"/>
              </a:rPr>
              <a:t>α-</a:t>
            </a:r>
            <a:r>
              <a:rPr lang="en-US" dirty="0" smtClean="0">
                <a:hlinkClick r:id="rId4" tooltip="Амінокислоти"/>
              </a:rPr>
              <a:t>L-</a:t>
            </a:r>
            <a:r>
              <a:rPr lang="uk-UA" dirty="0" smtClean="0">
                <a:hlinkClick r:id="rId4" tooltip="Амінокислоти"/>
              </a:rPr>
              <a:t>амінокислот</a:t>
            </a:r>
            <a:r>
              <a:rPr lang="uk-UA" dirty="0" smtClean="0"/>
              <a:t> (які є </a:t>
            </a:r>
            <a:r>
              <a:rPr lang="uk-UA" dirty="0" smtClean="0">
                <a:hlinkClick r:id="rId5" tooltip="Мономер"/>
              </a:rPr>
              <a:t>мономерами</a:t>
            </a:r>
            <a:r>
              <a:rPr lang="uk-UA" dirty="0" smtClean="0"/>
              <a:t> цих полімерів) і, в деяких випадках, з модифікованих основних амінокислот (щоправда </a:t>
            </a:r>
            <a:r>
              <a:rPr lang="uk-UA" u="sng" dirty="0" smtClean="0">
                <a:hlinkClick r:id="rId6" tooltip="Посттрансляційна модифікація"/>
              </a:rPr>
              <a:t>модифікації</a:t>
            </a:r>
            <a:r>
              <a:rPr lang="uk-UA" dirty="0" smtClean="0"/>
              <a:t> </a:t>
            </a:r>
            <a:r>
              <a:rPr lang="uk-UA" dirty="0" smtClean="0"/>
              <a:t>відбуваються </a:t>
            </a:r>
            <a:r>
              <a:rPr lang="uk-UA" dirty="0" smtClean="0"/>
              <a:t>вже після синтезу </a:t>
            </a:r>
            <a:r>
              <a:rPr lang="uk-UA" dirty="0" smtClean="0"/>
              <a:t>білків. При </a:t>
            </a:r>
            <a:r>
              <a:rPr lang="uk-UA" dirty="0" smtClean="0"/>
              <a:t>утворенні білка в результаті взаємодії </a:t>
            </a:r>
            <a:r>
              <a:rPr lang="el-GR" dirty="0" smtClean="0"/>
              <a:t>α-</a:t>
            </a:r>
            <a:r>
              <a:rPr lang="uk-UA" dirty="0" smtClean="0"/>
              <a:t>аміногрупи (-</a:t>
            </a:r>
            <a:r>
              <a:rPr lang="en-US" dirty="0" smtClean="0"/>
              <a:t>NH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uk-UA" dirty="0" smtClean="0"/>
              <a:t>однієї амінокислоти з </a:t>
            </a:r>
            <a:r>
              <a:rPr lang="el-GR" dirty="0" smtClean="0"/>
              <a:t>α-</a:t>
            </a:r>
            <a:r>
              <a:rPr lang="uk-UA" dirty="0" err="1" smtClean="0"/>
              <a:t>карбоксильною</a:t>
            </a:r>
            <a:r>
              <a:rPr lang="uk-UA" dirty="0" smtClean="0"/>
              <a:t> групою (-СООН) іншої амінокислоти утворюються </a:t>
            </a:r>
            <a:r>
              <a:rPr lang="uk-UA" dirty="0" smtClean="0">
                <a:hlinkClick r:id="rId7" tooltip="Пептидний зв'язок"/>
              </a:rPr>
              <a:t>пептидні зв'язки</a:t>
            </a:r>
            <a:r>
              <a:rPr lang="uk-UA" dirty="0" smtClean="0"/>
              <a:t>. </a:t>
            </a:r>
            <a:r>
              <a:rPr lang="uk-UA" dirty="0" smtClean="0"/>
              <a:t>а </a:t>
            </a:r>
            <a:r>
              <a:rPr lang="uk-UA" dirty="0" smtClean="0"/>
              <a:t>на </a:t>
            </a:r>
            <a:r>
              <a:rPr lang="uk-UA" dirty="0" smtClean="0">
                <a:hlinkClick r:id="rId8" tooltip="Рибосома"/>
              </a:rPr>
              <a:t>рибосомі</a:t>
            </a:r>
            <a:r>
              <a:rPr lang="uk-UA" dirty="0" smtClean="0"/>
              <a:t>). 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 smtClean="0"/>
              <a:t> При природному синтезі білка на рибосомі, нові амінокислоти приєднуються до </a:t>
            </a:r>
            <a:r>
              <a:rPr lang="en-US" dirty="0" smtClean="0"/>
              <a:t>C-</a:t>
            </a:r>
            <a:r>
              <a:rPr lang="uk-UA" dirty="0" smtClean="0"/>
              <a:t>кінця, тому назва пептиду або білка дається шляхом перерахування амінокислотних залишків починаючи з </a:t>
            </a:r>
            <a:r>
              <a:rPr lang="en-US" dirty="0" smtClean="0"/>
              <a:t>N-</a:t>
            </a:r>
            <a:r>
              <a:rPr lang="uk-UA" dirty="0" smtClean="0"/>
              <a:t>кінця.</a:t>
            </a:r>
          </a:p>
          <a:p>
            <a:r>
              <a:rPr lang="uk-UA" dirty="0" smtClean="0"/>
              <a:t>Послідовність амінокислот у білку відповідає </a:t>
            </a:r>
            <a:r>
              <a:rPr lang="uk-UA" dirty="0" smtClean="0">
                <a:hlinkClick r:id="rId9" tooltip="Генетична інформація"/>
              </a:rPr>
              <a:t>інформації</a:t>
            </a:r>
            <a:r>
              <a:rPr lang="uk-UA" dirty="0" smtClean="0"/>
              <a:t>, що міститься в </a:t>
            </a:r>
            <a:r>
              <a:rPr lang="uk-UA" dirty="0" smtClean="0">
                <a:hlinkClick r:id="rId10" tooltip="Ген"/>
              </a:rPr>
              <a:t>гені</a:t>
            </a:r>
            <a:r>
              <a:rPr lang="uk-UA" dirty="0" smtClean="0"/>
              <a:t> даного білка. Ця інформація представлена у вигляді </a:t>
            </a:r>
            <a:r>
              <a:rPr lang="uk-UA" dirty="0" err="1" smtClean="0">
                <a:hlinkClick r:id="rId11" tooltip="Нуклеотидна послідовність"/>
              </a:rPr>
              <a:t>нуклеотидної</a:t>
            </a:r>
            <a:r>
              <a:rPr lang="uk-UA" dirty="0" smtClean="0">
                <a:hlinkClick r:id="rId11" tooltip="Нуклеотидна послідовність"/>
              </a:rPr>
              <a:t> послідовності</a:t>
            </a:r>
            <a:r>
              <a:rPr lang="uk-UA" dirty="0" smtClean="0"/>
              <a:t>, причому одній амінокислоті відповідає одна або декілька послідовностей з </a:t>
            </a:r>
            <a:r>
              <a:rPr lang="uk-UA" dirty="0" err="1" smtClean="0"/>
              <a:t>трьох</a:t>
            </a:r>
            <a:r>
              <a:rPr lang="uk-UA" dirty="0" err="1" smtClean="0">
                <a:hlinkClick r:id="rId12" tooltip="Нуклеотид"/>
              </a:rPr>
              <a:t>нуклеотидів</a:t>
            </a:r>
            <a:r>
              <a:rPr lang="uk-UA" dirty="0" smtClean="0"/>
              <a:t> — так званих </a:t>
            </a:r>
            <a:r>
              <a:rPr lang="uk-UA" dirty="0" smtClean="0">
                <a:hlinkClick r:id="rId13" tooltip="Кодон"/>
              </a:rPr>
              <a:t>кодонів</a:t>
            </a:r>
            <a:r>
              <a:rPr lang="uk-UA" dirty="0" smtClean="0"/>
              <a:t>. </a:t>
            </a:r>
          </a:p>
          <a:p>
            <a:endParaRPr lang="uk-UA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             Прості </a:t>
            </a:r>
            <a:r>
              <a:rPr lang="uk-UA" b="1" dirty="0" smtClean="0"/>
              <a:t>і складні білки</a:t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За складом виділяють прості і складні білки. Прості білки містять тільки амінокислоти, зв'язані в ланцюжки. На відміну від них складні білки мають також </a:t>
            </a:r>
            <a:r>
              <a:rPr lang="uk-UA" dirty="0" err="1" smtClean="0"/>
              <a:t>неамінокислотні</a:t>
            </a:r>
            <a:r>
              <a:rPr lang="uk-UA" dirty="0" smtClean="0"/>
              <a:t> групи. Ці додаткові групи у складі складних білків називаються </a:t>
            </a:r>
            <a:r>
              <a:rPr lang="uk-UA" dirty="0" err="1" smtClean="0">
                <a:hlinkClick r:id="rId2" tooltip="Простетична група"/>
              </a:rPr>
              <a:t>простетичними</a:t>
            </a:r>
            <a:r>
              <a:rPr lang="uk-UA" dirty="0" smtClean="0">
                <a:hlinkClick r:id="rId2" tooltip="Простетична група"/>
              </a:rPr>
              <a:t> групами</a:t>
            </a:r>
            <a:r>
              <a:rPr lang="uk-UA" dirty="0" smtClean="0"/>
              <a:t>. Деякі </a:t>
            </a:r>
            <a:r>
              <a:rPr lang="uk-UA" dirty="0" err="1" smtClean="0"/>
              <a:t>простетичні</a:t>
            </a:r>
            <a:r>
              <a:rPr lang="uk-UA" dirty="0" smtClean="0"/>
              <a:t> групи служать </a:t>
            </a:r>
            <a:r>
              <a:rPr lang="uk-UA" dirty="0" err="1" smtClean="0">
                <a:hlinkClick r:id="rId3" tooltip="Кофактор (біохімія)"/>
              </a:rPr>
              <a:t>кофакторами</a:t>
            </a:r>
            <a:r>
              <a:rPr lang="uk-UA" dirty="0" smtClean="0"/>
              <a:t>, необхідними для роботи ферментів. Інші, такі як </a:t>
            </a:r>
            <a:r>
              <a:rPr lang="uk-UA" dirty="0" err="1" smtClean="0">
                <a:hlinkClick r:id="rId4" tooltip="Полісахарид"/>
              </a:rPr>
              <a:t>полісахаридні</a:t>
            </a:r>
            <a:r>
              <a:rPr lang="uk-UA" dirty="0" err="1" smtClean="0"/>
              <a:t>ланцюжки</a:t>
            </a:r>
            <a:r>
              <a:rPr lang="uk-UA" dirty="0" smtClean="0"/>
              <a:t>, допомагають білку приймати потрібну конформацію і додають додаткову </a:t>
            </a:r>
            <a:r>
              <a:rPr lang="uk-UA" dirty="0" smtClean="0"/>
              <a:t>стабільність. </a:t>
            </a:r>
            <a:r>
              <a:rPr lang="uk-UA" dirty="0" smtClean="0"/>
              <a:t>Неорганічні </a:t>
            </a:r>
            <a:r>
              <a:rPr lang="uk-UA" dirty="0" err="1" smtClean="0"/>
              <a:t>простетичні</a:t>
            </a:r>
            <a:r>
              <a:rPr lang="uk-UA" dirty="0" smtClean="0"/>
              <a:t> групи найчастіше складаються з </a:t>
            </a:r>
            <a:r>
              <a:rPr lang="uk-UA" dirty="0" smtClean="0">
                <a:hlinkClick r:id="rId5" tooltip="Іон"/>
              </a:rPr>
              <a:t>іонів</a:t>
            </a:r>
            <a:r>
              <a:rPr lang="uk-UA" dirty="0" smtClean="0"/>
              <a:t> металів, найпоширенішими з яких є </a:t>
            </a:r>
            <a:r>
              <a:rPr lang="uk-UA" dirty="0" smtClean="0">
                <a:hlinkClick r:id="rId6" tooltip="Цинк"/>
              </a:rPr>
              <a:t>цинк</a:t>
            </a:r>
            <a:r>
              <a:rPr lang="uk-UA" dirty="0" smtClean="0"/>
              <a:t>, </a:t>
            </a:r>
            <a:r>
              <a:rPr lang="uk-UA" dirty="0" smtClean="0">
                <a:hlinkClick r:id="rId7" tooltip="Магній"/>
              </a:rPr>
              <a:t>магній</a:t>
            </a:r>
            <a:r>
              <a:rPr lang="uk-UA" dirty="0" smtClean="0"/>
              <a:t> і </a:t>
            </a:r>
            <a:r>
              <a:rPr lang="uk-UA" dirty="0" smtClean="0">
                <a:hlinkClick r:id="rId8" tooltip="Молібден"/>
              </a:rPr>
              <a:t>молібден</a:t>
            </a:r>
            <a:r>
              <a:rPr lang="uk-UA" baseline="30000" dirty="0" smtClean="0">
                <a:hlinkClick r:id="rId9"/>
              </a:rPr>
              <a:t>[14]</a:t>
            </a:r>
            <a:r>
              <a:rPr lang="uk-UA" dirty="0" smtClean="0"/>
              <a:t>. За типом </a:t>
            </a:r>
            <a:r>
              <a:rPr lang="uk-UA" dirty="0" err="1" smtClean="0"/>
              <a:t>простетичної</a:t>
            </a:r>
            <a:r>
              <a:rPr lang="uk-UA" dirty="0" smtClean="0"/>
              <a:t> групи складні білки поділяють на </a:t>
            </a:r>
            <a:r>
              <a:rPr lang="uk-UA" dirty="0" err="1" smtClean="0">
                <a:hlinkClick r:id="rId10" tooltip="Глікопротеїни"/>
              </a:rPr>
              <a:t>глікопротеїни</a:t>
            </a:r>
            <a:r>
              <a:rPr lang="uk-UA" dirty="0" smtClean="0"/>
              <a:t>, </a:t>
            </a:r>
            <a:r>
              <a:rPr lang="uk-UA" dirty="0" err="1" smtClean="0">
                <a:hlinkClick r:id="rId11" tooltip="Ліпопротеїни"/>
              </a:rPr>
              <a:t>ліпопротеїни</a:t>
            </a:r>
            <a:r>
              <a:rPr lang="uk-UA" dirty="0" smtClean="0"/>
              <a:t>, </a:t>
            </a:r>
            <a:r>
              <a:rPr lang="uk-UA" dirty="0" err="1" smtClean="0">
                <a:hlinkClick r:id="rId12" tooltip="Хромопротеїни"/>
              </a:rPr>
              <a:t>хромопротеїни</a:t>
            </a:r>
            <a:r>
              <a:rPr lang="uk-UA" dirty="0" smtClean="0"/>
              <a:t>, </a:t>
            </a:r>
            <a:r>
              <a:rPr lang="uk-UA" dirty="0" err="1" smtClean="0">
                <a:hlinkClick r:id="rId13" tooltip="Нуклеопротеїни"/>
              </a:rPr>
              <a:t>нуклеопротеїни</a:t>
            </a:r>
            <a:r>
              <a:rPr lang="uk-UA" dirty="0" smtClean="0"/>
              <a:t>, </a:t>
            </a:r>
            <a:r>
              <a:rPr lang="uk-UA" dirty="0" smtClean="0">
                <a:hlinkClick r:id="rId14" tooltip="Фосфопротеїни"/>
              </a:rPr>
              <a:t>фосфопротеїни</a:t>
            </a:r>
            <a:r>
              <a:rPr lang="uk-UA" dirty="0" smtClean="0"/>
              <a:t>, </a:t>
            </a:r>
            <a:r>
              <a:rPr lang="uk-UA" dirty="0" err="1" smtClean="0">
                <a:hlinkClick r:id="rId15" tooltip="Металопротеїни"/>
              </a:rPr>
              <a:t>металопротеїни</a:t>
            </a:r>
            <a:r>
              <a:rPr lang="uk-UA" dirty="0" smtClean="0"/>
              <a:t> та деякі інші.</a:t>
            </a:r>
            <a:endParaRPr lang="uk-UA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Денатурація білка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sz="2900" dirty="0" smtClean="0"/>
              <a:t>Як правило, білки протягом досить довгого часу зберігають структуру і, отже, фізико-хімічні властивості, наприклад, </a:t>
            </a:r>
            <a:r>
              <a:rPr lang="uk-UA" sz="2900" dirty="0" smtClean="0">
                <a:hlinkClick r:id="rId2" tooltip="Розчинність"/>
              </a:rPr>
              <a:t>розчинність</a:t>
            </a:r>
            <a:r>
              <a:rPr lang="uk-UA" sz="2900" dirty="0" smtClean="0"/>
              <a:t>, в умовах (таких як </a:t>
            </a:r>
            <a:r>
              <a:rPr lang="en-US" sz="2900" dirty="0" smtClean="0"/>
              <a:t>pH, </a:t>
            </a:r>
            <a:r>
              <a:rPr lang="uk-UA" sz="2900" dirty="0" smtClean="0"/>
              <a:t>температура), до яких пристосований даний організм або які підтримуються в його межах в результаті збереження </a:t>
            </a:r>
            <a:r>
              <a:rPr lang="uk-UA" sz="2900" dirty="0" smtClean="0">
                <a:hlinkClick r:id="rId3" tooltip="Гомеостаз"/>
              </a:rPr>
              <a:t>гомеостазу</a:t>
            </a:r>
            <a:r>
              <a:rPr lang="uk-UA" sz="2900" baseline="30000" dirty="0" smtClean="0">
                <a:hlinkClick r:id="rId4"/>
              </a:rPr>
              <a:t>[7]</a:t>
            </a:r>
            <a:r>
              <a:rPr lang="uk-UA" sz="2900" dirty="0" smtClean="0"/>
              <a:t>. Різка зміна цих умов, наприклад, внаслідок нагрівання або обробки білка кислотою чи лугом, приводить до втрати четвертинної, третинної і вторинної структур білка, цей процес називається </a:t>
            </a:r>
            <a:r>
              <a:rPr lang="uk-UA" sz="2900" dirty="0" smtClean="0">
                <a:hlinkClick r:id="rId5" tooltip="Денатурація (біохімія)"/>
              </a:rPr>
              <a:t>денатурацією</a:t>
            </a:r>
            <a:r>
              <a:rPr lang="uk-UA" sz="2900" dirty="0" smtClean="0"/>
              <a:t>. Відомий випадок денатурації білка в побуті — приготування курячого яйця, коли під впливом високої температури розчинний у воді прозорий білок </a:t>
            </a:r>
            <a:r>
              <a:rPr lang="uk-UA" sz="2900" dirty="0" err="1" smtClean="0">
                <a:hlinkClick r:id="rId6" tooltip="Овальбумін"/>
              </a:rPr>
              <a:t>овальбумін</a:t>
            </a:r>
            <a:r>
              <a:rPr lang="uk-UA" sz="2900" dirty="0" smtClean="0"/>
              <a:t> стає щільним, нерозчинним і непрозорим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6146" name="Picture 2" descr="C:\Users\1\Desktop\Fried_egg,_sunny_side_up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1639" y="1988840"/>
            <a:ext cx="3918751" cy="36004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Використання</a:t>
            </a:r>
            <a:r>
              <a:rPr lang="ru-RU" b="1" dirty="0" smtClean="0"/>
              <a:t> в </a:t>
            </a:r>
            <a:r>
              <a:rPr lang="ru-RU" b="1" dirty="0" err="1" smtClean="0"/>
              <a:t>промисловості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uk-UA" sz="3800" dirty="0" smtClean="0"/>
              <a:t>.</a:t>
            </a:r>
            <a:r>
              <a:rPr lang="uk-UA" sz="3800" dirty="0" smtClean="0"/>
              <a:t> Серед всіх білків в харчовій промисловості активно використовуються численні </a:t>
            </a:r>
            <a:r>
              <a:rPr lang="uk-UA" sz="3800" dirty="0" smtClean="0">
                <a:hlinkClick r:id="rId2" tooltip="Ферменти"/>
              </a:rPr>
              <a:t>ферменти</a:t>
            </a:r>
            <a:r>
              <a:rPr lang="uk-UA" sz="3800" dirty="0" smtClean="0"/>
              <a:t>. Так, у </a:t>
            </a:r>
            <a:r>
              <a:rPr lang="uk-UA" sz="3800" dirty="0" smtClean="0">
                <a:hlinkClick r:id="rId3" tooltip="Пекарська промисловість"/>
              </a:rPr>
              <a:t>пекарській </a:t>
            </a:r>
            <a:r>
              <a:rPr lang="uk-UA" sz="3800" dirty="0" err="1" smtClean="0">
                <a:hlinkClick r:id="rId3" tooltip="Пекарська промисловість"/>
              </a:rPr>
              <a:t>промисловості</a:t>
            </a:r>
            <a:r>
              <a:rPr lang="uk-UA" sz="3800" dirty="0" err="1" smtClean="0"/>
              <a:t>використовуються</a:t>
            </a:r>
            <a:r>
              <a:rPr lang="uk-UA" sz="3800" dirty="0" smtClean="0"/>
              <a:t> альфа-</a:t>
            </a:r>
            <a:r>
              <a:rPr lang="uk-UA" sz="3800" dirty="0" smtClean="0">
                <a:hlinkClick r:id="rId4" tooltip="Амілаза"/>
              </a:rPr>
              <a:t>амілаза</a:t>
            </a:r>
            <a:r>
              <a:rPr lang="uk-UA" sz="3800" dirty="0" smtClean="0"/>
              <a:t> і </a:t>
            </a:r>
            <a:r>
              <a:rPr lang="uk-UA" sz="3800" dirty="0" err="1" smtClean="0">
                <a:hlinkClick r:id="rId5" tooltip="Протеази"/>
              </a:rPr>
              <a:t>протеази</a:t>
            </a:r>
            <a:r>
              <a:rPr lang="uk-UA" sz="3800" dirty="0" smtClean="0"/>
              <a:t>; у </a:t>
            </a:r>
            <a:r>
              <a:rPr lang="uk-UA" sz="3800" dirty="0" smtClean="0">
                <a:hlinkClick r:id="rId6" tooltip="Пивоваріння"/>
              </a:rPr>
              <a:t>пивоварінні</a:t>
            </a:r>
            <a:r>
              <a:rPr lang="uk-UA" sz="3800" dirty="0" smtClean="0"/>
              <a:t> використовуються численні ферменти </a:t>
            </a:r>
            <a:r>
              <a:rPr lang="uk-UA" sz="3800" dirty="0" smtClean="0">
                <a:hlinkClick r:id="rId7" tooltip="Ячмінь"/>
              </a:rPr>
              <a:t>ячменю</a:t>
            </a:r>
            <a:r>
              <a:rPr lang="uk-UA" sz="3800" dirty="0" smtClean="0"/>
              <a:t> (</a:t>
            </a:r>
            <a:r>
              <a:rPr lang="uk-UA" sz="3800" dirty="0" smtClean="0">
                <a:hlinkClick r:id="rId4" tooltip="Амілаза"/>
              </a:rPr>
              <a:t>амілаза</a:t>
            </a:r>
            <a:r>
              <a:rPr lang="uk-UA" sz="3800" dirty="0" smtClean="0"/>
              <a:t>, </a:t>
            </a:r>
            <a:r>
              <a:rPr lang="uk-UA" sz="3800" dirty="0" err="1" smtClean="0">
                <a:hlinkClick r:id="rId8" tooltip="Глюканази (ще не написана)"/>
              </a:rPr>
              <a:t>глюканази</a:t>
            </a:r>
            <a:r>
              <a:rPr lang="uk-UA" sz="3800" dirty="0" smtClean="0"/>
              <a:t>, </a:t>
            </a:r>
            <a:r>
              <a:rPr lang="uk-UA" sz="3800" dirty="0" err="1" smtClean="0"/>
              <a:t>протеази</a:t>
            </a:r>
            <a:r>
              <a:rPr lang="uk-UA" sz="3800" dirty="0" smtClean="0"/>
              <a:t>); </a:t>
            </a:r>
            <a:r>
              <a:rPr lang="uk-UA" sz="3800" dirty="0" err="1" smtClean="0">
                <a:hlinkClick r:id="rId9" tooltip="Целюлази"/>
              </a:rPr>
              <a:t>целюлази</a:t>
            </a:r>
            <a:r>
              <a:rPr lang="uk-UA" sz="3800" dirty="0" smtClean="0"/>
              <a:t> і </a:t>
            </a:r>
            <a:r>
              <a:rPr lang="uk-UA" sz="3800" dirty="0" err="1" smtClean="0">
                <a:hlinkClick r:id="rId10" tooltip="Пектинази"/>
              </a:rPr>
              <a:t>пектинази</a:t>
            </a:r>
            <a:r>
              <a:rPr lang="uk-UA" sz="3800" dirty="0" smtClean="0"/>
              <a:t> використовуються для освітлення </a:t>
            </a:r>
            <a:r>
              <a:rPr lang="uk-UA" sz="3800" u="sng" dirty="0" smtClean="0">
                <a:hlinkClick r:id="rId11" tooltip="Сік"/>
              </a:rPr>
              <a:t>соків</a:t>
            </a:r>
            <a:r>
              <a:rPr lang="uk-UA" u="sng" dirty="0" smtClean="0"/>
              <a:t>.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uk-UA" dirty="0" smtClean="0">
                <a:hlinkClick r:id="rId12" tooltip="Хімозин"/>
              </a:rPr>
              <a:t>хімозин</a:t>
            </a:r>
            <a:r>
              <a:rPr lang="uk-UA" dirty="0" smtClean="0"/>
              <a:t>, </a:t>
            </a:r>
            <a:r>
              <a:rPr lang="uk-UA" dirty="0" smtClean="0">
                <a:hlinkClick r:id="rId13" tooltip="Ліпаза"/>
              </a:rPr>
              <a:t>ліпаза</a:t>
            </a:r>
            <a:r>
              <a:rPr lang="uk-UA" dirty="0" smtClean="0"/>
              <a:t> і </a:t>
            </a:r>
            <a:r>
              <a:rPr lang="uk-UA" dirty="0" smtClean="0">
                <a:hlinkClick r:id="rId14" tooltip="Лактаза"/>
              </a:rPr>
              <a:t>лактаза</a:t>
            </a:r>
            <a:r>
              <a:rPr lang="uk-UA" dirty="0" smtClean="0"/>
              <a:t> </a:t>
            </a:r>
            <a:r>
              <a:rPr lang="uk-UA" sz="3600" dirty="0" smtClean="0"/>
              <a:t>використовуються для виготовлення кисломолочних продуктів; а </a:t>
            </a:r>
            <a:r>
              <a:rPr lang="uk-UA" sz="3600" dirty="0" err="1" smtClean="0">
                <a:hlinkClick r:id="rId15" tooltip="Папаїн"/>
              </a:rPr>
              <a:t>папаїн</a:t>
            </a:r>
            <a:r>
              <a:rPr lang="uk-UA" sz="3600" dirty="0" smtClean="0"/>
              <a:t> застосовується для пом'якшення м'ясних продуктів. Для </a:t>
            </a:r>
            <a:r>
              <a:rPr lang="uk-UA" sz="3600" dirty="0" err="1" smtClean="0"/>
              <a:t>виготовлення</a:t>
            </a:r>
            <a:r>
              <a:rPr lang="uk-UA" sz="3600" dirty="0" err="1" smtClean="0">
                <a:hlinkClick r:id="rId16" tooltip="Крохмаль"/>
              </a:rPr>
              <a:t>крохмалю</a:t>
            </a:r>
            <a:r>
              <a:rPr lang="uk-UA" sz="3600" dirty="0" smtClean="0"/>
              <a:t> використовують амілазу і </a:t>
            </a:r>
            <a:r>
              <a:rPr lang="uk-UA" sz="3600" dirty="0" err="1" smtClean="0"/>
              <a:t>глюкоамілазу</a:t>
            </a:r>
            <a:r>
              <a:rPr lang="uk-UA" sz="3600" dirty="0" smtClean="0"/>
              <a:t>, а для виготовлення </a:t>
            </a:r>
            <a:r>
              <a:rPr lang="uk-UA" sz="3600" dirty="0" err="1" smtClean="0">
                <a:hlinkClick r:id="rId17" tooltip="Папір"/>
              </a:rPr>
              <a:t>папіру</a:t>
            </a:r>
            <a:r>
              <a:rPr lang="uk-UA" sz="3600" dirty="0" smtClean="0"/>
              <a:t> — </a:t>
            </a:r>
            <a:r>
              <a:rPr lang="uk-UA" sz="3600" dirty="0" err="1" smtClean="0">
                <a:hlinkClick r:id="rId9" tooltip="Целюлази"/>
              </a:rPr>
              <a:t>целюлази</a:t>
            </a:r>
            <a:r>
              <a:rPr lang="uk-UA" sz="3600" dirty="0" smtClean="0"/>
              <a:t> і </a:t>
            </a:r>
            <a:r>
              <a:rPr lang="uk-UA" sz="3600" dirty="0" err="1" smtClean="0">
                <a:hlinkClick r:id="rId18" tooltip="Ксиланазу (ще не написана)"/>
              </a:rPr>
              <a:t>ксиланазу</a:t>
            </a:r>
            <a:r>
              <a:rPr lang="uk-UA" sz="3600" dirty="0" smtClean="0"/>
              <a:t>. Також </a:t>
            </a:r>
            <a:r>
              <a:rPr lang="uk-UA" sz="3600" dirty="0" err="1" smtClean="0"/>
              <a:t>протео-</a:t>
            </a:r>
            <a:r>
              <a:rPr lang="uk-UA" sz="3600" dirty="0" smtClean="0"/>
              <a:t> і </a:t>
            </a:r>
            <a:r>
              <a:rPr lang="uk-UA" sz="3600" dirty="0" err="1" smtClean="0"/>
              <a:t>ліполітичні</a:t>
            </a:r>
            <a:r>
              <a:rPr lang="uk-UA" sz="3600" dirty="0" smtClean="0"/>
              <a:t> ферменти часто додаються до </a:t>
            </a:r>
            <a:r>
              <a:rPr lang="uk-UA" sz="3600" dirty="0" smtClean="0">
                <a:hlinkClick r:id="rId19" tooltip="Мийні засоби"/>
              </a:rPr>
              <a:t>миючих засобів</a:t>
            </a:r>
            <a:r>
              <a:rPr lang="uk-UA" sz="3600" dirty="0" smtClean="0"/>
              <a:t>.</a:t>
            </a:r>
          </a:p>
          <a:p>
            <a:r>
              <a:rPr lang="uk-UA" sz="3600" dirty="0" smtClean="0"/>
              <a:t>Іншим використанням білків є використання </a:t>
            </a:r>
            <a:r>
              <a:rPr lang="uk-UA" sz="3600" dirty="0" err="1" smtClean="0"/>
              <a:t>фібрилярних</a:t>
            </a:r>
            <a:r>
              <a:rPr lang="uk-UA" sz="3600" dirty="0" smtClean="0"/>
              <a:t> білків для виготовлення волокон, що використовуються, зокрема, </a:t>
            </a:r>
            <a:r>
              <a:rPr lang="uk-UA" sz="3600" dirty="0" err="1" smtClean="0"/>
              <a:t>в</a:t>
            </a:r>
            <a:r>
              <a:rPr lang="uk-UA" sz="3600" dirty="0" err="1" smtClean="0">
                <a:hlinkClick r:id="rId20" tooltip="Текстильна промисловість"/>
              </a:rPr>
              <a:t>текстильній</a:t>
            </a:r>
            <a:r>
              <a:rPr lang="uk-UA" sz="3600" dirty="0" smtClean="0">
                <a:hlinkClick r:id="rId20" tooltip="Текстильна промисловість"/>
              </a:rPr>
              <a:t> </a:t>
            </a:r>
            <a:r>
              <a:rPr lang="uk-UA" sz="3600" dirty="0" err="1" smtClean="0">
                <a:hlinkClick r:id="rId20" tooltip="Текстильна промисловість"/>
              </a:rPr>
              <a:t>промисловисті</a:t>
            </a:r>
            <a:endParaRPr lang="uk-UA" sz="3600" dirty="0" smtClean="0"/>
          </a:p>
          <a:p>
            <a:endParaRPr lang="uk-U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</TotalTime>
  <Words>161</Words>
  <Application>Microsoft Office PowerPoint</Application>
  <PresentationFormat>Экран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Білки. Будова та історія дослідження. </vt:lpstr>
      <vt:lpstr>             Білки</vt:lpstr>
      <vt:lpstr>             Функції білків</vt:lpstr>
      <vt:lpstr>Білки – важлива частина харчування.</vt:lpstr>
      <vt:lpstr>           Історія дослідження </vt:lpstr>
      <vt:lpstr>                             Будова </vt:lpstr>
      <vt:lpstr>             Прості і складні білки </vt:lpstr>
      <vt:lpstr>        Денатурація білка</vt:lpstr>
      <vt:lpstr>Використання в промисловості </vt:lpstr>
      <vt:lpstr>Слайд 10</vt:lpstr>
      <vt:lpstr>Слайд 11</vt:lpstr>
      <vt:lpstr>Слайд 12</vt:lpstr>
      <vt:lpstr>Слайд 13</vt:lpstr>
      <vt:lpstr>            Дякую за увагу!!!!*)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Білки. Будова та історія дослідження.</dc:title>
  <dc:creator>1</dc:creator>
  <cp:lastModifiedBy>1</cp:lastModifiedBy>
  <cp:revision>4</cp:revision>
  <dcterms:created xsi:type="dcterms:W3CDTF">2013-11-04T18:35:30Z</dcterms:created>
  <dcterms:modified xsi:type="dcterms:W3CDTF">2013-11-04T19:11:35Z</dcterms:modified>
</cp:coreProperties>
</file>