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35884"/>
            <a:ext cx="7128792" cy="1500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i="1" dirty="0" err="1">
                <a:solidFill>
                  <a:srgbClr val="FF0000"/>
                </a:solidFill>
              </a:rPr>
              <a:t>Клопи</a:t>
            </a:r>
            <a:r>
              <a:rPr lang="ru-RU" sz="3600" b="1" i="1" dirty="0">
                <a:solidFill>
                  <a:srgbClr val="FF0000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напівтвердокрилі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комахи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довжина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тіла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яких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1 мм до 12 см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772816"/>
            <a:ext cx="4176464" cy="47525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>
                <a:solidFill>
                  <a:schemeClr val="tx1"/>
                </a:solidFill>
              </a:rPr>
              <a:t>У наш час </a:t>
            </a:r>
            <a:r>
              <a:rPr lang="ru-RU" sz="2800" dirty="0" err="1">
                <a:solidFill>
                  <a:schemeClr val="tx1"/>
                </a:solidFill>
              </a:rPr>
              <a:t>налічується</a:t>
            </a:r>
            <a:r>
              <a:rPr lang="ru-RU" sz="2800" dirty="0">
                <a:solidFill>
                  <a:schemeClr val="tx1"/>
                </a:solidFill>
              </a:rPr>
              <a:t> 50 тис. </a:t>
            </a:r>
            <a:r>
              <a:rPr lang="ru-RU" sz="2800" dirty="0" err="1">
                <a:solidFill>
                  <a:schemeClr val="tx1"/>
                </a:solidFill>
              </a:rPr>
              <a:t>видів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поширені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всіх</a:t>
            </a:r>
            <a:r>
              <a:rPr lang="ru-RU" sz="2800" dirty="0">
                <a:solidFill>
                  <a:schemeClr val="tx1"/>
                </a:solidFill>
              </a:rPr>
              <a:t> материках і </a:t>
            </a:r>
            <a:r>
              <a:rPr lang="ru-RU" sz="2800" dirty="0" err="1">
                <a:solidFill>
                  <a:schemeClr val="tx1"/>
                </a:solidFill>
              </a:rPr>
              <a:t>океанічних</a:t>
            </a:r>
            <a:r>
              <a:rPr lang="ru-RU" sz="2800" dirty="0">
                <a:solidFill>
                  <a:schemeClr val="tx1"/>
                </a:solidFill>
              </a:rPr>
              <a:t> островах. В </a:t>
            </a:r>
            <a:r>
              <a:rPr lang="ru-RU" sz="2800" dirty="0" err="1">
                <a:solidFill>
                  <a:schemeClr val="tx1"/>
                </a:solidFill>
              </a:rPr>
              <a:t>Україні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їх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налічується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близько</a:t>
            </a:r>
            <a:r>
              <a:rPr lang="ru-RU" sz="2800" dirty="0">
                <a:solidFill>
                  <a:schemeClr val="tx1"/>
                </a:solidFill>
              </a:rPr>
              <a:t> 1000 </a:t>
            </a:r>
            <a:r>
              <a:rPr lang="ru-RU" sz="2800" dirty="0" err="1">
                <a:solidFill>
                  <a:schemeClr val="tx1"/>
                </a:solidFill>
              </a:rPr>
              <a:t>видів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наземні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водні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комахи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живляться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клітинним</a:t>
            </a:r>
            <a:r>
              <a:rPr lang="ru-RU" sz="2800" dirty="0">
                <a:solidFill>
                  <a:schemeClr val="tx1"/>
                </a:solidFill>
              </a:rPr>
              <a:t> соком </a:t>
            </a:r>
            <a:r>
              <a:rPr lang="ru-RU" sz="2800" dirty="0" err="1">
                <a:solidFill>
                  <a:schemeClr val="tx1"/>
                </a:solidFill>
              </a:rPr>
              <a:t>рослин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серед</a:t>
            </a:r>
            <a:r>
              <a:rPr lang="ru-RU" sz="2800" dirty="0">
                <a:solidFill>
                  <a:schemeClr val="tx1"/>
                </a:solidFill>
              </a:rPr>
              <a:t> них є </a:t>
            </a:r>
            <a:r>
              <a:rPr lang="ru-RU" sz="2800" dirty="0" err="1">
                <a:solidFill>
                  <a:schemeClr val="tx1"/>
                </a:solidFill>
              </a:rPr>
              <a:t>хижаки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кровососи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5" descr="zelenui-k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286">
            <a:off x="4951200" y="1543791"/>
            <a:ext cx="24701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кр клоп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394">
            <a:off x="5533791" y="4333764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2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357313"/>
            <a:ext cx="5429250" cy="4857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Клопи - капустяний (оздоблений), рапсовий, гірчичний і інший види, ушкоджують капусту.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комахи з яскравим фарбуванням, білими, жовтими, червоними плямами, рисками й смужками на зеленому, синьому і чорному тлі. Довжина тіла 5,5 10 мм.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 descr="DSC_5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716">
            <a:off x="5716588" y="3735388"/>
            <a:ext cx="260826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33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604">
            <a:off x="6005513" y="919163"/>
            <a:ext cx="21780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5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63" y="1428750"/>
            <a:ext cx="5429250" cy="5143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блощиця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кровосисна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сплющене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до 8,4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самок.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брудно-жовтого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темно-коричневого.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відходить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хоботок,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проколу тканин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смоктання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9" name="Рисунок 4" descr="46565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629">
            <a:off x="5984875" y="3838575"/>
            <a:ext cx="26797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bedb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102">
            <a:off x="6113463" y="1385888"/>
            <a:ext cx="2613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8931" y="476672"/>
            <a:ext cx="5572125" cy="5214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Клоп поцілунковий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велика крилата комаха з витягнутою головою конічної форми.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щілинах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тріщинах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норах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нападають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диких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Людей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кусають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губи,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переходу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слизову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поцілунковий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клоп).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7" descr="5487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00125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8" descr="поце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4161">
            <a:off x="6092825" y="363537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9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500" y="1428750"/>
            <a:ext cx="5000625" cy="50720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водяних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клопів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водомірки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Поверхня води ледь-ледь прогинається під його ногами, і комаха легко й елегантно ковзає, наздоганяючи здобич, тобто у пошуках їжі він досить граціозно бігає по воді. 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7" descr="3482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258">
            <a:off x="5624513" y="3738563"/>
            <a:ext cx="29051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8" descr="800xodomer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00125"/>
            <a:ext cx="27019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7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330" y="476672"/>
            <a:ext cx="4438650" cy="5691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err="1">
                <a:solidFill>
                  <a:schemeClr val="tx1"/>
                </a:solidFill>
              </a:rPr>
              <a:t>Крил</a:t>
            </a:r>
            <a:r>
              <a:rPr lang="ru-RU" sz="4000" dirty="0">
                <a:solidFill>
                  <a:schemeClr val="tx1"/>
                </a:solidFill>
              </a:rPr>
              <a:t> - 2 пари, </a:t>
            </a:r>
            <a:r>
              <a:rPr lang="ru-RU" sz="4000" dirty="0" err="1">
                <a:solidFill>
                  <a:schemeClr val="tx1"/>
                </a:solidFill>
              </a:rPr>
              <a:t>які</a:t>
            </a:r>
            <a:r>
              <a:rPr lang="ru-RU" sz="4000" dirty="0">
                <a:solidFill>
                  <a:schemeClr val="tx1"/>
                </a:solidFill>
              </a:rPr>
              <a:t> в </a:t>
            </a:r>
            <a:r>
              <a:rPr lang="ru-RU" sz="4000" dirty="0" err="1">
                <a:solidFill>
                  <a:schemeClr val="tx1"/>
                </a:solidFill>
              </a:rPr>
              <a:t>стані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спокою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складаються</a:t>
            </a:r>
            <a:r>
              <a:rPr lang="ru-RU" sz="4000" dirty="0">
                <a:solidFill>
                  <a:schemeClr val="tx1"/>
                </a:solidFill>
              </a:rPr>
              <a:t> плоско; </a:t>
            </a:r>
            <a:r>
              <a:rPr lang="ru-RU" sz="4000" dirty="0" err="1">
                <a:solidFill>
                  <a:schemeClr val="tx1"/>
                </a:solidFill>
              </a:rPr>
              <a:t>основна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їхня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частина</a:t>
            </a:r>
            <a:r>
              <a:rPr lang="ru-RU" sz="4000" dirty="0">
                <a:solidFill>
                  <a:schemeClr val="tx1"/>
                </a:solidFill>
              </a:rPr>
              <a:t> - тверда, </a:t>
            </a:r>
            <a:r>
              <a:rPr lang="ru-RU" sz="4000" dirty="0" err="1">
                <a:solidFill>
                  <a:schemeClr val="tx1"/>
                </a:solidFill>
              </a:rPr>
              <a:t>шкіряста</a:t>
            </a:r>
            <a:r>
              <a:rPr lang="ru-RU" sz="4000" dirty="0">
                <a:solidFill>
                  <a:schemeClr val="tx1"/>
                </a:solidFill>
              </a:rPr>
              <a:t>, вершина - </a:t>
            </a:r>
            <a:r>
              <a:rPr lang="ru-RU" sz="4000" dirty="0" err="1">
                <a:solidFill>
                  <a:schemeClr val="tx1"/>
                </a:solidFill>
              </a:rPr>
              <a:t>перетинчаста</a:t>
            </a:r>
            <a:r>
              <a:rPr lang="ru-RU" sz="4000" dirty="0">
                <a:solidFill>
                  <a:schemeClr val="tx1"/>
                </a:solidFill>
              </a:rPr>
              <a:t> з </a:t>
            </a:r>
            <a:r>
              <a:rPr lang="ru-RU" sz="4000" dirty="0" err="1">
                <a:solidFill>
                  <a:schemeClr val="tx1"/>
                </a:solidFill>
              </a:rPr>
              <a:t>характерним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жилкуванням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57" y="550032"/>
            <a:ext cx="4512422" cy="5544616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6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" y="28988"/>
            <a:ext cx="6788175" cy="635234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4437112"/>
            <a:ext cx="6336704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tx1"/>
                </a:solidFill>
              </a:rPr>
              <a:t>Ротові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органи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вигляді</a:t>
            </a:r>
            <a:r>
              <a:rPr lang="ru-RU" sz="3600" dirty="0">
                <a:solidFill>
                  <a:schemeClr val="tx1"/>
                </a:solidFill>
              </a:rPr>
              <a:t> членистого хоботка, </a:t>
            </a:r>
            <a:r>
              <a:rPr lang="ru-RU" sz="3600" dirty="0" err="1">
                <a:solidFill>
                  <a:schemeClr val="tx1"/>
                </a:solidFill>
              </a:rPr>
              <a:t>колючо-сисні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69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photo-2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504">
            <a:off x="1226870" y="486707"/>
            <a:ext cx="2787534" cy="31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1037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927">
            <a:off x="5263452" y="460414"/>
            <a:ext cx="2956534" cy="32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3645024"/>
            <a:ext cx="7920880" cy="30243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dirty="0">
                <a:solidFill>
                  <a:schemeClr val="tx1"/>
                </a:solidFill>
              </a:rPr>
              <a:t>На </a:t>
            </a:r>
            <a:r>
              <a:rPr lang="ru-RU" sz="3600" dirty="0" err="1">
                <a:solidFill>
                  <a:schemeClr val="tx1"/>
                </a:solidFill>
              </a:rPr>
              <a:t>задньогрудях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дорослих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клопів</a:t>
            </a:r>
            <a:r>
              <a:rPr lang="ru-RU" sz="3600" dirty="0">
                <a:solidFill>
                  <a:schemeClr val="tx1"/>
                </a:solidFill>
              </a:rPr>
              <a:t> є </a:t>
            </a:r>
            <a:r>
              <a:rPr lang="ru-RU" sz="3600" dirty="0" err="1">
                <a:solidFill>
                  <a:schemeClr val="tx1"/>
                </a:solidFill>
              </a:rPr>
              <a:t>пахучі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залози</a:t>
            </a:r>
            <a:r>
              <a:rPr lang="ru-RU" sz="3600" dirty="0">
                <a:solidFill>
                  <a:schemeClr val="tx1"/>
                </a:solidFill>
              </a:rPr>
              <a:t>. Тому у</a:t>
            </a:r>
            <a:r>
              <a:rPr lang="uk-UA" sz="3600" dirty="0">
                <a:solidFill>
                  <a:schemeClr val="tx1"/>
                </a:solidFill>
              </a:rPr>
              <a:t>сі клопи помірних широт видають різкий запах, а тропічні навпаки видають аромат, що нагадує аромат нарцисів чи гіацинтів. Вважається, що це є засобом залякування. 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4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284984"/>
            <a:ext cx="8712968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err="1">
                <a:solidFill>
                  <a:schemeClr val="tx1"/>
                </a:solidFill>
              </a:rPr>
              <a:t>Завдяки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геометрії</a:t>
            </a:r>
            <a:r>
              <a:rPr lang="ru-RU" sz="3200" dirty="0">
                <a:solidFill>
                  <a:schemeClr val="tx1"/>
                </a:solidFill>
              </a:rPr>
              <a:t> і </a:t>
            </a:r>
            <a:r>
              <a:rPr lang="ru-RU" sz="3200" dirty="0" err="1">
                <a:solidFill>
                  <a:schemeClr val="tx1"/>
                </a:solidFill>
              </a:rPr>
              <a:t>гнучкості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сегментованого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тіла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голодний</a:t>
            </a:r>
            <a:r>
              <a:rPr lang="ru-RU" sz="3200" dirty="0">
                <a:solidFill>
                  <a:schemeClr val="tx1"/>
                </a:solidFill>
              </a:rPr>
              <a:t> клоп слабо </a:t>
            </a:r>
            <a:r>
              <a:rPr lang="ru-RU" sz="3200" dirty="0" err="1">
                <a:solidFill>
                  <a:schemeClr val="tx1"/>
                </a:solidFill>
              </a:rPr>
              <a:t>вразливий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механічних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способів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боротьби</a:t>
            </a:r>
            <a:r>
              <a:rPr lang="ru-RU" sz="3200" dirty="0">
                <a:solidFill>
                  <a:schemeClr val="tx1"/>
                </a:solidFill>
              </a:rPr>
              <a:t> з ним.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200" dirty="0" err="1">
                <a:solidFill>
                  <a:schemeClr val="tx1"/>
                </a:solidFill>
              </a:rPr>
              <a:t>Ситий</a:t>
            </a:r>
            <a:r>
              <a:rPr lang="ru-RU" sz="3200" dirty="0">
                <a:solidFill>
                  <a:schemeClr val="tx1"/>
                </a:solidFill>
              </a:rPr>
              <a:t> клоп </a:t>
            </a:r>
            <a:r>
              <a:rPr lang="ru-RU" sz="3200" dirty="0" err="1">
                <a:solidFill>
                  <a:schemeClr val="tx1"/>
                </a:solidFill>
              </a:rPr>
              <a:t>стає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менш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рухливим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його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тіло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набуває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більш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округлої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форми</a:t>
            </a:r>
            <a:r>
              <a:rPr lang="ru-RU" sz="3200" dirty="0">
                <a:solidFill>
                  <a:schemeClr val="tx1"/>
                </a:solidFill>
              </a:rPr>
              <a:t> і тому </a:t>
            </a:r>
            <a:r>
              <a:rPr lang="ru-RU" sz="3200" dirty="0" err="1">
                <a:solidFill>
                  <a:schemeClr val="tx1"/>
                </a:solidFill>
              </a:rPr>
              <a:t>можна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приблизно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визначити</a:t>
            </a:r>
            <a:r>
              <a:rPr lang="ru-RU" sz="3200" dirty="0">
                <a:solidFill>
                  <a:schemeClr val="tx1"/>
                </a:solidFill>
              </a:rPr>
              <a:t>, коли дана </a:t>
            </a:r>
            <a:r>
              <a:rPr lang="ru-RU" sz="3200" dirty="0" err="1">
                <a:solidFill>
                  <a:schemeClr val="tx1"/>
                </a:solidFill>
              </a:rPr>
              <a:t>особина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востаннє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харчувалася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http://ic.pics.livejournal.com/marv/29043303/237002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4" y="260648"/>
            <a:ext cx="8642759" cy="29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5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55515" y="4653136"/>
            <a:ext cx="4248472" cy="2204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err="1">
                <a:solidFill>
                  <a:schemeClr val="tx1"/>
                </a:solidFill>
              </a:rPr>
              <a:t>Розвиток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неповним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перетворенням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Яйця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відкладають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рослини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інший</a:t>
            </a:r>
            <a:r>
              <a:rPr lang="ru-RU" sz="2800" dirty="0">
                <a:solidFill>
                  <a:schemeClr val="tx1"/>
                </a:solidFill>
              </a:rPr>
              <a:t> субстрат. </a:t>
            </a:r>
          </a:p>
        </p:txBody>
      </p:sp>
      <p:sp>
        <p:nvSpPr>
          <p:cNvPr id="5" name="Овал 4"/>
          <p:cNvSpPr/>
          <p:nvPr/>
        </p:nvSpPr>
        <p:spPr>
          <a:xfrm>
            <a:off x="-36512" y="0"/>
            <a:ext cx="4896544" cy="2448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err="1">
                <a:solidFill>
                  <a:schemeClr val="tx1"/>
                </a:solidFill>
              </a:rPr>
              <a:t>Клопи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здебільшого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одне</a:t>
            </a:r>
            <a:r>
              <a:rPr lang="ru-RU" sz="2800" dirty="0">
                <a:solidFill>
                  <a:schemeClr val="tx1"/>
                </a:solidFill>
              </a:rPr>
              <a:t> потомство на </a:t>
            </a:r>
            <a:r>
              <a:rPr lang="ru-RU" sz="2800" dirty="0" err="1">
                <a:solidFill>
                  <a:schemeClr val="tx1"/>
                </a:solidFill>
              </a:rPr>
              <a:t>рік</a:t>
            </a:r>
            <a:r>
              <a:rPr lang="ru-RU" sz="2800" dirty="0">
                <a:solidFill>
                  <a:schemeClr val="tx1"/>
                </a:solidFill>
              </a:rPr>
              <a:t>. Для них </a:t>
            </a:r>
            <a:r>
              <a:rPr lang="ru-RU" sz="2800" dirty="0" err="1">
                <a:solidFill>
                  <a:schemeClr val="tx1"/>
                </a:solidFill>
              </a:rPr>
              <a:t>характерний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розвиток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неповним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перетворенням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Рисунок 6" descr="34027f7a00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4" y="57547"/>
            <a:ext cx="3022184" cy="30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post-15358-11742845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3598695" cy="31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699792" y="2330299"/>
            <a:ext cx="4680520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err="1">
                <a:solidFill>
                  <a:schemeClr val="tx1"/>
                </a:solidFill>
              </a:rPr>
              <a:t>Протягом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місяця</a:t>
            </a:r>
            <a:r>
              <a:rPr lang="ru-RU" sz="2800" dirty="0">
                <a:solidFill>
                  <a:schemeClr val="tx1"/>
                </a:solidFill>
              </a:rPr>
              <a:t> самки </a:t>
            </a:r>
            <a:r>
              <a:rPr lang="ru-RU" sz="2800" dirty="0" err="1">
                <a:solidFill>
                  <a:schemeClr val="tx1"/>
                </a:solidFill>
              </a:rPr>
              <a:t>кілька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разів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відкладають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яйця</a:t>
            </a:r>
            <a:r>
              <a:rPr lang="ru-RU" sz="2800" dirty="0">
                <a:solidFill>
                  <a:schemeClr val="tx1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декількох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десятків</a:t>
            </a:r>
            <a:r>
              <a:rPr lang="ru-RU" sz="2800" dirty="0">
                <a:solidFill>
                  <a:schemeClr val="tx1"/>
                </a:solidFill>
              </a:rPr>
              <a:t> до 200 штук.</a:t>
            </a:r>
          </a:p>
        </p:txBody>
      </p:sp>
    </p:spTree>
    <p:extLst>
      <p:ext uri="{BB962C8B-B14F-4D97-AF65-F5344CB8AC3E}">
        <p14:creationId xmlns:p14="http://schemas.microsoft.com/office/powerpoint/2010/main" val="146879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3" descr="graphosoma_linea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0945">
            <a:off x="5370513" y="1074738"/>
            <a:ext cx="291623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кллл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7741">
            <a:off x="5672138" y="3657600"/>
            <a:ext cx="26495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052736"/>
            <a:ext cx="4608512" cy="50405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Багато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видів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клопів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значні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шкідники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sz="2800" dirty="0">
                <a:solidFill>
                  <a:schemeClr val="tx1"/>
                </a:solidFill>
              </a:rPr>
              <a:t> культур і </a:t>
            </a:r>
            <a:r>
              <a:rPr lang="ru-RU" sz="2800" dirty="0" err="1">
                <a:solidFill>
                  <a:schemeClr val="tx1"/>
                </a:solidFill>
              </a:rPr>
              <a:t>садів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Деякі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хижі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клопи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самі</a:t>
            </a:r>
            <a:r>
              <a:rPr lang="ru-RU" sz="2800" dirty="0">
                <a:solidFill>
                  <a:schemeClr val="tx1"/>
                </a:solidFill>
              </a:rPr>
              <a:t> по </a:t>
            </a:r>
            <a:r>
              <a:rPr lang="ru-RU" sz="2800" dirty="0" err="1">
                <a:solidFill>
                  <a:schemeClr val="tx1"/>
                </a:solidFill>
              </a:rPr>
              <a:t>собі</a:t>
            </a:r>
            <a:r>
              <a:rPr lang="ru-RU" sz="2800" dirty="0">
                <a:solidFill>
                  <a:schemeClr val="tx1"/>
                </a:solidFill>
              </a:rPr>
              <a:t> є ворогами </a:t>
            </a:r>
            <a:r>
              <a:rPr lang="ru-RU" sz="2800" dirty="0" err="1">
                <a:solidFill>
                  <a:schemeClr val="tx1"/>
                </a:solidFill>
              </a:rPr>
              <a:t>шкідників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Інші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клопи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корисне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значення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людини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, у </a:t>
            </a:r>
            <a:r>
              <a:rPr lang="ru-RU" sz="2800" dirty="0" err="1">
                <a:solidFill>
                  <a:schemeClr val="tx1"/>
                </a:solidFill>
              </a:rPr>
              <a:t>виробництві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барвників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кошеніль</a:t>
            </a:r>
            <a:r>
              <a:rPr lang="ru-RU" sz="2800" dirty="0">
                <a:solidFill>
                  <a:schemeClr val="tx1"/>
                </a:solidFill>
              </a:rPr>
              <a:t>       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шелак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8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428750"/>
            <a:ext cx="4748212" cy="47513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Клоп-черепашка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придатки.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видозмінені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колючо-сисний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хоботок.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видозміна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Проколюючи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дозрілого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зерна, клоп-черепашка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висмоктує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соки.</a:t>
            </a:r>
          </a:p>
        </p:txBody>
      </p:sp>
      <p:pic>
        <p:nvPicPr>
          <p:cNvPr id="11267" name="Picture 7" descr="http://161.ru/_i/news/c/old/1-1/7l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857625"/>
            <a:ext cx="2679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7" descr="imag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5106">
            <a:off x="5278438" y="987425"/>
            <a:ext cx="33369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7544" y="1022350"/>
            <a:ext cx="5143500" cy="535897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Клопи-солдатики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9 до 11,5 мм.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колоніями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підніжжях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стовбурів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смокче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колоніями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сотень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канібалізм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1" name="Picture 7" descr="h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429000"/>
            <a:ext cx="2501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 descr="00Q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411">
            <a:off x="6129338" y="1036638"/>
            <a:ext cx="23987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406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 зайти в мой ноут</dc:creator>
  <cp:lastModifiedBy>Maksy</cp:lastModifiedBy>
  <cp:revision>5</cp:revision>
  <dcterms:created xsi:type="dcterms:W3CDTF">2014-03-21T09:34:40Z</dcterms:created>
  <dcterms:modified xsi:type="dcterms:W3CDTF">2014-03-21T11:34:57Z</dcterms:modified>
</cp:coreProperties>
</file>