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35" autoAdjust="0"/>
  </p:normalViewPr>
  <p:slideViewPr>
    <p:cSldViewPr>
      <p:cViewPr varScale="1">
        <p:scale>
          <a:sx n="84" d="100"/>
          <a:sy n="84" d="100"/>
        </p:scale>
        <p:origin x="-42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C4171F-F78C-4034-8BFE-7BBDD8732770}" type="datetimeFigureOut">
              <a:rPr lang="ru-RU" smtClean="0"/>
              <a:t>18.02.2014</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AA4AC-CFD4-4CA5-A428-C416B53336B8}" type="slidenum">
              <a:rPr lang="ru-RU" smtClean="0"/>
              <a:t>‹#›</a:t>
            </a:fld>
            <a:endParaRPr lang="ru-RU" dirty="0"/>
          </a:p>
        </p:txBody>
      </p:sp>
    </p:spTree>
    <p:extLst>
      <p:ext uri="{BB962C8B-B14F-4D97-AF65-F5344CB8AC3E}">
        <p14:creationId xmlns:p14="http://schemas.microsoft.com/office/powerpoint/2010/main" val="2722162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18.02.2014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18.02.2014</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052736"/>
            <a:ext cx="8424936" cy="4154984"/>
          </a:xfrm>
          <a:prstGeom prst="rect">
            <a:avLst/>
          </a:prstGeom>
          <a:noFill/>
        </p:spPr>
        <p:txBody>
          <a:bodyPr wrap="square" rtlCol="0">
            <a:spAutoFit/>
          </a:bodyPr>
          <a:lstStyle/>
          <a:p>
            <a:pPr algn="ctr"/>
            <a:r>
              <a:rPr lang="uk-UA" sz="6600" dirty="0" smtClean="0">
                <a:latin typeface="Times New Roman" panose="02020603050405020304" pitchFamily="18" charset="0"/>
                <a:cs typeface="Times New Roman" panose="02020603050405020304" pitchFamily="18" charset="0"/>
              </a:rPr>
              <a:t>Шкідливий вплив вживання наркотичних речовин на організм людини</a:t>
            </a:r>
            <a:endParaRPr lang="ru-RU" sz="6600" dirty="0">
              <a:latin typeface="Times New Roman" panose="02020603050405020304" pitchFamily="18" charset="0"/>
              <a:cs typeface="Times New Roman" panose="02020603050405020304" pitchFamily="18" charset="0"/>
            </a:endParaRPr>
          </a:p>
        </p:txBody>
      </p:sp>
      <p:pic>
        <p:nvPicPr>
          <p:cNvPr id="2" name=" - -.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6444" y="5613388"/>
            <a:ext cx="609600" cy="609600"/>
          </a:xfrm>
          <a:prstGeom prst="rect">
            <a:avLst/>
          </a:prstGeom>
        </p:spPr>
      </p:pic>
    </p:spTree>
    <p:extLst>
      <p:ext uri="{BB962C8B-B14F-4D97-AF65-F5344CB8AC3E}">
        <p14:creationId xmlns:p14="http://schemas.microsoft.com/office/powerpoint/2010/main" val="2369419102"/>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showWhenStopped="0">
                <p:cTn id="12"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5394" y="50434"/>
            <a:ext cx="8568952" cy="923330"/>
          </a:xfrm>
          <a:prstGeom prst="rect">
            <a:avLst/>
          </a:prstGeom>
          <a:noFill/>
        </p:spPr>
        <p:txBody>
          <a:bodyPr wrap="square" rtlCol="0">
            <a:spAutoFit/>
          </a:bodyPr>
          <a:lstStyle/>
          <a:p>
            <a:r>
              <a:rPr lang="uk-UA" sz="5400" dirty="0" smtClean="0">
                <a:solidFill>
                  <a:srgbClr val="C00000"/>
                </a:solidFill>
                <a:latin typeface="Times New Roman" panose="02020603050405020304" pitchFamily="18" charset="0"/>
                <a:cs typeface="Times New Roman" panose="02020603050405020304" pitchFamily="18" charset="0"/>
              </a:rPr>
              <a:t>Життя без наркотиків!</a:t>
            </a:r>
            <a:endParaRPr lang="ru-RU" sz="5400" dirty="0">
              <a:solidFill>
                <a:srgbClr val="C0000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2783"/>
            <a:ext cx="4680520" cy="3582808"/>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870" y="836712"/>
            <a:ext cx="4472940" cy="332232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4293096"/>
            <a:ext cx="2231747" cy="2415726"/>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4400163"/>
            <a:ext cx="4421634" cy="2201592"/>
          </a:xfrm>
          <a:prstGeom prst="rect">
            <a:avLst/>
          </a:prstGeom>
        </p:spPr>
      </p:pic>
    </p:spTree>
    <p:extLst>
      <p:ext uri="{BB962C8B-B14F-4D97-AF65-F5344CB8AC3E}">
        <p14:creationId xmlns:p14="http://schemas.microsoft.com/office/powerpoint/2010/main" val="2604940482"/>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88640"/>
            <a:ext cx="8280920" cy="1015663"/>
          </a:xfrm>
          <a:prstGeom prst="rect">
            <a:avLst/>
          </a:prstGeom>
          <a:noFill/>
        </p:spPr>
        <p:txBody>
          <a:bodyPr wrap="square" rtlCol="0">
            <a:spAutoFit/>
          </a:bodyPr>
          <a:lstStyle/>
          <a:p>
            <a:r>
              <a:rPr lang="uk-UA" sz="2000" i="1" dirty="0" smtClean="0">
                <a:latin typeface="Times New Roman" panose="02020603050405020304" pitchFamily="18" charset="0"/>
                <a:cs typeface="Times New Roman" panose="02020603050405020304" pitchFamily="18" charset="0"/>
              </a:rPr>
              <a:t>Наркоманія</a:t>
            </a:r>
            <a:r>
              <a:rPr lang="uk-UA" sz="2000" dirty="0" smtClean="0">
                <a:latin typeface="Times New Roman" panose="02020603050405020304" pitchFamily="18" charset="0"/>
                <a:cs typeface="Times New Roman" panose="02020603050405020304" pitchFamily="18" charset="0"/>
              </a:rPr>
              <a:t> (гр. - пристрасть, безумство) - вживання речовин - наркотиків до яких людина звикає, самостійно відмовитися від їх вживання не може і які викликають руйнування нервової системи, всіх органів.</a:t>
            </a:r>
            <a:endParaRPr lang="uk-UA"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23528" y="1215409"/>
            <a:ext cx="8424936" cy="707886"/>
          </a:xfrm>
          <a:prstGeom prst="rect">
            <a:avLst/>
          </a:prstGeom>
          <a:noFill/>
        </p:spPr>
        <p:txBody>
          <a:bodyPr wrap="square" rtlCol="0">
            <a:spAutoFit/>
          </a:bodyPr>
          <a:lstStyle/>
          <a:p>
            <a:r>
              <a:rPr lang="uk-UA" sz="2000" dirty="0" smtClean="0">
                <a:latin typeface="Times New Roman" panose="02020603050405020304" pitchFamily="18" charset="0"/>
                <a:cs typeface="Times New Roman" panose="02020603050405020304" pitchFamily="18" charset="0"/>
              </a:rPr>
              <a:t>Це загальний термін, що включає декілька форм залежності від певних речовин.</a:t>
            </a:r>
            <a:endParaRPr lang="uk-UA" sz="20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76200" y="1887215"/>
            <a:ext cx="710452" cy="923330"/>
          </a:xfrm>
          <a:prstGeom prst="rect">
            <a:avLst/>
          </a:prstGeom>
          <a:noFill/>
        </p:spPr>
        <p:txBody>
          <a:bodyPr wrap="none" lIns="91440" tIns="45720" rIns="91440" bIns="45720">
            <a:spAutoFit/>
          </a:bodyPr>
          <a:lstStyle/>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TextBox 6"/>
          <p:cNvSpPr txBox="1"/>
          <p:nvPr/>
        </p:nvSpPr>
        <p:spPr>
          <a:xfrm>
            <a:off x="874859" y="2061131"/>
            <a:ext cx="8089880" cy="1754326"/>
          </a:xfrm>
          <a:prstGeom prst="rect">
            <a:avLst/>
          </a:prstGeom>
          <a:noFill/>
        </p:spPr>
        <p:txBody>
          <a:bodyPr wrap="square" rtlCol="0">
            <a:spAutoFit/>
          </a:bodyPr>
          <a:lstStyle/>
          <a:p>
            <a:r>
              <a:rPr lang="uk-UA" i="1" dirty="0" smtClean="0">
                <a:solidFill>
                  <a:srgbClr val="FFFF00"/>
                </a:solidFill>
                <a:latin typeface="Times New Roman" panose="02020603050405020304" pitchFamily="18" charset="0"/>
                <a:cs typeface="Times New Roman" panose="02020603050405020304" pitchFamily="18" charset="0"/>
              </a:rPr>
              <a:t>Толерантність</a:t>
            </a:r>
            <a:r>
              <a:rPr lang="uk-UA" dirty="0" smtClean="0">
                <a:latin typeface="Times New Roman" panose="02020603050405020304" pitchFamily="18" charset="0"/>
                <a:cs typeface="Times New Roman" panose="02020603050405020304" pitchFamily="18" charset="0"/>
              </a:rPr>
              <a:t> (переносимість) наркотичної речовини, потреба в якій збільшується в міру того, як організм звикає до неї. Будь-який наркотик - це активна хімічна речовина, яка вступає в хімічні реакції з компонентами клітини, перед усім з нервовими і руйнує їх. Із збільшенням толерантності зростає кількість наркотику, яка потрібна для досягнення попереднього ефекту. Отже, чим більша доза, тим швидше і в більшій кількості руйнується організм.</a:t>
            </a:r>
            <a:endParaRPr lang="uk-UA"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76200" y="3687415"/>
            <a:ext cx="710452" cy="923330"/>
          </a:xfrm>
          <a:prstGeom prst="rect">
            <a:avLst/>
          </a:prstGeom>
          <a:noFill/>
        </p:spPr>
        <p:txBody>
          <a:bodyPr wrap="none" lIns="91440" tIns="45720" rIns="91440" bIns="45720">
            <a:spAutoFit/>
          </a:bodyPr>
          <a:lstStyle/>
          <a:p>
            <a:pPr algn="ctr"/>
            <a:r>
              <a:rPr lang="uk-UA"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extBox 8"/>
          <p:cNvSpPr txBox="1"/>
          <p:nvPr/>
        </p:nvSpPr>
        <p:spPr>
          <a:xfrm>
            <a:off x="874858" y="3815457"/>
            <a:ext cx="8078087" cy="1200329"/>
          </a:xfrm>
          <a:prstGeom prst="rect">
            <a:avLst/>
          </a:prstGeom>
          <a:noFill/>
        </p:spPr>
        <p:txBody>
          <a:bodyPr wrap="square" rtlCol="0">
            <a:spAutoFit/>
          </a:bodyPr>
          <a:lstStyle/>
          <a:p>
            <a:r>
              <a:rPr lang="uk-UA" i="1" dirty="0" smtClean="0">
                <a:solidFill>
                  <a:srgbClr val="FFFF00"/>
                </a:solidFill>
              </a:rPr>
              <a:t>Залежність</a:t>
            </a:r>
            <a:r>
              <a:rPr lang="uk-UA" dirty="0" smtClean="0">
                <a:solidFill>
                  <a:srgbClr val="FFFF00"/>
                </a:solidFill>
              </a:rPr>
              <a:t> </a:t>
            </a:r>
            <a:r>
              <a:rPr lang="uk-UA" dirty="0" smtClean="0"/>
              <a:t>- це стан, при якому організм звик функціонувати тільки при наявності наркотику в ньому. Коли прийом наркотику припиняється, наркоман відчуває крайній дискомфорт, який називають синдромом «ломки». В такому стані людина спроможна на все - пограбування, вбивство та інше.</a:t>
            </a:r>
            <a:endParaRPr lang="uk-UA" dirty="0"/>
          </a:p>
        </p:txBody>
      </p:sp>
      <p:sp>
        <p:nvSpPr>
          <p:cNvPr id="10" name="Прямоугольник 9"/>
          <p:cNvSpPr/>
          <p:nvPr/>
        </p:nvSpPr>
        <p:spPr>
          <a:xfrm>
            <a:off x="159042" y="5015786"/>
            <a:ext cx="710452" cy="923330"/>
          </a:xfrm>
          <a:prstGeom prst="rect">
            <a:avLst/>
          </a:prstGeom>
          <a:noFill/>
        </p:spPr>
        <p:txBody>
          <a:bodyPr wrap="none" lIns="91440" tIns="45720" rIns="91440" bIns="45720">
            <a:spAutoFit/>
          </a:bodyPr>
          <a:lstStyle/>
          <a:p>
            <a:pPr algn="ctr"/>
            <a:r>
              <a:rPr lang="uk-UA"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TextBox 10"/>
          <p:cNvSpPr txBox="1"/>
          <p:nvPr/>
        </p:nvSpPr>
        <p:spPr>
          <a:xfrm>
            <a:off x="886652" y="5157192"/>
            <a:ext cx="7632848" cy="1477328"/>
          </a:xfrm>
          <a:prstGeom prst="rect">
            <a:avLst/>
          </a:prstGeom>
          <a:noFill/>
        </p:spPr>
        <p:txBody>
          <a:bodyPr wrap="square" rtlCol="0">
            <a:spAutoFit/>
          </a:bodyPr>
          <a:lstStyle/>
          <a:p>
            <a:r>
              <a:rPr lang="uk-UA" i="1" dirty="0" smtClean="0">
                <a:solidFill>
                  <a:srgbClr val="FFFF00"/>
                </a:solidFill>
              </a:rPr>
              <a:t>Психічна залежність</a:t>
            </a:r>
            <a:r>
              <a:rPr lang="uk-UA" dirty="0" smtClean="0">
                <a:solidFill>
                  <a:srgbClr val="FFFF00"/>
                </a:solidFill>
              </a:rPr>
              <a:t> </a:t>
            </a:r>
            <a:r>
              <a:rPr lang="uk-UA" dirty="0" smtClean="0"/>
              <a:t>- це потреба, бажання продовжити приймати наркотик, незалежно від того, є фізична залежність чи немає. Всі наркотичні речовини - від тютюну і алкоголю до важких наркотиків викликають фізіологічну залежність. Людина після довгого вживання або при специфічних обставинах може звикнути до певного наркотику. </a:t>
            </a:r>
            <a:endParaRPr lang="uk-UA" dirty="0"/>
          </a:p>
        </p:txBody>
      </p:sp>
    </p:spTree>
    <p:extLst>
      <p:ext uri="{BB962C8B-B14F-4D97-AF65-F5344CB8AC3E}">
        <p14:creationId xmlns:p14="http://schemas.microsoft.com/office/powerpoint/2010/main" val="3094606493"/>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332656"/>
            <a:ext cx="8424936" cy="4401205"/>
          </a:xfrm>
          <a:prstGeom prst="rect">
            <a:avLst/>
          </a:prstGeom>
          <a:noFill/>
        </p:spPr>
        <p:txBody>
          <a:bodyPr wrap="square" rtlCol="0">
            <a:spAutoFit/>
          </a:bodyPr>
          <a:lstStyle/>
          <a:p>
            <a:r>
              <a:rPr lang="uk-UA" sz="2000" dirty="0"/>
              <a:t>Відповідно до Міжнародної класифікації наркотиків і психотропних речовин розрізняють такі їх групи: </a:t>
            </a:r>
            <a:br>
              <a:rPr lang="uk-UA" sz="2000" dirty="0"/>
            </a:br>
            <a:r>
              <a:rPr lang="uk-UA" sz="2000" dirty="0"/>
              <a:t/>
            </a:r>
            <a:br>
              <a:rPr lang="uk-UA" sz="2000" dirty="0"/>
            </a:br>
            <a:r>
              <a:rPr lang="uk-UA" sz="2000" dirty="0"/>
              <a:t>- Препарати опію; </a:t>
            </a:r>
            <a:br>
              <a:rPr lang="uk-UA" sz="2000" dirty="0"/>
            </a:br>
            <a:r>
              <a:rPr lang="uk-UA" sz="2000" dirty="0"/>
              <a:t/>
            </a:r>
            <a:br>
              <a:rPr lang="uk-UA" sz="2000" dirty="0"/>
            </a:br>
            <a:r>
              <a:rPr lang="uk-UA" sz="2000" dirty="0"/>
              <a:t>- Снодійні та седативні засоби; </a:t>
            </a:r>
            <a:br>
              <a:rPr lang="uk-UA" sz="2000" dirty="0"/>
            </a:br>
            <a:r>
              <a:rPr lang="uk-UA" sz="2000" dirty="0"/>
              <a:t/>
            </a:r>
            <a:br>
              <a:rPr lang="uk-UA" sz="2000" dirty="0"/>
            </a:br>
            <a:r>
              <a:rPr lang="uk-UA" sz="2000" dirty="0"/>
              <a:t>- Кокаїн; </a:t>
            </a:r>
            <a:br>
              <a:rPr lang="uk-UA" sz="2000" dirty="0"/>
            </a:br>
            <a:r>
              <a:rPr lang="uk-UA" sz="2000" dirty="0"/>
              <a:t/>
            </a:r>
            <a:br>
              <a:rPr lang="uk-UA" sz="2000" dirty="0"/>
            </a:br>
            <a:r>
              <a:rPr lang="uk-UA" sz="2000" dirty="0"/>
              <a:t>- Препарати </a:t>
            </a:r>
            <a:r>
              <a:rPr lang="uk-UA" sz="2000" dirty="0" smtClean="0"/>
              <a:t>індійської коноплі; </a:t>
            </a:r>
            <a:r>
              <a:rPr lang="uk-UA" sz="2000" dirty="0"/>
              <a:t/>
            </a:r>
            <a:br>
              <a:rPr lang="uk-UA" sz="2000" dirty="0"/>
            </a:br>
            <a:r>
              <a:rPr lang="uk-UA" sz="2000" dirty="0"/>
              <a:t/>
            </a:r>
            <a:br>
              <a:rPr lang="uk-UA" sz="2000" dirty="0"/>
            </a:br>
            <a:r>
              <a:rPr lang="uk-UA" sz="2000" dirty="0"/>
              <a:t>- Психостимулятори; </a:t>
            </a:r>
            <a:br>
              <a:rPr lang="uk-UA" sz="2000" dirty="0"/>
            </a:br>
            <a:r>
              <a:rPr lang="uk-UA" sz="2000" dirty="0"/>
              <a:t/>
            </a:r>
            <a:br>
              <a:rPr lang="uk-UA" sz="2000" dirty="0"/>
            </a:br>
            <a:r>
              <a:rPr lang="uk-UA" sz="2000" dirty="0"/>
              <a:t>- </a:t>
            </a:r>
            <a:r>
              <a:rPr lang="uk-UA" sz="2000" dirty="0" smtClean="0"/>
              <a:t>Галюциногени.</a:t>
            </a:r>
            <a:endParaRPr lang="uk-UA" sz="2000" dirty="0">
              <a:effectLs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997" y="3936170"/>
            <a:ext cx="3930398" cy="2642100"/>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996" y="1111417"/>
            <a:ext cx="3930399" cy="2843682"/>
          </a:xfrm>
          <a:prstGeom prst="rect">
            <a:avLst/>
          </a:prstGeom>
        </p:spPr>
      </p:pic>
    </p:spTree>
    <p:extLst>
      <p:ext uri="{BB962C8B-B14F-4D97-AF65-F5344CB8AC3E}">
        <p14:creationId xmlns:p14="http://schemas.microsoft.com/office/powerpoint/2010/main" val="2507898317"/>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0855" y="46159"/>
            <a:ext cx="2304256" cy="1015663"/>
          </a:xfrm>
          <a:prstGeom prst="rect">
            <a:avLst/>
          </a:prstGeom>
          <a:noFill/>
        </p:spPr>
        <p:txBody>
          <a:bodyPr wrap="square" rtlCol="0">
            <a:spAutoFit/>
          </a:bodyPr>
          <a:lstStyle/>
          <a:p>
            <a:pPr algn="ctr"/>
            <a:r>
              <a:rPr lang="uk-UA" sz="6000" dirty="0" smtClean="0">
                <a:latin typeface="Times New Roman" panose="02020603050405020304" pitchFamily="18" charset="0"/>
                <a:cs typeface="Times New Roman" panose="02020603050405020304" pitchFamily="18" charset="0"/>
              </a:rPr>
              <a:t>Опіум</a:t>
            </a:r>
            <a:endParaRPr lang="ru-RU"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7504" y="908719"/>
            <a:ext cx="8928992" cy="2246769"/>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О́піум</a:t>
            </a:r>
            <a:r>
              <a:rPr lang="vi-VN" sz="2000" dirty="0">
                <a:latin typeface="Times New Roman" panose="02020603050405020304" pitchFamily="18" charset="0"/>
                <a:cs typeface="Times New Roman" panose="02020603050405020304" pitchFamily="18" charset="0"/>
              </a:rPr>
              <a:t> (о́пій) — сильнодіючий наркотик, що отримується з висушеного на сонці молочного соку, який добувається з недостиглих коробочок опійного </a:t>
            </a:r>
            <a:r>
              <a:rPr lang="vi-VN" sz="2000" dirty="0" smtClean="0">
                <a:latin typeface="Times New Roman" panose="02020603050405020304" pitchFamily="18" charset="0"/>
                <a:cs typeface="Times New Roman" panose="02020603050405020304" pitchFamily="18" charset="0"/>
              </a:rPr>
              <a:t>маку</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Містить близько 20 алкалоїдів </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В традиційній медицині завдяки високому вмісту морфінових алкалоїдів використовувався як сильний знеболювальний засіб. Однак він швидко виклика́в наркотичну залежність і тепер застосовується лише як сировина для виробництва безпечніших знеболювальних препаратів (зокрема кодеїну).</a:t>
            </a:r>
            <a:endParaRPr lang="ru-RU"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7504" y="3219908"/>
            <a:ext cx="8928992" cy="707886"/>
          </a:xfrm>
          <a:prstGeom prst="rect">
            <a:avLst/>
          </a:prstGeom>
          <a:noFill/>
        </p:spPr>
        <p:txBody>
          <a:bodyPr wrap="square" rtlCol="0">
            <a:spAutoFit/>
          </a:bodyPr>
          <a:lstStyle/>
          <a:p>
            <a:r>
              <a:rPr lang="vi-VN" sz="2000" b="1" dirty="0" smtClean="0">
                <a:latin typeface="+mj-lt"/>
              </a:rPr>
              <a:t>Морфін</a:t>
            </a:r>
            <a:r>
              <a:rPr lang="vi-VN" sz="2000" dirty="0">
                <a:latin typeface="+mj-lt"/>
              </a:rPr>
              <a:t> — один з головних алкалоїдів </a:t>
            </a:r>
            <a:r>
              <a:rPr lang="vi-VN" sz="2000" dirty="0" smtClean="0">
                <a:latin typeface="+mj-lt"/>
              </a:rPr>
              <a:t>опію</a:t>
            </a:r>
            <a:r>
              <a:rPr lang="uk-UA" sz="2000" dirty="0" smtClean="0">
                <a:latin typeface="+mj-lt"/>
              </a:rPr>
              <a:t>, з якого виробляють  синтетичний наркотик-</a:t>
            </a:r>
            <a:r>
              <a:rPr lang="uk-UA" sz="2000" b="1" dirty="0" smtClean="0">
                <a:solidFill>
                  <a:srgbClr val="FFFF00"/>
                </a:solidFill>
                <a:latin typeface="+mj-lt"/>
              </a:rPr>
              <a:t>героїн</a:t>
            </a:r>
            <a:r>
              <a:rPr lang="uk-UA" sz="2000" dirty="0" smtClean="0">
                <a:latin typeface="+mj-lt"/>
              </a:rPr>
              <a:t>.</a:t>
            </a:r>
            <a:endParaRPr lang="ru-RU" sz="2000" dirty="0">
              <a:latin typeface="+mj-lt"/>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686" y="3929710"/>
            <a:ext cx="2576314" cy="2011979"/>
          </a:xfrm>
          <a:prstGeom prst="rect">
            <a:avLst/>
          </a:prstGeom>
        </p:spPr>
      </p:pic>
      <p:sp>
        <p:nvSpPr>
          <p:cNvPr id="8" name="TextBox 7"/>
          <p:cNvSpPr txBox="1"/>
          <p:nvPr/>
        </p:nvSpPr>
        <p:spPr>
          <a:xfrm>
            <a:off x="6732240" y="5941689"/>
            <a:ext cx="1872208" cy="646331"/>
          </a:xfrm>
          <a:prstGeom prst="rect">
            <a:avLst/>
          </a:prstGeom>
          <a:noFill/>
        </p:spPr>
        <p:txBody>
          <a:bodyPr wrap="square" rtlCol="0">
            <a:spAutoFit/>
          </a:bodyPr>
          <a:lstStyle/>
          <a:p>
            <a:pPr algn="ctr"/>
            <a:r>
              <a:rPr lang="uk-UA" dirty="0" smtClean="0"/>
              <a:t>Структурна формула героїну</a:t>
            </a:r>
            <a:endParaRPr lang="ru-RU" dirty="0"/>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29" y="3929710"/>
            <a:ext cx="3028458" cy="2271344"/>
          </a:xfrm>
          <a:prstGeom prst="rect">
            <a:avLst/>
          </a:prstGeom>
        </p:spPr>
      </p:pic>
      <p:sp>
        <p:nvSpPr>
          <p:cNvPr id="11" name="TextBox 10"/>
          <p:cNvSpPr txBox="1"/>
          <p:nvPr/>
        </p:nvSpPr>
        <p:spPr>
          <a:xfrm>
            <a:off x="-22365" y="6296179"/>
            <a:ext cx="3090028" cy="400110"/>
          </a:xfrm>
          <a:prstGeom prst="rect">
            <a:avLst/>
          </a:prstGeom>
          <a:noFill/>
        </p:spPr>
        <p:txBody>
          <a:bodyPr wrap="square" rtlCol="0">
            <a:spAutoFit/>
          </a:bodyPr>
          <a:lstStyle/>
          <a:p>
            <a:pPr algn="ctr"/>
            <a:r>
              <a:rPr lang="uk-UA" sz="2000" dirty="0" smtClean="0"/>
              <a:t>Опіумні плантації</a:t>
            </a:r>
            <a:endParaRPr lang="ru-RU" sz="2000" dirty="0"/>
          </a:p>
        </p:txBody>
      </p:sp>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666" y="3929708"/>
            <a:ext cx="3028460" cy="2271345"/>
          </a:xfrm>
          <a:prstGeom prst="rect">
            <a:avLst/>
          </a:prstGeom>
        </p:spPr>
      </p:pic>
      <p:sp>
        <p:nvSpPr>
          <p:cNvPr id="13" name="TextBox 12"/>
          <p:cNvSpPr txBox="1"/>
          <p:nvPr/>
        </p:nvSpPr>
        <p:spPr>
          <a:xfrm>
            <a:off x="3377748" y="6296179"/>
            <a:ext cx="2664296" cy="400110"/>
          </a:xfrm>
          <a:prstGeom prst="rect">
            <a:avLst/>
          </a:prstGeom>
          <a:noFill/>
        </p:spPr>
        <p:txBody>
          <a:bodyPr wrap="square" rtlCol="0">
            <a:spAutoFit/>
          </a:bodyPr>
          <a:lstStyle/>
          <a:p>
            <a:pPr algn="ctr"/>
            <a:r>
              <a:rPr lang="uk-UA" sz="2000" dirty="0" smtClean="0"/>
              <a:t>Вживання героїну</a:t>
            </a:r>
            <a:endParaRPr lang="ru-RU" sz="2000" dirty="0"/>
          </a:p>
        </p:txBody>
      </p:sp>
    </p:spTree>
    <p:extLst>
      <p:ext uri="{BB962C8B-B14F-4D97-AF65-F5344CB8AC3E}">
        <p14:creationId xmlns:p14="http://schemas.microsoft.com/office/powerpoint/2010/main" val="1840998094"/>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81498"/>
            <a:ext cx="7416824" cy="707886"/>
          </a:xfrm>
          <a:prstGeom prst="rect">
            <a:avLst/>
          </a:prstGeom>
          <a:noFill/>
        </p:spPr>
        <p:txBody>
          <a:bodyPr wrap="square" rtlCol="0">
            <a:spAutoFit/>
          </a:bodyPr>
          <a:lstStyle/>
          <a:p>
            <a:pPr algn="ctr"/>
            <a:r>
              <a:rPr lang="uk-UA" sz="4000" dirty="0">
                <a:latin typeface="Times New Roman" panose="02020603050405020304" pitchFamily="18" charset="0"/>
                <a:cs typeface="Times New Roman" panose="02020603050405020304" pitchFamily="18" charset="0"/>
              </a:rPr>
              <a:t>Снодійно-седативні засоби</a:t>
            </a:r>
          </a:p>
        </p:txBody>
      </p:sp>
      <p:sp>
        <p:nvSpPr>
          <p:cNvPr id="5" name="TextBox 4"/>
          <p:cNvSpPr txBox="1"/>
          <p:nvPr/>
        </p:nvSpPr>
        <p:spPr>
          <a:xfrm>
            <a:off x="71500" y="789384"/>
            <a:ext cx="9072500" cy="3970318"/>
          </a:xfrm>
          <a:prstGeom prst="rect">
            <a:avLst/>
          </a:prstGeom>
          <a:noFill/>
        </p:spPr>
        <p:txBody>
          <a:bodyPr wrap="square" rtlCol="0">
            <a:spAutoFit/>
          </a:bodyPr>
          <a:lstStyle/>
          <a:p>
            <a:r>
              <a:rPr lang="uk-UA" dirty="0"/>
              <a:t>Л</a:t>
            </a:r>
            <a:r>
              <a:rPr lang="uk-UA" dirty="0" smtClean="0"/>
              <a:t>ікарські засоби, що діють заспокійливо на центральну нервову систему, істотно не впливаючи на звичайні функції.</a:t>
            </a:r>
          </a:p>
          <a:p>
            <a:r>
              <a:rPr lang="uk-UA" dirty="0" smtClean="0"/>
              <a:t>До седативних речовин відносяться алкоголь, барбітурати, малі транквілізатори, препарати валер'яни, собачої кропиви, пассіфлори.</a:t>
            </a:r>
          </a:p>
          <a:p>
            <a:r>
              <a:rPr lang="uk-UA" dirty="0" smtClean="0"/>
              <a:t>До цієї групи входять і нейролептики. Нейролептики — позбавляють страху, тривоги, напруги, галюцинацій, марення, а також посилюють дію наркотичних, снодійних і знеболюючих препаратів.</a:t>
            </a:r>
          </a:p>
          <a:p>
            <a:r>
              <a:rPr lang="uk-UA" dirty="0" smtClean="0"/>
              <a:t>Не всі снодійні препарати є наркотиками в прямому значенні цього слова, але всі снодійні ліки можуть викликати залежність (деякі з них дуже швидко). Найнебезпечнішими серед сучасних снодійних є похідні барбітурової кислоти. Інші снодійні, із групи транквілізаторів, при тривалому вживанні або перевищенні рекомендованих доз можуть викликати психічну і фізичну залежність.</a:t>
            </a:r>
          </a:p>
          <a:p>
            <a:r>
              <a:rPr lang="uk-UA" dirty="0" smtClean="0"/>
              <a:t>Завдяки своїй психотропній дії снодійно-седативні препарати надбали популярності серед наркоманів. </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8" y="4437112"/>
            <a:ext cx="2354607" cy="2354607"/>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4508163"/>
            <a:ext cx="3048000" cy="22860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759702"/>
            <a:ext cx="2712615" cy="2034461"/>
          </a:xfrm>
          <a:prstGeom prst="rect">
            <a:avLst/>
          </a:prstGeom>
        </p:spPr>
      </p:pic>
    </p:spTree>
    <p:extLst>
      <p:ext uri="{BB962C8B-B14F-4D97-AF65-F5344CB8AC3E}">
        <p14:creationId xmlns:p14="http://schemas.microsoft.com/office/powerpoint/2010/main" val="3852833846"/>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9712" y="41597"/>
            <a:ext cx="4608512" cy="707886"/>
          </a:xfrm>
          <a:prstGeom prst="rect">
            <a:avLst/>
          </a:prstGeom>
          <a:noFill/>
        </p:spPr>
        <p:txBody>
          <a:bodyPr wrap="square" rtlCol="0">
            <a:spAutoFit/>
          </a:bodyPr>
          <a:lstStyle/>
          <a:p>
            <a:pPr algn="ctr"/>
            <a:r>
              <a:rPr lang="vi-VN" sz="4000" dirty="0" smtClean="0">
                <a:latin typeface="+mj-lt"/>
              </a:rPr>
              <a:t>Кокаїн</a:t>
            </a:r>
            <a:endParaRPr lang="ru-RU" sz="4000" dirty="0">
              <a:latin typeface="+mj-lt"/>
            </a:endParaRPr>
          </a:p>
        </p:txBody>
      </p:sp>
      <p:sp>
        <p:nvSpPr>
          <p:cNvPr id="5" name="TextBox 4"/>
          <p:cNvSpPr txBox="1"/>
          <p:nvPr/>
        </p:nvSpPr>
        <p:spPr>
          <a:xfrm>
            <a:off x="179227" y="548680"/>
            <a:ext cx="8820472" cy="1692771"/>
          </a:xfrm>
          <a:prstGeom prst="rect">
            <a:avLst/>
          </a:prstGeom>
          <a:noFill/>
        </p:spPr>
        <p:txBody>
          <a:bodyPr wrap="square" rtlCol="0">
            <a:spAutoFit/>
          </a:bodyPr>
          <a:lstStyle/>
          <a:p>
            <a:r>
              <a:rPr lang="vi-VN" sz="2000" b="1" dirty="0" smtClean="0">
                <a:latin typeface="+mj-lt"/>
              </a:rPr>
              <a:t>Кокаїн</a:t>
            </a:r>
            <a:r>
              <a:rPr lang="vi-VN" sz="2000" dirty="0">
                <a:latin typeface="+mj-lt"/>
              </a:rPr>
              <a:t> — білий кристалічний порошок, з вигляду подібний на харчову соду.</a:t>
            </a:r>
          </a:p>
          <a:p>
            <a:r>
              <a:rPr lang="vi-VN" sz="2000" dirty="0">
                <a:latin typeface="+mj-lt"/>
              </a:rPr>
              <a:t>Потрапивши на язик, викликає відчуття оніміння. Кокаїн переважно вдихають («нюхають»), деколи вводять внутрішньовенно, попередньо розвівши водою. Деякі похідні кокаїну нагрівають на фользі і вдихають дим, який утворився. Наркотик отримав свою назву </a:t>
            </a:r>
            <a:r>
              <a:rPr lang="vi-VN" sz="2000" dirty="0" smtClean="0">
                <a:latin typeface="+mj-lt"/>
              </a:rPr>
              <a:t>та</a:t>
            </a:r>
            <a:r>
              <a:rPr lang="uk-UA" sz="2000" dirty="0" smtClean="0">
                <a:latin typeface="+mj-lt"/>
              </a:rPr>
              <a:t>к як </a:t>
            </a:r>
            <a:r>
              <a:rPr lang="vi-VN" sz="2000" dirty="0" smtClean="0">
                <a:latin typeface="+mj-lt"/>
              </a:rPr>
              <a:t>виробляється </a:t>
            </a:r>
            <a:r>
              <a:rPr lang="vi-VN" sz="2000" dirty="0">
                <a:latin typeface="+mj-lt"/>
              </a:rPr>
              <a:t>із рослини </a:t>
            </a:r>
            <a:r>
              <a:rPr lang="uk-UA" sz="2000" dirty="0" smtClean="0">
                <a:latin typeface="+mj-lt"/>
              </a:rPr>
              <a:t> </a:t>
            </a:r>
            <a:r>
              <a:rPr lang="vi-VN" sz="2400" dirty="0" smtClean="0">
                <a:solidFill>
                  <a:srgbClr val="FFFF00"/>
                </a:solidFill>
                <a:latin typeface="+mj-lt"/>
              </a:rPr>
              <a:t>кока</a:t>
            </a:r>
            <a:r>
              <a:rPr lang="vi-VN" sz="2000" dirty="0">
                <a:latin typeface="+mj-lt"/>
              </a:rPr>
              <a:t>.</a:t>
            </a:r>
          </a:p>
        </p:txBody>
      </p:sp>
      <p:sp>
        <p:nvSpPr>
          <p:cNvPr id="7" name="TextBox 6"/>
          <p:cNvSpPr txBox="1"/>
          <p:nvPr/>
        </p:nvSpPr>
        <p:spPr>
          <a:xfrm>
            <a:off x="181518" y="2241451"/>
            <a:ext cx="4464496" cy="1631216"/>
          </a:xfrm>
          <a:prstGeom prst="rect">
            <a:avLst/>
          </a:prstGeom>
          <a:noFill/>
        </p:spPr>
        <p:txBody>
          <a:bodyPr wrap="square" rtlCol="0">
            <a:spAutoFit/>
          </a:bodyPr>
          <a:lstStyle/>
          <a:p>
            <a:r>
              <a:rPr lang="uk-UA" sz="2000" b="1" dirty="0" smtClean="0">
                <a:latin typeface="Times New Roman" panose="02020603050405020304" pitchFamily="18" charset="0"/>
                <a:cs typeface="Times New Roman" panose="02020603050405020304" pitchFamily="18" charset="0"/>
              </a:rPr>
              <a:t>Головні ефекти від прийому кокаїну:</a:t>
            </a:r>
            <a:endParaRPr lang="uk-UA" sz="2000" dirty="0" smtClean="0">
              <a:latin typeface="Times New Roman" panose="02020603050405020304" pitchFamily="18" charset="0"/>
              <a:cs typeface="Times New Roman" panose="02020603050405020304" pitchFamily="18" charset="0"/>
            </a:endParaRPr>
          </a:p>
          <a:p>
            <a:r>
              <a:rPr lang="uk-UA" sz="2000" dirty="0" smtClean="0">
                <a:latin typeface="Times New Roman" panose="02020603050405020304" pitchFamily="18" charset="0"/>
                <a:cs typeface="Times New Roman" panose="02020603050405020304" pitchFamily="18" charset="0"/>
              </a:rPr>
              <a:t>- відчуття ейфорії,</a:t>
            </a:r>
          </a:p>
          <a:p>
            <a:r>
              <a:rPr lang="uk-UA" sz="2000" dirty="0" smtClean="0">
                <a:latin typeface="Times New Roman" panose="02020603050405020304" pitchFamily="18" charset="0"/>
                <a:cs typeface="Times New Roman" panose="02020603050405020304" pitchFamily="18" charset="0"/>
              </a:rPr>
              <a:t>- покращення настрою,</a:t>
            </a:r>
          </a:p>
          <a:p>
            <a:r>
              <a:rPr lang="uk-UA" sz="2000" dirty="0" smtClean="0">
                <a:latin typeface="Times New Roman" panose="02020603050405020304" pitchFamily="18" charset="0"/>
                <a:cs typeface="Times New Roman" panose="02020603050405020304" pitchFamily="18" charset="0"/>
              </a:rPr>
              <a:t>- підвищення працездатності,</a:t>
            </a:r>
          </a:p>
          <a:p>
            <a:r>
              <a:rPr lang="uk-UA" sz="2000" dirty="0" smtClean="0">
                <a:latin typeface="Times New Roman" panose="02020603050405020304" pitchFamily="18" charset="0"/>
                <a:cs typeface="Times New Roman" panose="02020603050405020304" pitchFamily="18" charset="0"/>
              </a:rPr>
              <a:t>- самовпевненість.</a:t>
            </a:r>
            <a:endParaRPr lang="uk-UA"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589463" y="2287617"/>
            <a:ext cx="4410236" cy="2246769"/>
          </a:xfrm>
          <a:prstGeom prst="rect">
            <a:avLst/>
          </a:prstGeom>
          <a:noFill/>
        </p:spPr>
        <p:txBody>
          <a:bodyPr wrap="square" rtlCol="0">
            <a:spAutoFit/>
          </a:bodyPr>
          <a:lstStyle/>
          <a:p>
            <a:r>
              <a:rPr lang="uk-UA" sz="2000" dirty="0" smtClean="0">
                <a:latin typeface="Times New Roman" panose="02020603050405020304" pitchFamily="18" charset="0"/>
                <a:cs typeface="Times New Roman" panose="02020603050405020304" pitchFamily="18" charset="0"/>
              </a:rPr>
              <a:t>Тривале вживання кокаїну викликає паранойю, глухоту, марення, порушення травлення. Можуть виявитися проблеми зі слизовою носа або затвердіння вен (залежить від способу прийому); порушення сну. Негативно впливає на потенцію.</a:t>
            </a:r>
            <a:endParaRPr lang="uk-UA" sz="2000"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27" y="3933056"/>
            <a:ext cx="2317163" cy="2736034"/>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884" y="4534386"/>
            <a:ext cx="3412444" cy="2136487"/>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317" y="4694784"/>
            <a:ext cx="2893382" cy="1964050"/>
          </a:xfrm>
          <a:prstGeom prst="rect">
            <a:avLst/>
          </a:prstGeom>
        </p:spPr>
      </p:pic>
    </p:spTree>
    <p:extLst>
      <p:ext uri="{BB962C8B-B14F-4D97-AF65-F5344CB8AC3E}">
        <p14:creationId xmlns:p14="http://schemas.microsoft.com/office/powerpoint/2010/main" val="2053165477"/>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9792" y="0"/>
            <a:ext cx="3528392" cy="584775"/>
          </a:xfrm>
          <a:prstGeom prst="rect">
            <a:avLst/>
          </a:prstGeom>
          <a:noFill/>
        </p:spPr>
        <p:txBody>
          <a:bodyPr wrap="square" rtlCol="0">
            <a:spAutoFit/>
          </a:bodyPr>
          <a:lstStyle/>
          <a:p>
            <a:pPr algn="ctr"/>
            <a:r>
              <a:rPr lang="uk-UA" sz="3200" dirty="0" smtClean="0"/>
              <a:t>Конопля</a:t>
            </a:r>
            <a:endParaRPr lang="ru-RU" sz="3200" dirty="0"/>
          </a:p>
        </p:txBody>
      </p:sp>
      <p:sp>
        <p:nvSpPr>
          <p:cNvPr id="5" name="TextBox 4"/>
          <p:cNvSpPr txBox="1"/>
          <p:nvPr/>
        </p:nvSpPr>
        <p:spPr>
          <a:xfrm>
            <a:off x="179512" y="476672"/>
            <a:ext cx="8784976" cy="1015663"/>
          </a:xfrm>
          <a:prstGeom prst="rect">
            <a:avLst/>
          </a:prstGeom>
          <a:noFill/>
        </p:spPr>
        <p:txBody>
          <a:bodyPr wrap="square" rtlCol="0">
            <a:spAutoFit/>
          </a:bodyPr>
          <a:lstStyle/>
          <a:p>
            <a:r>
              <a:rPr lang="uk-UA" sz="2000" dirty="0" smtClean="0">
                <a:latin typeface="Times New Roman" panose="02020603050405020304" pitchFamily="18" charset="0"/>
                <a:cs typeface="Times New Roman" panose="02020603050405020304" pitchFamily="18" charset="0"/>
              </a:rPr>
              <a:t>Марихуана (конопля) - це висушені квіти, насіння та листя рослини індійської коноплі.</a:t>
            </a:r>
            <a:r>
              <a:rPr lang="ru-RU" sz="2000" dirty="0"/>
              <a:t> </a:t>
            </a:r>
            <a:r>
              <a:rPr lang="uk-UA" sz="2000" dirty="0" smtClean="0">
                <a:latin typeface="Times New Roman" panose="02020603050405020304" pitchFamily="18" charset="0"/>
                <a:cs typeface="Times New Roman" panose="02020603050405020304" pitchFamily="18" charset="0"/>
              </a:rPr>
              <a:t>Основною наркотичною речовиною, що міститься у марихуані є тетрагідроканабінол</a:t>
            </a:r>
            <a:endParaRPr lang="uk-UA" sz="20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471" y="1232533"/>
            <a:ext cx="3179461" cy="1728191"/>
          </a:xfrm>
          <a:prstGeom prst="rect">
            <a:avLst/>
          </a:prstGeom>
        </p:spPr>
      </p:pic>
      <p:sp>
        <p:nvSpPr>
          <p:cNvPr id="7" name="TextBox 6"/>
          <p:cNvSpPr txBox="1"/>
          <p:nvPr/>
        </p:nvSpPr>
        <p:spPr>
          <a:xfrm>
            <a:off x="179513" y="1460670"/>
            <a:ext cx="4968551" cy="5632311"/>
          </a:xfrm>
          <a:prstGeom prst="rect">
            <a:avLst/>
          </a:prstGeom>
          <a:noFill/>
        </p:spPr>
        <p:txBody>
          <a:bodyPr wrap="square" rtlCol="0">
            <a:spAutoFit/>
          </a:bodyPr>
          <a:lstStyle/>
          <a:p>
            <a:r>
              <a:rPr lang="uk-UA" sz="2000" dirty="0" smtClean="0">
                <a:latin typeface="Times New Roman" panose="02020603050405020304" pitchFamily="18" charset="0"/>
                <a:cs typeface="Times New Roman" panose="02020603050405020304" pitchFamily="18" charset="0"/>
              </a:rPr>
              <a:t>Марихуану зазвичай палять, скручуючи в сигарети (косяк), але її також курять як тютюн у курильних люльках.</a:t>
            </a:r>
          </a:p>
          <a:p>
            <a:r>
              <a:rPr lang="uk-UA" sz="2000" dirty="0" smtClean="0">
                <a:latin typeface="Times New Roman" panose="02020603050405020304" pitchFamily="18" charset="0"/>
                <a:cs typeface="Times New Roman" panose="02020603050405020304" pitchFamily="18" charset="0"/>
              </a:rPr>
              <a:t>Марихуана дає такі відчуття як: прискорене серцебиття, погіршення координації рухів і почуття рівноваги, а також «мрійливий» стан розуму - кульмінація настає протягом перших 30 хвилин після прийому наркотику.  </a:t>
            </a:r>
            <a:br>
              <a:rPr lang="uk-UA" sz="2000" dirty="0" smtClean="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Марихуана призводить до серйозних наслідків розумової діяльності людини. Курець марихуани має слабшу пам'ять та гірші розумові здібності порівняно з тими, хто марихуану не вживає. У тварин, яким, згідно з дослідженнями, давали марихуану, спостерігалися структурні пошкодження мозку.</a:t>
            </a:r>
          </a:p>
          <a:p>
            <a:r>
              <a:rPr lang="uk-UA" sz="2000" dirty="0" smtClean="0">
                <a:latin typeface="Times New Roman" panose="02020603050405020304" pitchFamily="18" charset="0"/>
                <a:cs typeface="Times New Roman" panose="02020603050405020304" pitchFamily="18" charset="0"/>
              </a:rPr>
              <a:t> </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471" y="2964538"/>
            <a:ext cx="3220990" cy="2147327"/>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471" y="4589239"/>
            <a:ext cx="3230525" cy="2153683"/>
          </a:xfrm>
          <a:prstGeom prst="rect">
            <a:avLst/>
          </a:prstGeom>
        </p:spPr>
      </p:pic>
    </p:spTree>
    <p:extLst>
      <p:ext uri="{BB962C8B-B14F-4D97-AF65-F5344CB8AC3E}">
        <p14:creationId xmlns:p14="http://schemas.microsoft.com/office/powerpoint/2010/main" val="3136418736"/>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9752" y="116632"/>
            <a:ext cx="4536504" cy="523220"/>
          </a:xfrm>
          <a:prstGeom prst="rect">
            <a:avLst/>
          </a:prstGeom>
          <a:noFill/>
        </p:spPr>
        <p:txBody>
          <a:bodyPr wrap="square" rtlCol="0">
            <a:spAutoFit/>
          </a:bodyPr>
          <a:lstStyle/>
          <a:p>
            <a:pPr algn="ctr"/>
            <a:r>
              <a:rPr lang="uk-UA" sz="2800" dirty="0" smtClean="0">
                <a:latin typeface="Times New Roman" panose="02020603050405020304" pitchFamily="18" charset="0"/>
                <a:cs typeface="Times New Roman" panose="02020603050405020304" pitchFamily="18" charset="0"/>
              </a:rPr>
              <a:t>Психостимулятори</a:t>
            </a:r>
            <a:endParaRPr lang="ru-RU"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79512" y="624948"/>
            <a:ext cx="8652886" cy="2031325"/>
          </a:xfrm>
          <a:prstGeom prst="rect">
            <a:avLst/>
          </a:prstGeom>
          <a:noFill/>
        </p:spPr>
        <p:txBody>
          <a:bodyPr wrap="square" rtlCol="0">
            <a:spAutoFit/>
          </a:bodyPr>
          <a:lstStyle/>
          <a:p>
            <a:r>
              <a:rPr lang="uk-UA" b="1" dirty="0" smtClean="0">
                <a:latin typeface="Times New Roman" panose="02020603050405020304" pitchFamily="18" charset="0"/>
                <a:cs typeface="Times New Roman" panose="02020603050405020304" pitchFamily="18" charset="0"/>
              </a:rPr>
              <a:t>Психостимулятори</a:t>
            </a:r>
            <a:r>
              <a:rPr lang="uk-UA" dirty="0" smtClean="0">
                <a:latin typeface="Times New Roman" panose="02020603050405020304" pitchFamily="18" charset="0"/>
                <a:cs typeface="Times New Roman" panose="02020603050405020304" pitchFamily="18" charset="0"/>
              </a:rPr>
              <a:t> – група різноманітних речовин з однією об’єднуючою ознакою: в результаті їх вживання прискорюється темп мислення (при цьому міркування стає поверхневим, легким, менш обдуманим). Частина препаратів цієї групи має також властивість спотворювати сприйняття оточуючого, тому подібна до галюциногенів. Існують психостимулятори рослинного походження (кока, ефедра, кола), проте у нас вони зустрічаються в основному у вигляді хімічних субстанцій (порошків) або таблеток.</a:t>
            </a:r>
            <a:endParaRPr lang="uk-UA"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79512" y="2677297"/>
            <a:ext cx="8280920" cy="646331"/>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Амфетамін </a:t>
            </a:r>
            <a:r>
              <a:rPr lang="ru-RU" dirty="0">
                <a:latin typeface="Times New Roman" panose="02020603050405020304" pitchFamily="18" charset="0"/>
                <a:cs typeface="Times New Roman" panose="02020603050405020304" pitchFamily="18" charset="0"/>
              </a:rPr>
              <a:t> — психоактивна речовина, стимулятор центральної нервової системи, є аналогом гормонів адреналіну та норадреналіну.</a:t>
            </a:r>
          </a:p>
        </p:txBody>
      </p:sp>
      <p:sp>
        <p:nvSpPr>
          <p:cNvPr id="7" name="TextBox 6"/>
          <p:cNvSpPr txBox="1"/>
          <p:nvPr/>
        </p:nvSpPr>
        <p:spPr>
          <a:xfrm>
            <a:off x="174576" y="3323628"/>
            <a:ext cx="8789912" cy="3139321"/>
          </a:xfrm>
          <a:prstGeom prst="rect">
            <a:avLst/>
          </a:prstGeom>
          <a:noFill/>
        </p:spPr>
        <p:txBody>
          <a:bodyPr wrap="square" rtlCol="0">
            <a:spAutoFit/>
          </a:bodyPr>
          <a:lstStyle/>
          <a:p>
            <a:r>
              <a:rPr lang="uk-UA" dirty="0" smtClean="0"/>
              <a:t>Амфетамін частіше закінчує дію раптово. Підйом через 6-8 годин різко змінюється знемогою. Після закінчення дії препарату завжди слідують депресія і стомлення: похмуро-пригнічений настрій, дратівливість, озлоблення, почуття нестерпної втоми і знемоги, тривога, «внутрішній неспокій», через який, незважаючи на втому, неможливо заснути без снодійного. Тривалість післядії від декількох годин до діб. По суті справи, післядія відповідає картині абстиненції при амфетамінової наркоманії, і останню відрізняють від нього лише за те, що абстиненція триває більше доби. Тривале застосування може призвести як до психічного виснаження, що часто проявляється у вигляді психозів, так і до фізичного, у вигляді слабкості та сильного схуднення. Крім того, можливе порушення роботи нирок, печінки, зниження імунної відповіді, погіршення зору.</a:t>
            </a:r>
            <a:endParaRPr lang="uk-UA" dirty="0"/>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09" y="724385"/>
            <a:ext cx="7804023" cy="5198486"/>
          </a:xfrm>
          <a:prstGeom prst="rect">
            <a:avLst/>
          </a:prstGeom>
        </p:spPr>
      </p:pic>
    </p:spTree>
    <p:extLst>
      <p:ext uri="{BB962C8B-B14F-4D97-AF65-F5344CB8AC3E}">
        <p14:creationId xmlns:p14="http://schemas.microsoft.com/office/powerpoint/2010/main" val="1962557656"/>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9752" y="116632"/>
            <a:ext cx="4104456" cy="461665"/>
          </a:xfrm>
          <a:prstGeom prst="rect">
            <a:avLst/>
          </a:prstGeom>
          <a:noFill/>
        </p:spPr>
        <p:txBody>
          <a:bodyPr wrap="square" rtlCol="0">
            <a:spAutoFit/>
          </a:bodyPr>
          <a:lstStyle/>
          <a:p>
            <a:pPr algn="ctr"/>
            <a:r>
              <a:rPr lang="uk-UA" sz="2400" dirty="0" smtClean="0">
                <a:latin typeface="Times New Roman" panose="02020603050405020304" pitchFamily="18" charset="0"/>
                <a:cs typeface="Times New Roman" panose="02020603050405020304" pitchFamily="18" charset="0"/>
              </a:rPr>
              <a:t>Галюценогени</a:t>
            </a:r>
            <a:endParaRPr lang="ru-RU"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7504" y="578297"/>
            <a:ext cx="8784976" cy="2585323"/>
          </a:xfrm>
          <a:prstGeom prst="rect">
            <a:avLst/>
          </a:prstGeom>
          <a:noFill/>
        </p:spPr>
        <p:txBody>
          <a:bodyPr wrap="square" rtlCol="0">
            <a:spAutoFit/>
          </a:bodyPr>
          <a:lstStyle/>
          <a:p>
            <a:r>
              <a:rPr lang="uk-UA" b="1" dirty="0" smtClean="0">
                <a:latin typeface="Times New Roman" panose="02020603050405020304" pitchFamily="18" charset="0"/>
                <a:cs typeface="Times New Roman" panose="02020603050405020304" pitchFamily="18" charset="0"/>
              </a:rPr>
              <a:t>Галюциногени</a:t>
            </a:r>
            <a:r>
              <a:rPr lang="uk-UA" dirty="0" smtClean="0">
                <a:latin typeface="Times New Roman" panose="02020603050405020304" pitchFamily="18" charset="0"/>
                <a:cs typeface="Times New Roman" panose="02020603050405020304" pitchFamily="18" charset="0"/>
              </a:rPr>
              <a:t> — речовини хімічного, або природного походження, вживання яких викликає у людини зорові або слухові галюцинації. Часто такі стани супроводжуються змінами настрою — від депресії до невиправданої агресивності. Викликають більше психологічну залежність ніж фізичну, оскільки людині починає не вистачати яскравих почуттів у буденному житті. Точніший термін — «препарати, що змінюють свідомість», так як часто вони не викликають галюцинацій, а спотворюють самопочуття наркомана. І він відчуває зміненим не тільки оточуючий світ, а й себе. В групу галюциногенів також входять дуже різні за хімічним складом продукти, деякі з них — натурального виробництва.</a:t>
            </a:r>
            <a:endParaRPr lang="uk-UA"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547664" y="2855843"/>
            <a:ext cx="3586159" cy="1015663"/>
          </a:xfrm>
          <a:prstGeom prst="rect">
            <a:avLst/>
          </a:prstGeom>
          <a:noFill/>
        </p:spPr>
        <p:txBody>
          <a:bodyPr wrap="square" rtlCol="0">
            <a:spAutoFit/>
          </a:bodyPr>
          <a:lstStyle/>
          <a:p>
            <a:r>
              <a:rPr lang="ru-RU" sz="2000" dirty="0">
                <a:solidFill>
                  <a:srgbClr val="FFFF00"/>
                </a:solidFill>
                <a:latin typeface="Times New Roman" panose="02020603050405020304" pitchFamily="18" charset="0"/>
                <a:cs typeface="Times New Roman" panose="02020603050405020304" pitchFamily="18" charset="0"/>
              </a:rPr>
              <a:t>Хімічні </a:t>
            </a:r>
            <a:r>
              <a:rPr lang="ru-RU" sz="2000" dirty="0" smtClean="0">
                <a:solidFill>
                  <a:srgbClr val="FFFF00"/>
                </a:solidFill>
                <a:latin typeface="Times New Roman" panose="02020603050405020304" pitchFamily="18" charset="0"/>
                <a:cs typeface="Times New Roman" panose="02020603050405020304" pitchFamily="18" charset="0"/>
              </a:rPr>
              <a:t>галюциногени:</a:t>
            </a:r>
          </a:p>
          <a:p>
            <a:pPr marL="342900" indent="-342900">
              <a:buFontTx/>
              <a:buChar char="-"/>
            </a:pPr>
            <a:r>
              <a:rPr lang="uk-UA" sz="2000" dirty="0" smtClean="0">
                <a:latin typeface="Times New Roman" panose="02020603050405020304" pitchFamily="18" charset="0"/>
                <a:cs typeface="Times New Roman" panose="02020603050405020304" pitchFamily="18" charset="0"/>
              </a:rPr>
              <a:t>ЛСД;</a:t>
            </a:r>
          </a:p>
          <a:p>
            <a:pPr marL="342900" indent="-342900">
              <a:buFontTx/>
              <a:buChar char="-"/>
            </a:pPr>
            <a:r>
              <a:rPr lang="uk-UA" sz="2000" dirty="0" smtClean="0">
                <a:latin typeface="Times New Roman" panose="02020603050405020304" pitchFamily="18" charset="0"/>
                <a:cs typeface="Times New Roman" panose="02020603050405020304" pitchFamily="18" charset="0"/>
              </a:rPr>
              <a:t>РСР.</a:t>
            </a:r>
          </a:p>
        </p:txBody>
      </p:sp>
      <p:sp>
        <p:nvSpPr>
          <p:cNvPr id="7" name="TextBox 6"/>
          <p:cNvSpPr txBox="1"/>
          <p:nvPr/>
        </p:nvSpPr>
        <p:spPr>
          <a:xfrm>
            <a:off x="4644008" y="2855843"/>
            <a:ext cx="4356484" cy="1631216"/>
          </a:xfrm>
          <a:prstGeom prst="rect">
            <a:avLst/>
          </a:prstGeom>
          <a:noFill/>
        </p:spPr>
        <p:txBody>
          <a:bodyPr wrap="square" rtlCol="0">
            <a:spAutoFit/>
          </a:bodyPr>
          <a:lstStyle/>
          <a:p>
            <a:r>
              <a:rPr lang="uk-UA" sz="2000" dirty="0" smtClean="0">
                <a:solidFill>
                  <a:srgbClr val="FFFF00"/>
                </a:solidFill>
                <a:latin typeface="Times New Roman" panose="02020603050405020304" pitchFamily="18" charset="0"/>
                <a:cs typeface="Times New Roman" panose="02020603050405020304" pitchFamily="18" charset="0"/>
              </a:rPr>
              <a:t>Природні галюциногени:</a:t>
            </a:r>
          </a:p>
          <a:p>
            <a:pPr marL="342900" indent="-342900">
              <a:buFontTx/>
              <a:buChar char="-"/>
            </a:pPr>
            <a:r>
              <a:rPr lang="uk-UA" sz="2000" dirty="0" smtClean="0">
                <a:latin typeface="Times New Roman" panose="02020603050405020304" pitchFamily="18" charset="0"/>
                <a:cs typeface="Times New Roman" panose="02020603050405020304" pitchFamily="18" charset="0"/>
              </a:rPr>
              <a:t>Галюциногенні гриби;</a:t>
            </a:r>
          </a:p>
          <a:p>
            <a:pPr marL="342900" indent="-342900">
              <a:buFontTx/>
              <a:buChar char="-"/>
            </a:pPr>
            <a:r>
              <a:rPr lang="uk-UA" sz="2000" dirty="0" smtClean="0">
                <a:latin typeface="Times New Roman" panose="02020603050405020304" pitchFamily="18" charset="0"/>
                <a:cs typeface="Times New Roman" panose="02020603050405020304" pitchFamily="18" charset="0"/>
              </a:rPr>
              <a:t>Кактуси пейотль або пейот;</a:t>
            </a:r>
          </a:p>
          <a:p>
            <a:pPr marL="342900" indent="-342900">
              <a:buFontTx/>
              <a:buChar char="-"/>
            </a:pPr>
            <a:r>
              <a:rPr lang="uk-UA" sz="2000" dirty="0" smtClean="0">
                <a:latin typeface="Times New Roman" panose="02020603050405020304" pitchFamily="18" charset="0"/>
                <a:cs typeface="Times New Roman" panose="02020603050405020304" pitchFamily="18" charset="0"/>
              </a:rPr>
              <a:t>Лісова ліана;</a:t>
            </a:r>
          </a:p>
          <a:p>
            <a:pPr marL="342900" indent="-342900">
              <a:buFontTx/>
              <a:buChar char="-"/>
            </a:pPr>
            <a:r>
              <a:rPr lang="uk-UA" sz="2000" dirty="0" smtClean="0">
                <a:latin typeface="Times New Roman" panose="02020603050405020304" pitchFamily="18" charset="0"/>
                <a:cs typeface="Times New Roman" panose="02020603050405020304" pitchFamily="18" charset="0"/>
              </a:rPr>
              <a:t>Західноафриканська рослина.</a:t>
            </a:r>
            <a:endParaRPr lang="uk-UA" sz="20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4459752"/>
            <a:ext cx="3146979" cy="2360234"/>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058" y="4827205"/>
            <a:ext cx="2969030" cy="197626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74" y="3832283"/>
            <a:ext cx="2653125" cy="1989844"/>
          </a:xfrm>
          <a:prstGeom prst="rect">
            <a:avLst/>
          </a:prstGeom>
        </p:spPr>
      </p:pic>
    </p:spTree>
    <p:extLst>
      <p:ext uri="{BB962C8B-B14F-4D97-AF65-F5344CB8AC3E}">
        <p14:creationId xmlns:p14="http://schemas.microsoft.com/office/powerpoint/2010/main" val="258200298"/>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778</Words>
  <Application>Microsoft Office PowerPoint</Application>
  <PresentationFormat>Экран (4:3)</PresentationFormat>
  <Paragraphs>51</Paragraphs>
  <Slides>10</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дом</cp:lastModifiedBy>
  <cp:revision>14</cp:revision>
  <dcterms:modified xsi:type="dcterms:W3CDTF">2014-02-18T14:01:34Z</dcterms:modified>
</cp:coreProperties>
</file>