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6480048" cy="2301240"/>
          </a:xfrm>
        </p:spPr>
        <p:txBody>
          <a:bodyPr>
            <a:normAutofit/>
          </a:bodyPr>
          <a:lstStyle/>
          <a:p>
            <a:r>
              <a:rPr lang="ru-RU" sz="8800" i="1" dirty="0" smtClean="0">
                <a:latin typeface="Bookman Old Style" panose="02050604050505020204" pitchFamily="18" charset="0"/>
              </a:rPr>
              <a:t>Гастрит</a:t>
            </a:r>
            <a:endParaRPr lang="ru-RU" sz="8800" i="1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6480048" cy="1752600"/>
          </a:xfrm>
        </p:spPr>
        <p:txBody>
          <a:bodyPr/>
          <a:lstStyle/>
          <a:p>
            <a:r>
              <a:rPr lang="uk-UA" i="1" dirty="0" smtClean="0">
                <a:latin typeface="Bookman Old Style" panose="02050604050505020204" pitchFamily="18" charset="0"/>
              </a:rPr>
              <a:t>Підготувала </a:t>
            </a:r>
          </a:p>
          <a:p>
            <a:r>
              <a:rPr lang="uk-UA" i="1" dirty="0" smtClean="0">
                <a:latin typeface="Bookman Old Style" panose="02050604050505020204" pitchFamily="18" charset="0"/>
              </a:rPr>
              <a:t>учениця 11 класу</a:t>
            </a:r>
          </a:p>
          <a:p>
            <a:r>
              <a:rPr lang="uk-UA" i="1" dirty="0" smtClean="0">
                <a:latin typeface="Bookman Old Style" panose="02050604050505020204" pitchFamily="18" charset="0"/>
              </a:rPr>
              <a:t>Єніна Анастасія</a:t>
            </a:r>
            <a:endParaRPr lang="ru-RU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7859216" cy="4525963"/>
          </a:xfrm>
        </p:spPr>
        <p:txBody>
          <a:bodyPr/>
          <a:lstStyle/>
          <a:p>
            <a:pPr marL="36576" indent="0">
              <a:buNone/>
            </a:pPr>
            <a:r>
              <a:rPr lang="ru-RU" i="1" dirty="0">
                <a:latin typeface="Bookman Old Style" panose="02050604050505020204" pitchFamily="18" charset="0"/>
              </a:rPr>
              <a:t>Гастрит - </a:t>
            </a:r>
            <a:r>
              <a:rPr lang="ru-RU" i="1" dirty="0" err="1">
                <a:latin typeface="Bookman Old Style" panose="02050604050505020204" pitchFamily="18" charset="0"/>
              </a:rPr>
              <a:t>запалення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слизової</a:t>
            </a:r>
            <a:r>
              <a:rPr lang="ru-RU" i="1" dirty="0">
                <a:latin typeface="Bookman Old Style" panose="02050604050505020204" pitchFamily="18" charset="0"/>
              </a:rPr>
              <a:t> (</a:t>
            </a:r>
            <a:r>
              <a:rPr lang="ru-RU" i="1" dirty="0" err="1">
                <a:latin typeface="Bookman Old Style" panose="02050604050505020204" pitchFamily="18" charset="0"/>
              </a:rPr>
              <a:t>внутрішній</a:t>
            </a:r>
            <a:r>
              <a:rPr lang="ru-RU" i="1" dirty="0">
                <a:latin typeface="Bookman Old Style" panose="02050604050505020204" pitchFamily="18" charset="0"/>
              </a:rPr>
              <a:t>) </a:t>
            </a:r>
            <a:r>
              <a:rPr lang="ru-RU" i="1" dirty="0" err="1">
                <a:latin typeface="Bookman Old Style" panose="02050604050505020204" pitchFamily="18" charset="0"/>
              </a:rPr>
              <a:t>оболонки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стінки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шлунка</a:t>
            </a:r>
            <a:r>
              <a:rPr lang="ru-RU" i="1" dirty="0">
                <a:latin typeface="Bookman Old Style" panose="02050604050505020204" pitchFamily="18" charset="0"/>
              </a:rPr>
              <a:t>. Коли </a:t>
            </a:r>
            <a:r>
              <a:rPr lang="ru-RU" i="1" dirty="0" err="1">
                <a:latin typeface="Bookman Old Style" panose="02050604050505020204" pitchFamily="18" charset="0"/>
              </a:rPr>
              <a:t>запалення</a:t>
            </a:r>
            <a:r>
              <a:rPr lang="ru-RU" i="1" dirty="0">
                <a:latin typeface="Bookman Old Style" panose="02050604050505020204" pitchFamily="18" charset="0"/>
              </a:rPr>
              <a:t> переходить на </a:t>
            </a:r>
            <a:r>
              <a:rPr lang="ru-RU" i="1" dirty="0" err="1">
                <a:latin typeface="Bookman Old Style" panose="02050604050505020204" pitchFamily="18" charset="0"/>
              </a:rPr>
              <a:t>дванадцятипалу</a:t>
            </a:r>
            <a:r>
              <a:rPr lang="ru-RU" i="1" dirty="0">
                <a:latin typeface="Bookman Old Style" panose="02050604050505020204" pitchFamily="18" charset="0"/>
              </a:rPr>
              <a:t> кишку </a:t>
            </a:r>
            <a:r>
              <a:rPr lang="ru-RU" i="1" dirty="0" err="1">
                <a:latin typeface="Bookman Old Style" panose="02050604050505020204" pitchFamily="18" charset="0"/>
              </a:rPr>
              <a:t>формується</a:t>
            </a:r>
            <a:r>
              <a:rPr lang="ru-RU" i="1" dirty="0">
                <a:latin typeface="Bookman Old Style" panose="02050604050505020204" pitchFamily="18" charset="0"/>
              </a:rPr>
              <a:t>, так званий, </a:t>
            </a:r>
            <a:r>
              <a:rPr lang="ru-RU" i="1" dirty="0" err="1">
                <a:latin typeface="Bookman Old Style" panose="02050604050505020204" pitchFamily="18" charset="0"/>
              </a:rPr>
              <a:t>гастродуоденіт</a:t>
            </a:r>
            <a:r>
              <a:rPr lang="ru-RU" i="1" dirty="0">
                <a:latin typeface="Bookman Old Style" panose="02050604050505020204" pitchFamily="18" charset="0"/>
              </a:rPr>
              <a:t>.</a:t>
            </a:r>
            <a:r>
              <a:rPr lang="ru-RU" dirty="0"/>
              <a:t> 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73085" y="2624500"/>
            <a:ext cx="1082691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14203" y="2624500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925" y="3339817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Bookman Old Style" panose="02050604050505020204" pitchFamily="18" charset="0"/>
              </a:rPr>
              <a:t>з </a:t>
            </a:r>
            <a:r>
              <a:rPr lang="ru-RU" sz="2400" i="1" dirty="0" err="1" smtClean="0">
                <a:latin typeface="Bookman Old Style" panose="02050604050505020204" pitchFamily="18" charset="0"/>
              </a:rPr>
              <a:t>пониженою</a:t>
            </a:r>
            <a:r>
              <a:rPr lang="ru-RU" sz="2400" i="1" dirty="0">
                <a:latin typeface="Bookman Old Style" panose="02050604050505020204" pitchFamily="18" charset="0"/>
              </a:rPr>
              <a:t> </a:t>
            </a:r>
            <a:r>
              <a:rPr lang="ru-RU" sz="2400" i="1" dirty="0" err="1" smtClean="0">
                <a:latin typeface="Bookman Old Style" panose="02050604050505020204" pitchFamily="18" charset="0"/>
              </a:rPr>
              <a:t>кислотністю</a:t>
            </a:r>
            <a:r>
              <a:rPr lang="ru-RU" sz="2400" i="1" dirty="0" smtClean="0">
                <a:latin typeface="Bookman Old Style" panose="02050604050505020204" pitchFamily="18" charset="0"/>
              </a:rPr>
              <a:t> </a:t>
            </a:r>
            <a:r>
              <a:rPr lang="ru-RU" sz="2400" i="1" dirty="0" err="1">
                <a:latin typeface="Bookman Old Style" panose="02050604050505020204" pitchFamily="18" charset="0"/>
              </a:rPr>
              <a:t>шлункового</a:t>
            </a:r>
            <a:r>
              <a:rPr lang="ru-RU" sz="2400" i="1" dirty="0">
                <a:latin typeface="Bookman Old Style" panose="02050604050505020204" pitchFamily="18" charset="0"/>
              </a:rPr>
              <a:t> соку</a:t>
            </a:r>
            <a:endParaRPr lang="ru-RU" sz="2400" i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8826" y="3339817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Bookman Old Style" panose="02050604050505020204" pitchFamily="18" charset="0"/>
              </a:rPr>
              <a:t>з</a:t>
            </a:r>
            <a:r>
              <a:rPr lang="ru-RU" sz="2400" i="1" dirty="0" smtClean="0">
                <a:latin typeface="Bookman Old Style" panose="02050604050505020204" pitchFamily="18" charset="0"/>
              </a:rPr>
              <a:t> </a:t>
            </a:r>
            <a:r>
              <a:rPr lang="ru-RU" sz="2400" i="1" dirty="0" err="1" smtClean="0">
                <a:latin typeface="Bookman Old Style" panose="02050604050505020204" pitchFamily="18" charset="0"/>
              </a:rPr>
              <a:t>підвищеною</a:t>
            </a:r>
            <a:r>
              <a:rPr lang="ru-RU" sz="2400" i="1" dirty="0" smtClean="0">
                <a:latin typeface="Bookman Old Style" panose="02050604050505020204" pitchFamily="18" charset="0"/>
              </a:rPr>
              <a:t> </a:t>
            </a:r>
            <a:r>
              <a:rPr lang="ru-RU" sz="2400" i="1" dirty="0" err="1">
                <a:latin typeface="Bookman Old Style" panose="02050604050505020204" pitchFamily="18" charset="0"/>
              </a:rPr>
              <a:t>кислотністю</a:t>
            </a:r>
            <a:r>
              <a:rPr lang="ru-RU" sz="2400" i="1" dirty="0">
                <a:latin typeface="Bookman Old Style" panose="02050604050505020204" pitchFamily="18" charset="0"/>
              </a:rPr>
              <a:t> </a:t>
            </a:r>
            <a:r>
              <a:rPr lang="ru-RU" sz="2400" i="1" dirty="0" err="1">
                <a:latin typeface="Bookman Old Style" panose="02050604050505020204" pitchFamily="18" charset="0"/>
              </a:rPr>
              <a:t>шлункового</a:t>
            </a:r>
            <a:r>
              <a:rPr lang="ru-RU" sz="2400" i="1" dirty="0">
                <a:latin typeface="Bookman Old Style" panose="02050604050505020204" pitchFamily="18" charset="0"/>
              </a:rPr>
              <a:t> соку.</a:t>
            </a:r>
            <a:endParaRPr lang="ru-RU" sz="2400" i="1" dirty="0">
              <a:latin typeface="Bookman Old Style" panose="020506040505050202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747" y="4195567"/>
            <a:ext cx="32385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8503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467600" cy="6525344"/>
          </a:xfrm>
        </p:spPr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ru-RU" i="1" dirty="0" err="1">
                <a:latin typeface="Bookman Old Style" panose="02050604050505020204" pitchFamily="18" charset="0"/>
              </a:rPr>
              <a:t>Захворювання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бувають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гострими</a:t>
            </a:r>
            <a:r>
              <a:rPr lang="ru-RU" i="1" dirty="0">
                <a:latin typeface="Bookman Old Style" panose="02050604050505020204" pitchFamily="18" charset="0"/>
              </a:rPr>
              <a:t> - </a:t>
            </a:r>
            <a:r>
              <a:rPr lang="ru-RU" i="1" dirty="0" err="1">
                <a:latin typeface="Bookman Old Style" panose="02050604050505020204" pitchFamily="18" charset="0"/>
              </a:rPr>
              <a:t>виникають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вперше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протікають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бурхливо</a:t>
            </a:r>
            <a:r>
              <a:rPr lang="ru-RU" i="1" dirty="0">
                <a:latin typeface="Bookman Old Style" panose="02050604050505020204" pitchFamily="18" charset="0"/>
              </a:rPr>
              <a:t>, і </a:t>
            </a:r>
            <a:r>
              <a:rPr lang="ru-RU" i="1" dirty="0" err="1">
                <a:latin typeface="Bookman Old Style" panose="02050604050505020204" pitchFamily="18" charset="0"/>
              </a:rPr>
              <a:t>хронічними</a:t>
            </a:r>
            <a:r>
              <a:rPr lang="ru-RU" i="1" dirty="0">
                <a:latin typeface="Bookman Old Style" panose="02050604050505020204" pitchFamily="18" charset="0"/>
              </a:rPr>
              <a:t> - напади </a:t>
            </a:r>
            <a:r>
              <a:rPr lang="ru-RU" i="1" dirty="0" err="1">
                <a:latin typeface="Bookman Old Style" panose="02050604050505020204" pitchFamily="18" charset="0"/>
              </a:rPr>
              <a:t>повторюються</a:t>
            </a:r>
            <a:r>
              <a:rPr lang="ru-RU" i="1" dirty="0">
                <a:latin typeface="Bookman Old Style" panose="02050604050505020204" pitchFamily="18" charset="0"/>
              </a:rPr>
              <a:t> не </a:t>
            </a:r>
            <a:r>
              <a:rPr lang="ru-RU" i="1" dirty="0" err="1">
                <a:latin typeface="Bookman Old Style" panose="02050604050505020204" pitchFamily="18" charset="0"/>
              </a:rPr>
              <a:t>дуже</a:t>
            </a:r>
            <a:r>
              <a:rPr lang="ru-RU" i="1" dirty="0">
                <a:latin typeface="Bookman Old Style" panose="02050604050505020204" pitchFamily="18" charset="0"/>
              </a:rPr>
              <a:t> часто, але </a:t>
            </a:r>
            <a:r>
              <a:rPr lang="ru-RU" i="1" dirty="0" err="1">
                <a:latin typeface="Bookman Old Style" panose="02050604050505020204" pitchFamily="18" charset="0"/>
              </a:rPr>
              <a:t>із</a:t>
            </a:r>
            <a:r>
              <a:rPr lang="ru-RU" i="1" dirty="0">
                <a:latin typeface="Bookman Old Style" panose="02050604050505020204" pitchFamily="18" charset="0"/>
              </a:rPr>
              <a:t> завидною </a:t>
            </a:r>
            <a:r>
              <a:rPr lang="ru-RU" i="1" dirty="0" err="1">
                <a:latin typeface="Bookman Old Style" panose="02050604050505020204" pitchFamily="18" charset="0"/>
              </a:rPr>
              <a:t>регулярністю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Якщо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гострий</a:t>
            </a:r>
            <a:r>
              <a:rPr lang="ru-RU" i="1" dirty="0">
                <a:latin typeface="Bookman Old Style" panose="02050604050505020204" pitchFamily="18" charset="0"/>
              </a:rPr>
              <a:t> гастрит не </a:t>
            </a:r>
            <a:r>
              <a:rPr lang="ru-RU" i="1" dirty="0" err="1">
                <a:latin typeface="Bookman Old Style" panose="02050604050505020204" pitchFamily="18" charset="0"/>
              </a:rPr>
              <a:t>вилікувати</a:t>
            </a:r>
            <a:r>
              <a:rPr lang="ru-RU" i="1" dirty="0">
                <a:latin typeface="Bookman Old Style" panose="02050604050505020204" pitchFamily="18" charset="0"/>
              </a:rPr>
              <a:t>, з часом </a:t>
            </a:r>
            <a:r>
              <a:rPr lang="ru-RU" i="1" dirty="0" err="1">
                <a:latin typeface="Bookman Old Style" panose="02050604050505020204" pitchFamily="18" charset="0"/>
              </a:rPr>
              <a:t>він</a:t>
            </a:r>
            <a:r>
              <a:rPr lang="ru-RU" i="1" dirty="0">
                <a:latin typeface="Bookman Old Style" panose="02050604050505020204" pitchFamily="18" charset="0"/>
              </a:rPr>
              <a:t> переходить в </a:t>
            </a:r>
            <a:r>
              <a:rPr lang="ru-RU" i="1" dirty="0" err="1">
                <a:latin typeface="Bookman Old Style" panose="02050604050505020204" pitchFamily="18" charset="0"/>
              </a:rPr>
              <a:t>хронічну</a:t>
            </a:r>
            <a:r>
              <a:rPr lang="ru-RU" i="1" dirty="0">
                <a:latin typeface="Bookman Old Style" panose="02050604050505020204" pitchFamily="18" charset="0"/>
              </a:rPr>
              <a:t>. </a:t>
            </a:r>
            <a:endParaRPr lang="ru-RU" i="1" dirty="0" smtClean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endParaRPr lang="ru-RU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endParaRPr lang="ru-RU" i="1" dirty="0" smtClean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endParaRPr lang="ru-RU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endParaRPr lang="ru-RU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i="1" dirty="0">
                <a:latin typeface="Bookman Old Style" panose="02050604050505020204" pitchFamily="18" charset="0"/>
              </a:rPr>
              <a:t>Гастрит, </a:t>
            </a:r>
            <a:r>
              <a:rPr lang="ru-RU" i="1" dirty="0" err="1">
                <a:latin typeface="Bookman Old Style" panose="02050604050505020204" pitchFamily="18" charset="0"/>
              </a:rPr>
              <a:t>гастродуоденіт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найпоширеніші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захворювання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шлунково-кишкового</a:t>
            </a:r>
            <a:r>
              <a:rPr lang="ru-RU" i="1" dirty="0">
                <a:latin typeface="Bookman Old Style" panose="02050604050505020204" pitchFamily="18" charset="0"/>
              </a:rPr>
              <a:t> тракту, за статистикою ними </a:t>
            </a:r>
            <a:r>
              <a:rPr lang="ru-RU" i="1" dirty="0" err="1">
                <a:latin typeface="Bookman Old Style" panose="02050604050505020204" pitchFamily="18" charset="0"/>
              </a:rPr>
              <a:t>хворіє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більше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половини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дорослого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населення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Землі</a:t>
            </a:r>
            <a:r>
              <a:rPr lang="ru-RU" i="1" dirty="0">
                <a:latin typeface="Bookman Old Style" panose="02050604050505020204" pitchFamily="18" charset="0"/>
              </a:rPr>
              <a:t>.</a:t>
            </a:r>
          </a:p>
          <a:p>
            <a:endParaRPr lang="ru-RU" i="1" dirty="0"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29" y="2506349"/>
            <a:ext cx="3312368" cy="225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81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467600" cy="5937523"/>
          </a:xfrm>
        </p:spPr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ru-RU" i="1" u="sng" dirty="0" err="1">
                <a:latin typeface="Bookman Old Style" panose="02050604050505020204" pitchFamily="18" charset="0"/>
              </a:rPr>
              <a:t>Виникнення</a:t>
            </a:r>
            <a:r>
              <a:rPr lang="ru-RU" i="1" u="sng" dirty="0">
                <a:latin typeface="Bookman Old Style" panose="02050604050505020204" pitchFamily="18" charset="0"/>
              </a:rPr>
              <a:t> гастриту </a:t>
            </a:r>
            <a:r>
              <a:rPr lang="ru-RU" i="1" u="sng" dirty="0" err="1">
                <a:latin typeface="Bookman Old Style" panose="02050604050505020204" pitchFamily="18" charset="0"/>
              </a:rPr>
              <a:t>сприяє</a:t>
            </a:r>
            <a:r>
              <a:rPr lang="ru-RU" i="1" u="sng" dirty="0">
                <a:latin typeface="Bookman Old Style" panose="02050604050505020204" pitchFamily="18" charset="0"/>
              </a:rPr>
              <a:t>:</a:t>
            </a:r>
            <a:endParaRPr lang="ru-RU" i="1" dirty="0">
              <a:latin typeface="Bookman Old Style" panose="02050604050505020204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Прийом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деяких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ліків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протягом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тривалого</a:t>
            </a:r>
            <a:r>
              <a:rPr lang="ru-RU" i="1" dirty="0">
                <a:latin typeface="Bookman Old Style" panose="02050604050505020204" pitchFamily="18" charset="0"/>
              </a:rPr>
              <a:t> часу;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Неправильне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харчування</a:t>
            </a:r>
            <a:r>
              <a:rPr lang="ru-RU" i="1" dirty="0">
                <a:latin typeface="Bookman Old Style" panose="02050604050505020204" pitchFamily="18" charset="0"/>
              </a:rPr>
              <a:t> - </a:t>
            </a:r>
            <a:r>
              <a:rPr lang="ru-RU" i="1" dirty="0" err="1">
                <a:latin typeface="Bookman Old Style" panose="02050604050505020204" pitchFamily="18" charset="0"/>
              </a:rPr>
              <a:t>погане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пережовування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їжі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вживання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неякісних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продуктів</a:t>
            </a:r>
            <a:r>
              <a:rPr lang="ru-RU" i="1" dirty="0">
                <a:latin typeface="Bookman Old Style" panose="02050604050505020204" pitchFamily="18" charset="0"/>
              </a:rPr>
              <a:t> (у тому </a:t>
            </a:r>
            <a:r>
              <a:rPr lang="ru-RU" i="1" dirty="0" err="1">
                <a:latin typeface="Bookman Old Style" panose="02050604050505020204" pitchFamily="18" charset="0"/>
              </a:rPr>
              <a:t>числі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en-US" i="1" dirty="0">
                <a:latin typeface="Bookman Old Style" panose="02050604050505020204" pitchFamily="18" charset="0"/>
              </a:rPr>
              <a:t>c </a:t>
            </a:r>
            <a:r>
              <a:rPr lang="ru-RU" i="1" dirty="0">
                <a:latin typeface="Bookman Old Style" panose="02050604050505020204" pitchFamily="18" charset="0"/>
              </a:rPr>
              <a:t>консервантами), </a:t>
            </a:r>
            <a:r>
              <a:rPr lang="ru-RU" i="1" dirty="0" err="1">
                <a:latin typeface="Bookman Old Style" panose="02050604050505020204" pitchFamily="18" charset="0"/>
              </a:rPr>
              <a:t>любов</a:t>
            </a:r>
            <a:r>
              <a:rPr lang="ru-RU" i="1" dirty="0">
                <a:latin typeface="Bookman Old Style" panose="02050604050505020204" pitchFamily="18" charset="0"/>
              </a:rPr>
              <a:t> до </a:t>
            </a:r>
            <a:r>
              <a:rPr lang="ru-RU" i="1" dirty="0" err="1">
                <a:latin typeface="Bookman Old Style" panose="02050604050505020204" pitchFamily="18" charset="0"/>
              </a:rPr>
              <a:t>гострих</a:t>
            </a:r>
            <a:r>
              <a:rPr lang="ru-RU" i="1" dirty="0">
                <a:latin typeface="Bookman Old Style" panose="02050604050505020204" pitchFamily="18" charset="0"/>
              </a:rPr>
              <a:t> та </a:t>
            </a:r>
            <a:r>
              <a:rPr lang="ru-RU" i="1" dirty="0" err="1">
                <a:latin typeface="Bookman Old Style" panose="02050604050505020204" pitchFamily="18" charset="0"/>
              </a:rPr>
              <a:t>маринованою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страв</a:t>
            </a:r>
            <a:r>
              <a:rPr lang="ru-RU" i="1" dirty="0">
                <a:latin typeface="Bookman Old Style" panose="02050604050505020204" pitchFamily="18" charset="0"/>
              </a:rPr>
              <a:t>, "сухомятка", </a:t>
            </a:r>
            <a:r>
              <a:rPr lang="ru-RU" i="1" dirty="0" err="1">
                <a:latin typeface="Bookman Old Style" panose="02050604050505020204" pitchFamily="18" charset="0"/>
              </a:rPr>
              <a:t>тривалі</a:t>
            </a:r>
            <a:r>
              <a:rPr lang="ru-RU" i="1" dirty="0">
                <a:latin typeface="Bookman Old Style" panose="02050604050505020204" pitchFamily="18" charset="0"/>
              </a:rPr>
              <a:t> перерви </a:t>
            </a:r>
            <a:r>
              <a:rPr lang="ru-RU" i="1" dirty="0" err="1">
                <a:latin typeface="Bookman Old Style" panose="02050604050505020204" pitchFamily="18" charset="0"/>
              </a:rPr>
              <a:t>між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прийомами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їжі</a:t>
            </a:r>
            <a:r>
              <a:rPr lang="ru-RU" i="1" dirty="0">
                <a:latin typeface="Bookman Old Style" panose="02050604050505020204" pitchFamily="18" charset="0"/>
              </a:rPr>
              <a:t>;</a:t>
            </a:r>
          </a:p>
          <a:p>
            <a:pPr marL="550926" indent="-514350">
              <a:buFont typeface="+mj-lt"/>
              <a:buAutoNum type="arabicPeriod"/>
            </a:pPr>
            <a:r>
              <a:rPr lang="en-US" i="1" dirty="0">
                <a:latin typeface="Bookman Old Style" panose="02050604050505020204" pitchFamily="18" charset="0"/>
              </a:rPr>
              <a:t>Helicobacter pylori (</a:t>
            </a:r>
            <a:r>
              <a:rPr lang="ru-RU" i="1" dirty="0" err="1">
                <a:latin typeface="Bookman Old Style" panose="02050604050505020204" pitchFamily="18" charset="0"/>
              </a:rPr>
              <a:t>хелікобактер</a:t>
            </a:r>
            <a:r>
              <a:rPr lang="ru-RU" i="1" dirty="0">
                <a:latin typeface="Bookman Old Style" panose="02050604050505020204" pitchFamily="18" charset="0"/>
              </a:rPr>
              <a:t> </a:t>
            </a:r>
            <a:r>
              <a:rPr lang="ru-RU" i="1" dirty="0" err="1">
                <a:latin typeface="Bookman Old Style" panose="02050604050505020204" pitchFamily="18" charset="0"/>
              </a:rPr>
              <a:t>пілорі</a:t>
            </a:r>
            <a:r>
              <a:rPr lang="ru-RU" i="1" dirty="0">
                <a:latin typeface="Bookman Old Style" panose="02050604050505020204" pitchFamily="18" charset="0"/>
              </a:rPr>
              <a:t>) - </a:t>
            </a:r>
            <a:r>
              <a:rPr lang="ru-RU" i="1" dirty="0" err="1">
                <a:latin typeface="Bookman Old Style" panose="02050604050505020204" pitchFamily="18" charset="0"/>
              </a:rPr>
              <a:t>бактерія</a:t>
            </a:r>
            <a:r>
              <a:rPr lang="ru-RU" i="1" dirty="0">
                <a:latin typeface="Bookman Old Style" panose="02050604050505020204" pitchFamily="18" charset="0"/>
              </a:rPr>
              <a:t>, яка </a:t>
            </a:r>
            <a:r>
              <a:rPr lang="ru-RU" i="1" dirty="0" err="1">
                <a:latin typeface="Bookman Old Style" panose="02050604050505020204" pitchFamily="18" charset="0"/>
              </a:rPr>
              <a:t>поселяється</a:t>
            </a:r>
            <a:r>
              <a:rPr lang="ru-RU" i="1" dirty="0">
                <a:latin typeface="Bookman Old Style" panose="02050604050505020204" pitchFamily="18" charset="0"/>
              </a:rPr>
              <a:t> в </a:t>
            </a:r>
            <a:r>
              <a:rPr lang="ru-RU" i="1" dirty="0" err="1">
                <a:latin typeface="Bookman Old Style" panose="02050604050505020204" pitchFamily="18" charset="0"/>
              </a:rPr>
              <a:t>шлунку</a:t>
            </a:r>
            <a:r>
              <a:rPr lang="ru-RU" i="1" dirty="0">
                <a:latin typeface="Bookman Old Style" panose="02050604050505020204" pitchFamily="18" charset="0"/>
              </a:rPr>
              <a:t> і, </a:t>
            </a:r>
            <a:r>
              <a:rPr lang="ru-RU" i="1" dirty="0" err="1">
                <a:latin typeface="Bookman Old Style" panose="02050604050505020204" pitchFamily="18" charset="0"/>
              </a:rPr>
              <a:t>зокрема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розноситься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тарганами</a:t>
            </a:r>
            <a:r>
              <a:rPr lang="ru-RU" i="1" dirty="0">
                <a:latin typeface="Bookman Old Style" panose="02050604050505020204" pitchFamily="18" charset="0"/>
              </a:rPr>
              <a:t>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>
                <a:latin typeface="Bookman Old Style" panose="02050604050505020204" pitchFamily="18" charset="0"/>
              </a:rPr>
              <a:t>"</a:t>
            </a:r>
            <a:r>
              <a:rPr lang="ru-RU" i="1" dirty="0" err="1">
                <a:latin typeface="Bookman Old Style" panose="02050604050505020204" pitchFamily="18" charset="0"/>
              </a:rPr>
              <a:t>Шкідливі</a:t>
            </a:r>
            <a:r>
              <a:rPr lang="ru-RU" i="1" dirty="0">
                <a:latin typeface="Bookman Old Style" panose="02050604050505020204" pitchFamily="18" charset="0"/>
              </a:rPr>
              <a:t>" </a:t>
            </a:r>
            <a:r>
              <a:rPr lang="ru-RU" i="1" dirty="0" err="1">
                <a:latin typeface="Bookman Old Style" panose="02050604050505020204" pitchFamily="18" charset="0"/>
              </a:rPr>
              <a:t>звички</a:t>
            </a:r>
            <a:r>
              <a:rPr lang="ru-RU" i="1" dirty="0">
                <a:latin typeface="Bookman Old Style" panose="02050604050505020204" pitchFamily="18" charset="0"/>
              </a:rPr>
              <a:t> - алкоголь у великих </a:t>
            </a:r>
            <a:r>
              <a:rPr lang="ru-RU" i="1" dirty="0" err="1">
                <a:latin typeface="Bookman Old Style" panose="02050604050505020204" pitchFamily="18" charset="0"/>
              </a:rPr>
              <a:t>кількостях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куріння</a:t>
            </a:r>
            <a:r>
              <a:rPr lang="ru-RU" i="1" dirty="0">
                <a:latin typeface="Bookman Old Style" panose="02050604050505020204" pitchFamily="18" charset="0"/>
              </a:rPr>
              <a:t>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Супутні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захворювання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інших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органів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травної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системи</a:t>
            </a:r>
            <a:r>
              <a:rPr lang="ru-RU" i="1" dirty="0">
                <a:latin typeface="Bookman Old Style" panose="02050604050505020204" pitchFamily="18" charset="0"/>
              </a:rPr>
              <a:t>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Харчування</a:t>
            </a:r>
            <a:r>
              <a:rPr lang="ru-RU" i="1" dirty="0">
                <a:latin typeface="Bookman Old Style" panose="02050604050505020204" pitchFamily="18" charset="0"/>
              </a:rPr>
              <a:t> "на ходу", "перекуси", "</a:t>
            </a:r>
            <a:r>
              <a:rPr lang="ru-RU" i="1" dirty="0" err="1">
                <a:latin typeface="Bookman Old Style" panose="02050604050505020204" pitchFamily="18" charset="0"/>
              </a:rPr>
              <a:t>всухом'ятку</a:t>
            </a:r>
            <a:r>
              <a:rPr lang="ru-RU" i="1" dirty="0">
                <a:latin typeface="Bookman Old Style" panose="02050604050505020204" pitchFamily="18" charset="0"/>
              </a:rPr>
              <a:t>";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Сучасні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продукти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харчування</a:t>
            </a:r>
            <a:r>
              <a:rPr lang="ru-RU" i="1" dirty="0">
                <a:latin typeface="Bookman Old Style" panose="02050604050505020204" pitchFamily="18" charset="0"/>
              </a:rPr>
              <a:t>: </a:t>
            </a:r>
            <a:r>
              <a:rPr lang="ru-RU" i="1" dirty="0" err="1">
                <a:latin typeface="Bookman Old Style" panose="02050604050505020204" pitchFamily="18" charset="0"/>
              </a:rPr>
              <a:t>очищені</a:t>
            </a:r>
            <a:r>
              <a:rPr lang="ru-RU" i="1" dirty="0">
                <a:latin typeface="Bookman Old Style" panose="02050604050505020204" pitchFamily="18" charset="0"/>
              </a:rPr>
              <a:t> злаки, </a:t>
            </a:r>
            <a:r>
              <a:rPr lang="ru-RU" i="1" dirty="0" err="1">
                <a:latin typeface="Bookman Old Style" panose="02050604050505020204" pitchFamily="18" charset="0"/>
              </a:rPr>
              <a:t>рафіновані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олії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присутність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консервантів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емульгаторів</a:t>
            </a:r>
            <a:r>
              <a:rPr lang="ru-RU" i="1" dirty="0">
                <a:latin typeface="Bookman Old Style" panose="02050604050505020204" pitchFamily="18" charset="0"/>
              </a:rPr>
              <a:t>, в </a:t>
            </a:r>
            <a:r>
              <a:rPr lang="ru-RU" i="1" dirty="0" err="1">
                <a:latin typeface="Bookman Old Style" panose="02050604050505020204" pitchFamily="18" charset="0"/>
              </a:rPr>
              <a:t>тваринної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їжі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гормонів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антибіотиків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Розрізняють</a:t>
            </a:r>
            <a:r>
              <a:rPr lang="ru-RU" i="1" dirty="0">
                <a:latin typeface="Bookman Old Style" panose="02050604050505020204" pitchFamily="18" charset="0"/>
              </a:rPr>
              <a:t> гастрит з </a:t>
            </a:r>
            <a:r>
              <a:rPr lang="ru-RU" i="1" dirty="0" err="1">
                <a:latin typeface="Bookman Old Style" panose="02050604050505020204" pitchFamily="18" charset="0"/>
              </a:rPr>
              <a:t>пониженою</a:t>
            </a:r>
            <a:r>
              <a:rPr lang="ru-RU" i="1" dirty="0">
                <a:latin typeface="Bookman Old Style" panose="02050604050505020204" pitchFamily="18" charset="0"/>
              </a:rPr>
              <a:t> та </a:t>
            </a:r>
            <a:r>
              <a:rPr lang="ru-RU" i="1" dirty="0" err="1">
                <a:latin typeface="Bookman Old Style" panose="02050604050505020204" pitchFamily="18" charset="0"/>
              </a:rPr>
              <a:t>підвищеною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секрецією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шлункового</a:t>
            </a:r>
            <a:r>
              <a:rPr lang="ru-RU" i="1" dirty="0">
                <a:latin typeface="Bookman Old Style" panose="02050604050505020204" pitchFamily="18" charset="0"/>
              </a:rPr>
              <a:t> соку.</a:t>
            </a:r>
          </a:p>
          <a:p>
            <a:pPr marL="550926" indent="-514350">
              <a:buFont typeface="+mj-lt"/>
              <a:buAutoNum type="arabicPeriod"/>
            </a:pPr>
            <a:endParaRPr lang="ru-RU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7"/>
            <a:ext cx="7776864" cy="5716355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ru-RU" b="1" i="1" dirty="0" err="1">
                <a:latin typeface="Bookman Old Style" panose="02050604050505020204" pitchFamily="18" charset="0"/>
              </a:rPr>
              <a:t>Гострий</a:t>
            </a:r>
            <a:r>
              <a:rPr lang="ru-RU" b="1" i="1" dirty="0">
                <a:latin typeface="Bookman Old Style" panose="02050604050505020204" pitchFamily="18" charset="0"/>
              </a:rPr>
              <a:t> гастрит</a:t>
            </a:r>
            <a:r>
              <a:rPr lang="ru-RU" i="1" dirty="0">
                <a:latin typeface="Bookman Old Style" panose="02050604050505020204" pitchFamily="18" charset="0"/>
              </a:rPr>
              <a:t> Причин </a:t>
            </a:r>
            <a:r>
              <a:rPr lang="ru-RU" i="1" dirty="0" err="1">
                <a:latin typeface="Bookman Old Style" panose="02050604050505020204" pitchFamily="18" charset="0"/>
              </a:rPr>
              <a:t>виникнення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розвитку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гострого</a:t>
            </a:r>
            <a:r>
              <a:rPr lang="ru-RU" i="1" dirty="0">
                <a:latin typeface="Bookman Old Style" panose="02050604050505020204" pitchFamily="18" charset="0"/>
              </a:rPr>
              <a:t> гастриту </a:t>
            </a:r>
            <a:r>
              <a:rPr lang="ru-RU" i="1" dirty="0" err="1">
                <a:latin typeface="Bookman Old Style" panose="02050604050505020204" pitchFamily="18" charset="0"/>
              </a:rPr>
              <a:t>безліч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Він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може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викликатися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переїданням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вживанням</a:t>
            </a:r>
            <a:r>
              <a:rPr lang="ru-RU" i="1" dirty="0">
                <a:latin typeface="Bookman Old Style" panose="02050604050505020204" pitchFamily="18" charset="0"/>
              </a:rPr>
              <a:t> алкоголю, </a:t>
            </a:r>
            <a:r>
              <a:rPr lang="ru-RU" i="1" dirty="0" err="1">
                <a:latin typeface="Bookman Old Style" panose="02050604050505020204" pitchFamily="18" charset="0"/>
              </a:rPr>
              <a:t>неякісних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продуктів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ліків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порушенням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обміну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речовин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захворювання</a:t>
            </a:r>
            <a:r>
              <a:rPr lang="ru-RU" i="1" dirty="0">
                <a:latin typeface="Bookman Old Style" panose="02050604050505020204" pitchFamily="18" charset="0"/>
              </a:rPr>
              <a:t> </a:t>
            </a:r>
            <a:r>
              <a:rPr lang="ru-RU" i="1" dirty="0" err="1">
                <a:latin typeface="Bookman Old Style" panose="02050604050505020204" pitchFamily="18" charset="0"/>
              </a:rPr>
              <a:t>печінки</a:t>
            </a:r>
            <a:r>
              <a:rPr lang="ru-RU" i="1" dirty="0">
                <a:latin typeface="Bookman Old Style" panose="02050604050505020204" pitchFamily="18" charset="0"/>
              </a:rPr>
              <a:t> і </a:t>
            </a:r>
            <a:r>
              <a:rPr lang="ru-RU" i="1" dirty="0" err="1">
                <a:latin typeface="Bookman Old Style" panose="02050604050505020204" pitchFamily="18" charset="0"/>
              </a:rPr>
              <a:t>нирок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Його</a:t>
            </a:r>
            <a:r>
              <a:rPr lang="ru-RU" i="1" dirty="0">
                <a:latin typeface="Bookman Old Style" panose="02050604050505020204" pitchFamily="18" charset="0"/>
              </a:rPr>
              <a:t> суть </a:t>
            </a:r>
            <a:r>
              <a:rPr lang="ru-RU" i="1" dirty="0" err="1">
                <a:latin typeface="Bookman Old Style" panose="02050604050505020204" pitchFamily="18" charset="0"/>
              </a:rPr>
              <a:t>зводиться</a:t>
            </a:r>
            <a:r>
              <a:rPr lang="ru-RU" i="1" dirty="0">
                <a:latin typeface="Bookman Old Style" panose="02050604050505020204" pitchFamily="18" charset="0"/>
              </a:rPr>
              <a:t> до </a:t>
            </a:r>
            <a:r>
              <a:rPr lang="ru-RU" i="1" dirty="0" err="1">
                <a:latin typeface="Bookman Old Style" panose="02050604050505020204" pitchFamily="18" charset="0"/>
              </a:rPr>
              <a:t>наступного</a:t>
            </a:r>
            <a:r>
              <a:rPr lang="ru-RU" i="1" dirty="0">
                <a:latin typeface="Bookman Old Style" panose="02050604050505020204" pitchFamily="18" charset="0"/>
              </a:rPr>
              <a:t>: </a:t>
            </a:r>
            <a:r>
              <a:rPr lang="ru-RU" i="1" dirty="0" err="1">
                <a:latin typeface="Bookman Old Style" panose="02050604050505020204" pitchFamily="18" charset="0"/>
              </a:rPr>
              <a:t>пошкоджується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слизова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оболонка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шлунку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залози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які</a:t>
            </a:r>
            <a:r>
              <a:rPr lang="ru-RU" i="1" dirty="0">
                <a:latin typeface="Bookman Old Style" panose="02050604050505020204" pitchFamily="18" charset="0"/>
              </a:rPr>
              <a:t> в </a:t>
            </a:r>
            <a:r>
              <a:rPr lang="ru-RU" i="1" dirty="0" err="1">
                <a:latin typeface="Bookman Old Style" panose="02050604050505020204" pitchFamily="18" charset="0"/>
              </a:rPr>
              <a:t>ній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міститься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Пошкоджені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ділянки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запалюються</a:t>
            </a:r>
            <a:r>
              <a:rPr lang="ru-RU" i="1" dirty="0" smtClean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endParaRPr lang="ru-RU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i="1" dirty="0" err="1">
                <a:latin typeface="Bookman Old Style" panose="02050604050505020204" pitchFamily="18" charset="0"/>
              </a:rPr>
              <a:t>Запалення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може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обмежитися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лише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слизовою</a:t>
            </a:r>
            <a:r>
              <a:rPr lang="ru-RU" i="1" dirty="0">
                <a:latin typeface="Bookman Old Style" panose="02050604050505020204" pitchFamily="18" charset="0"/>
              </a:rPr>
              <a:t>, а </a:t>
            </a:r>
            <a:r>
              <a:rPr lang="ru-RU" i="1" dirty="0" err="1">
                <a:latin typeface="Bookman Old Style" panose="02050604050505020204" pitchFamily="18" charset="0"/>
              </a:rPr>
              <a:t>може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торкнутися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більш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глибоких</a:t>
            </a:r>
            <a:r>
              <a:rPr lang="ru-RU" i="1" dirty="0">
                <a:latin typeface="Bookman Old Style" panose="02050604050505020204" pitchFamily="18" charset="0"/>
              </a:rPr>
              <a:t> тканин </a:t>
            </a:r>
            <a:r>
              <a:rPr lang="ru-RU" i="1" dirty="0" err="1">
                <a:latin typeface="Bookman Old Style" panose="02050604050505020204" pitchFamily="18" charset="0"/>
              </a:rPr>
              <a:t>шлунка</a:t>
            </a:r>
            <a:r>
              <a:rPr lang="ru-RU" i="1" dirty="0">
                <a:latin typeface="Bookman Old Style" panose="02050604050505020204" pitchFamily="18" charset="0"/>
              </a:rPr>
              <a:t>, аж до </a:t>
            </a:r>
            <a:r>
              <a:rPr lang="ru-RU" i="1" dirty="0" err="1">
                <a:latin typeface="Bookman Old Style" panose="02050604050505020204" pitchFamily="18" charset="0"/>
              </a:rPr>
              <a:t>м'язів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Розрізняють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простий</a:t>
            </a:r>
            <a:r>
              <a:rPr lang="ru-RU" i="1" dirty="0">
                <a:latin typeface="Bookman Old Style" panose="02050604050505020204" pitchFamily="18" charset="0"/>
              </a:rPr>
              <a:t> (</a:t>
            </a:r>
            <a:r>
              <a:rPr lang="ru-RU" i="1" dirty="0" err="1">
                <a:latin typeface="Bookman Old Style" panose="02050604050505020204" pitchFamily="18" charset="0"/>
              </a:rPr>
              <a:t>банальний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катаральний</a:t>
            </a:r>
            <a:r>
              <a:rPr lang="ru-RU" i="1" dirty="0">
                <a:latin typeface="Bookman Old Style" panose="02050604050505020204" pitchFamily="18" charset="0"/>
              </a:rPr>
              <a:t>), </a:t>
            </a:r>
            <a:r>
              <a:rPr lang="ru-RU" i="1" dirty="0" err="1">
                <a:latin typeface="Bookman Old Style" panose="02050604050505020204" pitchFamily="18" charset="0"/>
              </a:rPr>
              <a:t>корозійний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флегмонозний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форми</a:t>
            </a:r>
            <a:r>
              <a:rPr lang="ru-RU" i="1" dirty="0">
                <a:latin typeface="Bookman Old Style" panose="02050604050505020204" pitchFamily="18" charset="0"/>
              </a:rPr>
              <a:t> гастриту</a:t>
            </a:r>
            <a:r>
              <a:rPr lang="ru-RU" i="1" dirty="0" smtClean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endParaRPr lang="ru-RU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b="1" i="1" dirty="0" err="1">
                <a:latin typeface="Bookman Old Style" panose="02050604050505020204" pitchFamily="18" charset="0"/>
              </a:rPr>
              <a:t>Симптоми</a:t>
            </a:r>
            <a:r>
              <a:rPr lang="ru-RU" b="1" i="1" dirty="0">
                <a:latin typeface="Bookman Old Style" panose="02050604050505020204" pitchFamily="18" charset="0"/>
              </a:rPr>
              <a:t> </a:t>
            </a:r>
            <a:r>
              <a:rPr lang="ru-RU" b="1" i="1" dirty="0" err="1">
                <a:latin typeface="Bookman Old Style" panose="02050604050505020204" pitchFamily="18" charset="0"/>
              </a:rPr>
              <a:t>гострого</a:t>
            </a:r>
            <a:r>
              <a:rPr lang="ru-RU" b="1" i="1" dirty="0">
                <a:latin typeface="Bookman Old Style" panose="02050604050505020204" pitchFamily="18" charset="0"/>
              </a:rPr>
              <a:t> гастриту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Раптово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з'являється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тяжкість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або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біль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під</a:t>
            </a:r>
            <a:r>
              <a:rPr lang="ru-RU" i="1" dirty="0">
                <a:latin typeface="Bookman Old Style" panose="02050604050505020204" pitchFamily="18" charset="0"/>
              </a:rPr>
              <a:t> ложечкою, </a:t>
            </a:r>
            <a:r>
              <a:rPr lang="ru-RU" i="1" dirty="0" err="1">
                <a:latin typeface="Bookman Old Style" panose="02050604050505020204" pitchFamily="18" charset="0"/>
              </a:rPr>
              <a:t>відрижка</a:t>
            </a:r>
            <a:r>
              <a:rPr lang="ru-RU" i="1" dirty="0">
                <a:latin typeface="Bookman Old Style" panose="02050604050505020204" pitchFamily="18" charset="0"/>
              </a:rPr>
              <a:t> </a:t>
            </a:r>
            <a:r>
              <a:rPr lang="ru-RU" i="1" dirty="0" err="1">
                <a:latin typeface="Bookman Old Style" panose="02050604050505020204" pitchFamily="18" charset="0"/>
              </a:rPr>
              <a:t>із</a:t>
            </a:r>
            <a:r>
              <a:rPr lang="ru-RU" i="1" dirty="0">
                <a:latin typeface="Bookman Old Style" panose="02050604050505020204" pitchFamily="18" charset="0"/>
              </a:rPr>
              <a:t> запахом </a:t>
            </a:r>
            <a:r>
              <a:rPr lang="ru-RU" i="1" dirty="0" err="1">
                <a:latin typeface="Bookman Old Style" panose="02050604050505020204" pitchFamily="18" charset="0"/>
              </a:rPr>
              <a:t>з'їденої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їжі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або</a:t>
            </a:r>
            <a:r>
              <a:rPr lang="ru-RU" i="1" dirty="0">
                <a:latin typeface="Bookman Old Style" panose="02050604050505020204" pitchFamily="18" charset="0"/>
              </a:rPr>
              <a:t> тухлого </a:t>
            </a:r>
            <a:r>
              <a:rPr lang="ru-RU" i="1" dirty="0" err="1">
                <a:latin typeface="Bookman Old Style" panose="02050604050505020204" pitchFamily="18" charset="0"/>
              </a:rPr>
              <a:t>яйця</a:t>
            </a:r>
            <a:r>
              <a:rPr lang="ru-RU" i="1" dirty="0">
                <a:latin typeface="Bookman Old Style" panose="02050604050505020204" pitchFamily="18" charset="0"/>
              </a:rPr>
              <a:t>. При </a:t>
            </a:r>
            <a:r>
              <a:rPr lang="ru-RU" i="1" dirty="0" err="1">
                <a:latin typeface="Bookman Old Style" panose="02050604050505020204" pitchFamily="18" charset="0"/>
              </a:rPr>
              <a:t>гострому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гастриті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язик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обсипається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нальотом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можливі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нудота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блювота</a:t>
            </a:r>
            <a:r>
              <a:rPr lang="ru-RU" i="1" dirty="0">
                <a:latin typeface="Bookman Old Style" panose="02050604050505020204" pitchFamily="18" charset="0"/>
              </a:rPr>
              <a:t>. 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>
                <a:latin typeface="Bookman Old Style" panose="02050604050505020204" pitchFamily="18" charset="0"/>
              </a:rPr>
              <a:t>Через 1-2 </a:t>
            </a:r>
            <a:r>
              <a:rPr lang="ru-RU" i="1" dirty="0" err="1">
                <a:latin typeface="Bookman Old Style" panose="02050604050505020204" pitchFamily="18" charset="0"/>
              </a:rPr>
              <a:t>дні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навіть</a:t>
            </a:r>
            <a:r>
              <a:rPr lang="ru-RU" i="1" dirty="0">
                <a:latin typeface="Bookman Old Style" panose="02050604050505020204" pitchFamily="18" charset="0"/>
              </a:rPr>
              <a:t> без </a:t>
            </a:r>
            <a:r>
              <a:rPr lang="ru-RU" i="1" dirty="0" err="1">
                <a:latin typeface="Bookman Old Style" panose="02050604050505020204" pitchFamily="18" charset="0"/>
              </a:rPr>
              <a:t>лікування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всі</a:t>
            </a:r>
            <a:r>
              <a:rPr lang="ru-RU" i="1" dirty="0">
                <a:latin typeface="Bookman Old Style" panose="02050604050505020204" pitchFamily="18" charset="0"/>
              </a:rPr>
              <a:t> прояви гастриту </a:t>
            </a:r>
            <a:r>
              <a:rPr lang="ru-RU" i="1" dirty="0" err="1">
                <a:latin typeface="Bookman Old Style" panose="02050604050505020204" pitchFamily="18" charset="0"/>
              </a:rPr>
              <a:t>проходять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наступає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 smtClean="0">
                <a:latin typeface="Bookman Old Style" panose="02050604050505020204" pitchFamily="18" charset="0"/>
              </a:rPr>
              <a:t>повне</a:t>
            </a:r>
            <a:r>
              <a:rPr lang="ru-RU" i="1" dirty="0" smtClean="0">
                <a:latin typeface="Bookman Old Style" panose="02050604050505020204" pitchFamily="18" charset="0"/>
              </a:rPr>
              <a:t> </a:t>
            </a:r>
            <a:r>
              <a:rPr lang="ru-RU" i="1" dirty="0" err="1" smtClean="0">
                <a:latin typeface="Bookman Old Style" panose="02050604050505020204" pitchFamily="18" charset="0"/>
              </a:rPr>
              <a:t>одужання</a:t>
            </a:r>
            <a:r>
              <a:rPr lang="ru-RU" i="1" dirty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112907"/>
            <a:ext cx="2408995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064896" cy="7416824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ru-RU" b="1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b="1" i="1" dirty="0">
                <a:latin typeface="Bookman Old Style" panose="02050604050505020204" pitchFamily="18" charset="0"/>
              </a:rPr>
              <a:t> гастрит</a:t>
            </a:r>
          </a:p>
          <a:p>
            <a:pPr marL="36576" indent="0">
              <a:buNone/>
            </a:pPr>
            <a:r>
              <a:rPr lang="ru-RU" i="1" dirty="0" err="1">
                <a:latin typeface="Bookman Old Style" panose="02050604050505020204" pitchFamily="18" charset="0"/>
              </a:rPr>
              <a:t>Це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дуже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поширене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захворювання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Він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виявляється</a:t>
            </a:r>
            <a:r>
              <a:rPr lang="ru-RU" i="1" dirty="0">
                <a:latin typeface="Bookman Old Style" panose="02050604050505020204" pitchFamily="18" charset="0"/>
              </a:rPr>
              <a:t> у </a:t>
            </a:r>
            <a:r>
              <a:rPr lang="ru-RU" i="1" dirty="0" err="1">
                <a:latin typeface="Bookman Old Style" panose="02050604050505020204" pitchFamily="18" charset="0"/>
              </a:rPr>
              <a:t>третині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випадків</a:t>
            </a:r>
            <a:r>
              <a:rPr lang="ru-RU" i="1" dirty="0">
                <a:latin typeface="Bookman Old Style" panose="02050604050505020204" pitchFamily="18" charset="0"/>
              </a:rPr>
              <a:t> при </a:t>
            </a:r>
            <a:r>
              <a:rPr lang="ru-RU" i="1" dirty="0" err="1">
                <a:latin typeface="Bookman Old Style" panose="02050604050505020204" pitchFamily="18" charset="0"/>
              </a:rPr>
              <a:t>захворюваннях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органів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травлення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i="1" dirty="0">
                <a:latin typeface="Bookman Old Style" panose="02050604050505020204" pitchFamily="18" charset="0"/>
              </a:rPr>
              <a:t> гастрит - </a:t>
            </a:r>
            <a:r>
              <a:rPr lang="ru-RU" i="1" dirty="0" err="1">
                <a:latin typeface="Bookman Old Style" panose="02050604050505020204" pitchFamily="18" charset="0"/>
              </a:rPr>
              <a:t>це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запалення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слизової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оболонки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шлунка</a:t>
            </a:r>
            <a:r>
              <a:rPr lang="ru-RU" i="1" dirty="0">
                <a:latin typeface="Bookman Old Style" panose="02050604050505020204" pitchFamily="18" charset="0"/>
              </a:rPr>
              <a:t>, яке </a:t>
            </a:r>
            <a:r>
              <a:rPr lang="ru-RU" i="1" dirty="0" err="1">
                <a:latin typeface="Bookman Old Style" panose="02050604050505020204" pitchFamily="18" charset="0"/>
              </a:rPr>
              <a:t>прийняло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затяжний</a:t>
            </a:r>
            <a:r>
              <a:rPr lang="ru-RU" i="1" dirty="0">
                <a:latin typeface="Bookman Old Style" panose="02050604050505020204" pitchFamily="18" charset="0"/>
              </a:rPr>
              <a:t> характер. </a:t>
            </a:r>
            <a:r>
              <a:rPr lang="ru-RU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i="1" dirty="0">
                <a:latin typeface="Bookman Old Style" panose="02050604050505020204" pitchFamily="18" charset="0"/>
              </a:rPr>
              <a:t> гастрит </a:t>
            </a:r>
            <a:r>
              <a:rPr lang="ru-RU" i="1" dirty="0" err="1">
                <a:latin typeface="Bookman Old Style" panose="02050604050505020204" pitchFamily="18" charset="0"/>
              </a:rPr>
              <a:t>розвивається</a:t>
            </a:r>
            <a:r>
              <a:rPr lang="ru-RU" i="1" dirty="0">
                <a:latin typeface="Bookman Old Style" panose="02050604050505020204" pitchFamily="18" charset="0"/>
              </a:rPr>
              <a:t> при </a:t>
            </a:r>
            <a:r>
              <a:rPr lang="ru-RU" i="1" dirty="0" err="1">
                <a:latin typeface="Bookman Old Style" panose="02050604050505020204" pitchFamily="18" charset="0"/>
              </a:rPr>
              <a:t>тривалому</a:t>
            </a:r>
            <a:r>
              <a:rPr lang="ru-RU" i="1" dirty="0">
                <a:latin typeface="Bookman Old Style" panose="02050604050505020204" pitchFamily="18" charset="0"/>
              </a:rPr>
              <a:t> негативному </a:t>
            </a:r>
            <a:r>
              <a:rPr lang="ru-RU" i="1" dirty="0" err="1">
                <a:latin typeface="Bookman Old Style" panose="02050604050505020204" pitchFamily="18" charset="0"/>
              </a:rPr>
              <a:t>впливі</a:t>
            </a:r>
            <a:r>
              <a:rPr lang="ru-RU" i="1" dirty="0">
                <a:latin typeface="Bookman Old Style" panose="02050604050505020204" pitchFamily="18" charset="0"/>
              </a:rPr>
              <a:t> на </a:t>
            </a:r>
            <a:r>
              <a:rPr lang="ru-RU" i="1" dirty="0" err="1">
                <a:latin typeface="Bookman Old Style" panose="02050604050505020204" pitchFamily="18" charset="0"/>
              </a:rPr>
              <a:t>організм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Також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розвитку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хронічного</a:t>
            </a:r>
            <a:r>
              <a:rPr lang="ru-RU" i="1" dirty="0">
                <a:latin typeface="Bookman Old Style" panose="02050604050505020204" pitchFamily="18" charset="0"/>
              </a:rPr>
              <a:t> гастриту </a:t>
            </a:r>
            <a:r>
              <a:rPr lang="ru-RU" i="1" dirty="0" err="1">
                <a:latin typeface="Bookman Old Style" panose="02050604050505020204" pitchFamily="18" charset="0"/>
              </a:rPr>
              <a:t>сприяють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хронічні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захворювання</a:t>
            </a:r>
            <a:r>
              <a:rPr lang="ru-RU" i="1" dirty="0">
                <a:latin typeface="Bookman Old Style" panose="02050604050505020204" pitchFamily="18" charset="0"/>
              </a:rPr>
              <a:t>. </a:t>
            </a:r>
          </a:p>
          <a:p>
            <a:pPr marL="36576" indent="0">
              <a:buNone/>
            </a:pPr>
            <a:r>
              <a:rPr lang="ru-RU" i="1" dirty="0">
                <a:latin typeface="Bookman Old Style" panose="02050604050505020204" pitchFamily="18" charset="0"/>
              </a:rPr>
              <a:t/>
            </a:r>
            <a:br>
              <a:rPr lang="ru-RU" i="1" dirty="0">
                <a:latin typeface="Bookman Old Style" panose="02050604050505020204" pitchFamily="18" charset="0"/>
              </a:rPr>
            </a:br>
            <a:endParaRPr lang="ru-RU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i="1" u="sng" dirty="0" err="1">
                <a:latin typeface="Bookman Old Style" panose="02050604050505020204" pitchFamily="18" charset="0"/>
              </a:rPr>
              <a:t>Розрізняють</a:t>
            </a:r>
            <a:r>
              <a:rPr lang="ru-RU" i="1" u="sng" dirty="0">
                <a:latin typeface="Bookman Old Style" panose="02050604050505020204" pitchFamily="18" charset="0"/>
              </a:rPr>
              <a:t> </a:t>
            </a:r>
            <a:r>
              <a:rPr lang="ru-RU" i="1" u="sng" dirty="0" err="1">
                <a:latin typeface="Bookman Old Style" panose="02050604050505020204" pitchFamily="18" charset="0"/>
              </a:rPr>
              <a:t>наступні</a:t>
            </a:r>
            <a:r>
              <a:rPr lang="ru-RU" i="1" u="sng" dirty="0">
                <a:latin typeface="Bookman Old Style" panose="02050604050505020204" pitchFamily="18" charset="0"/>
              </a:rPr>
              <a:t> </a:t>
            </a:r>
            <a:r>
              <a:rPr lang="ru-RU" i="1" u="sng" dirty="0" err="1">
                <a:latin typeface="Bookman Old Style" panose="02050604050505020204" pitchFamily="18" charset="0"/>
              </a:rPr>
              <a:t>види</a:t>
            </a:r>
            <a:r>
              <a:rPr lang="ru-RU" i="1" u="sng" dirty="0">
                <a:latin typeface="Bookman Old Style" panose="02050604050505020204" pitchFamily="18" charset="0"/>
              </a:rPr>
              <a:t> </a:t>
            </a:r>
            <a:r>
              <a:rPr lang="ru-RU" i="1" u="sng" dirty="0" err="1">
                <a:latin typeface="Bookman Old Style" panose="02050604050505020204" pitchFamily="18" charset="0"/>
              </a:rPr>
              <a:t>хронічних</a:t>
            </a:r>
            <a:r>
              <a:rPr lang="ru-RU" i="1" u="sng" dirty="0">
                <a:latin typeface="Bookman Old Style" panose="02050604050505020204" pitchFamily="18" charset="0"/>
              </a:rPr>
              <a:t> </a:t>
            </a:r>
            <a:r>
              <a:rPr lang="ru-RU" i="1" u="sng" dirty="0" err="1">
                <a:latin typeface="Bookman Old Style" panose="02050604050505020204" pitchFamily="18" charset="0"/>
              </a:rPr>
              <a:t>гастритів</a:t>
            </a:r>
            <a:r>
              <a:rPr lang="ru-RU" i="1" u="sng" dirty="0" smtClean="0">
                <a:latin typeface="Bookman Old Style" panose="02050604050505020204" pitchFamily="18" charset="0"/>
              </a:rPr>
              <a:t>:</a:t>
            </a:r>
            <a:endParaRPr lang="ru-RU" i="1" dirty="0">
              <a:latin typeface="Bookman Old Style" panose="02050604050505020204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хелікобактерний</a:t>
            </a:r>
            <a:r>
              <a:rPr lang="ru-RU" i="1" dirty="0">
                <a:latin typeface="Bookman Old Style" panose="02050604050505020204" pitchFamily="18" charset="0"/>
              </a:rPr>
              <a:t> гастрит (</a:t>
            </a:r>
            <a:r>
              <a:rPr lang="ru-RU" i="1" dirty="0" err="1">
                <a:latin typeface="Bookman Old Style" panose="02050604050505020204" pitchFamily="18" charset="0"/>
              </a:rPr>
              <a:t>близько</a:t>
            </a:r>
            <a:r>
              <a:rPr lang="ru-RU" i="1" dirty="0">
                <a:latin typeface="Bookman Old Style" panose="02050604050505020204" pitchFamily="18" charset="0"/>
              </a:rPr>
              <a:t> 70% </a:t>
            </a:r>
            <a:r>
              <a:rPr lang="ru-RU" i="1" dirty="0" err="1">
                <a:latin typeface="Bookman Old Style" panose="02050604050505020204" pitchFamily="18" charset="0"/>
              </a:rPr>
              <a:t>всіх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зустрічаються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гастритів</a:t>
            </a:r>
            <a:r>
              <a:rPr lang="ru-RU" i="1" dirty="0">
                <a:latin typeface="Bookman Old Style" panose="02050604050505020204" pitchFamily="18" charset="0"/>
              </a:rPr>
              <a:t>);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i="1" dirty="0">
                <a:latin typeface="Bookman Old Style" panose="02050604050505020204" pitchFamily="18" charset="0"/>
              </a:rPr>
              <a:t> </a:t>
            </a:r>
            <a:r>
              <a:rPr lang="ru-RU" i="1" dirty="0" err="1">
                <a:latin typeface="Bookman Old Style" panose="02050604050505020204" pitchFamily="18" charset="0"/>
              </a:rPr>
              <a:t>автоімунний</a:t>
            </a:r>
            <a:r>
              <a:rPr lang="ru-RU" i="1" dirty="0">
                <a:latin typeface="Bookman Old Style" panose="02050604050505020204" pitchFamily="18" charset="0"/>
              </a:rPr>
              <a:t> гастрит (</a:t>
            </a:r>
            <a:r>
              <a:rPr lang="ru-RU" i="1" dirty="0" err="1">
                <a:latin typeface="Bookman Old Style" panose="02050604050505020204" pitchFamily="18" charset="0"/>
              </a:rPr>
              <a:t>близько</a:t>
            </a:r>
            <a:r>
              <a:rPr lang="ru-RU" i="1" dirty="0">
                <a:latin typeface="Bookman Old Style" panose="02050604050505020204" pitchFamily="18" charset="0"/>
              </a:rPr>
              <a:t> 15-18% </a:t>
            </a:r>
            <a:r>
              <a:rPr lang="ru-RU" i="1" dirty="0" err="1">
                <a:latin typeface="Bookman Old Style" panose="02050604050505020204" pitchFamily="18" charset="0"/>
              </a:rPr>
              <a:t>всіх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гастритів</a:t>
            </a:r>
            <a:r>
              <a:rPr lang="ru-RU" i="1" dirty="0">
                <a:latin typeface="Bookman Old Style" panose="02050604050505020204" pitchFamily="18" charset="0"/>
              </a:rPr>
              <a:t>);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ідіопатичний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i="1" dirty="0">
                <a:latin typeface="Bookman Old Style" panose="02050604050505020204" pitchFamily="18" charset="0"/>
              </a:rPr>
              <a:t> гастрит (</a:t>
            </a:r>
            <a:r>
              <a:rPr lang="ru-RU" i="1" dirty="0" err="1">
                <a:latin typeface="Bookman Old Style" panose="02050604050505020204" pitchFamily="18" charset="0"/>
              </a:rPr>
              <a:t>невідомого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походження</a:t>
            </a:r>
            <a:r>
              <a:rPr lang="ru-RU" i="1" dirty="0">
                <a:latin typeface="Bookman Old Style" panose="02050604050505020204" pitchFamily="18" charset="0"/>
              </a:rPr>
              <a:t>);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реактивний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i="1" dirty="0">
                <a:latin typeface="Bookman Old Style" panose="02050604050505020204" pitchFamily="18" charset="0"/>
              </a:rPr>
              <a:t> гастрит;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особливі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форми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хронічного</a:t>
            </a:r>
            <a:r>
              <a:rPr lang="ru-RU" i="1" dirty="0">
                <a:latin typeface="Bookman Old Style" panose="02050604050505020204" pitchFamily="18" charset="0"/>
              </a:rPr>
              <a:t> гастриту.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>
                <a:latin typeface="Bookman Old Style" panose="02050604050505020204" pitchFamily="18" charset="0"/>
              </a:rPr>
              <a:t>До </a:t>
            </a:r>
            <a:r>
              <a:rPr lang="ru-RU" i="1" dirty="0" err="1">
                <a:latin typeface="Bookman Old Style" panose="02050604050505020204" pitchFamily="18" charset="0"/>
              </a:rPr>
              <a:t>особливих</a:t>
            </a:r>
            <a:r>
              <a:rPr lang="ru-RU" i="1" dirty="0">
                <a:latin typeface="Bookman Old Style" panose="02050604050505020204" pitchFamily="18" charset="0"/>
              </a:rPr>
              <a:t> формами </a:t>
            </a:r>
            <a:r>
              <a:rPr lang="ru-RU" i="1" dirty="0" err="1">
                <a:latin typeface="Bookman Old Style" panose="02050604050505020204" pitchFamily="18" charset="0"/>
              </a:rPr>
              <a:t>хронічного</a:t>
            </a:r>
            <a:r>
              <a:rPr lang="ru-RU" i="1" dirty="0">
                <a:latin typeface="Bookman Old Style" panose="02050604050505020204" pitchFamily="18" charset="0"/>
              </a:rPr>
              <a:t> гастриту </a:t>
            </a:r>
            <a:r>
              <a:rPr lang="ru-RU" i="1" dirty="0" err="1">
                <a:latin typeface="Bookman Old Style" panose="02050604050505020204" pitchFamily="18" charset="0"/>
              </a:rPr>
              <a:t>відносять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геморагічний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ригідний</a:t>
            </a:r>
            <a:r>
              <a:rPr lang="ru-RU" i="1" dirty="0">
                <a:latin typeface="Bookman Old Style" panose="02050604050505020204" pitchFamily="18" charset="0"/>
              </a:rPr>
              <a:t>, </a:t>
            </a:r>
            <a:r>
              <a:rPr lang="ru-RU" i="1" dirty="0" err="1">
                <a:latin typeface="Bookman Old Style" panose="02050604050505020204" pitchFamily="18" charset="0"/>
              </a:rPr>
              <a:t>гігантський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гіпертрофічний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поліпозний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гастрити</a:t>
            </a:r>
            <a:r>
              <a:rPr lang="ru-RU" i="1" dirty="0">
                <a:latin typeface="Bookman Old Style" panose="02050604050505020204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dirty="0" err="1">
                <a:latin typeface="Bookman Old Style" panose="02050604050505020204" pitchFamily="18" charset="0"/>
              </a:rPr>
              <a:t>Найпоширеніший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варіант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хронічного</a:t>
            </a:r>
            <a:r>
              <a:rPr lang="ru-RU" i="1" dirty="0">
                <a:latin typeface="Bookman Old Style" panose="02050604050505020204" pitchFamily="18" charset="0"/>
              </a:rPr>
              <a:t> гастриту - </a:t>
            </a:r>
            <a:r>
              <a:rPr lang="ru-RU" i="1" dirty="0" err="1">
                <a:latin typeface="Bookman Old Style" panose="02050604050505020204" pitchFamily="18" charset="0"/>
              </a:rPr>
              <a:t>хелікобактерний</a:t>
            </a:r>
            <a:r>
              <a:rPr lang="ru-RU" i="1" dirty="0">
                <a:latin typeface="Bookman Old Style" panose="02050604050505020204" pitchFamily="18" charset="0"/>
              </a:rPr>
              <a:t>. </a:t>
            </a:r>
            <a:r>
              <a:rPr lang="ru-RU" i="1" dirty="0" err="1">
                <a:latin typeface="Bookman Old Style" panose="02050604050505020204" pitchFamily="18" charset="0"/>
              </a:rPr>
              <a:t>Викликається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він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бактеріями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</a:rPr>
              <a:t>Helicobacter pylori, </a:t>
            </a:r>
            <a:r>
              <a:rPr lang="ru-RU" i="1" dirty="0" err="1">
                <a:latin typeface="Bookman Old Style" panose="02050604050505020204" pitchFamily="18" charset="0"/>
              </a:rPr>
              <a:t>які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потрапляють</a:t>
            </a:r>
            <a:r>
              <a:rPr lang="ru-RU" i="1" dirty="0">
                <a:latin typeface="Bookman Old Style" panose="02050604050505020204" pitchFamily="18" charset="0"/>
              </a:rPr>
              <a:t> в </a:t>
            </a:r>
            <a:r>
              <a:rPr lang="ru-RU" i="1" dirty="0" err="1">
                <a:latin typeface="Bookman Old Style" panose="02050604050505020204" pitchFamily="18" charset="0"/>
              </a:rPr>
              <a:t>шлунок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можуть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жити</a:t>
            </a:r>
            <a:r>
              <a:rPr lang="ru-RU" i="1" dirty="0">
                <a:latin typeface="Bookman Old Style" panose="02050604050505020204" pitchFamily="18" charset="0"/>
              </a:rPr>
              <a:t> там </a:t>
            </a:r>
            <a:r>
              <a:rPr lang="ru-RU" i="1" dirty="0" err="1">
                <a:latin typeface="Bookman Old Style" panose="02050604050505020204" pitchFamily="18" charset="0"/>
              </a:rPr>
              <a:t>тривалий</a:t>
            </a:r>
            <a:r>
              <a:rPr lang="ru-RU" i="1" dirty="0">
                <a:latin typeface="Bookman Old Style" panose="02050604050505020204" pitchFamily="18" charset="0"/>
              </a:rPr>
              <a:t> час, </a:t>
            </a:r>
            <a:r>
              <a:rPr lang="ru-RU" i="1" dirty="0" err="1">
                <a:latin typeface="Bookman Old Style" panose="02050604050505020204" pitchFamily="18" charset="0"/>
              </a:rPr>
              <a:t>ушкоджуючи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оболонку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err="1">
                <a:latin typeface="Bookman Old Style" panose="02050604050505020204" pitchFamily="18" charset="0"/>
              </a:rPr>
              <a:t>шлунка</a:t>
            </a:r>
            <a:r>
              <a:rPr lang="ru-RU" i="1" dirty="0">
                <a:latin typeface="Bookman Old Style" panose="02050604050505020204" pitchFamily="18" charset="0"/>
              </a:rPr>
              <a:t> і </a:t>
            </a:r>
            <a:r>
              <a:rPr lang="ru-RU" i="1" dirty="0" err="1">
                <a:latin typeface="Bookman Old Style" panose="02050604050505020204" pitchFamily="18" charset="0"/>
              </a:rPr>
              <a:t>викликаючи</a:t>
            </a:r>
            <a:r>
              <a:rPr lang="ru-RU" i="1" dirty="0">
                <a:latin typeface="Bookman Old Style" panose="02050604050505020204" pitchFamily="18" charset="0"/>
              </a:rPr>
              <a:t> гастрит.</a:t>
            </a:r>
          </a:p>
          <a:p>
            <a:pPr marL="36576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16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7992888"/>
          </a:xfrm>
        </p:spPr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ru-RU" sz="3200" b="1" i="1" dirty="0" err="1" smtClean="0">
                <a:latin typeface="Bookman Old Style" panose="02050604050505020204" pitchFamily="18" charset="0"/>
              </a:rPr>
              <a:t>Симптоми</a:t>
            </a:r>
            <a:endParaRPr lang="ru-RU" sz="3200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sz="3200" i="1" dirty="0" err="1">
                <a:latin typeface="Bookman Old Style" panose="02050604050505020204" pitchFamily="18" charset="0"/>
              </a:rPr>
              <a:t>Хронічний</a:t>
            </a:r>
            <a:r>
              <a:rPr lang="ru-RU" sz="3200" i="1" dirty="0">
                <a:latin typeface="Bookman Old Style" panose="02050604050505020204" pitchFamily="18" charset="0"/>
              </a:rPr>
              <a:t> гастрит </a:t>
            </a:r>
            <a:r>
              <a:rPr lang="ru-RU" sz="3200" i="1" dirty="0" err="1">
                <a:latin typeface="Bookman Old Style" panose="02050604050505020204" pitchFamily="18" charset="0"/>
              </a:rPr>
              <a:t>проявляється</a:t>
            </a:r>
            <a:r>
              <a:rPr lang="ru-RU" sz="3200" i="1" dirty="0">
                <a:latin typeface="Bookman Old Style" panose="02050604050505020204" pitchFamily="18" charset="0"/>
              </a:rPr>
              <a:t> в </a:t>
            </a:r>
            <a:r>
              <a:rPr lang="ru-RU" sz="3200" i="1" dirty="0" err="1">
                <a:latin typeface="Bookman Old Style" panose="02050604050505020204" pitchFamily="18" charset="0"/>
              </a:rPr>
              <a:t>зниження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апетиту</a:t>
            </a:r>
            <a:r>
              <a:rPr lang="ru-RU" sz="3200" i="1" dirty="0">
                <a:latin typeface="Bookman Old Style" panose="02050604050505020204" pitchFamily="18" charset="0"/>
              </a:rPr>
              <a:t>, </a:t>
            </a:r>
            <a:r>
              <a:rPr lang="ru-RU" sz="3200" i="1" dirty="0" err="1">
                <a:latin typeface="Bookman Old Style" panose="02050604050505020204" pitchFamily="18" charset="0"/>
              </a:rPr>
              <a:t>неприємним</a:t>
            </a:r>
            <a:r>
              <a:rPr lang="ru-RU" sz="3200" i="1" dirty="0">
                <a:latin typeface="Bookman Old Style" panose="02050604050505020204" pitchFamily="18" charset="0"/>
              </a:rPr>
              <a:t> смак у </a:t>
            </a:r>
            <a:r>
              <a:rPr lang="ru-RU" sz="3200" i="1" dirty="0" err="1">
                <a:latin typeface="Bookman Old Style" panose="02050604050505020204" pitchFamily="18" charset="0"/>
              </a:rPr>
              <a:t>роті</a:t>
            </a:r>
            <a:r>
              <a:rPr lang="ru-RU" sz="3200" i="1" dirty="0">
                <a:latin typeface="Bookman Old Style" panose="02050604050505020204" pitchFamily="18" charset="0"/>
              </a:rPr>
              <a:t>, </a:t>
            </a:r>
            <a:r>
              <a:rPr lang="ru-RU" sz="3200" i="1" dirty="0" err="1">
                <a:latin typeface="Bookman Old Style" panose="02050604050505020204" pitchFamily="18" charset="0"/>
              </a:rPr>
              <a:t>відрижкою</a:t>
            </a:r>
            <a:r>
              <a:rPr lang="ru-RU" sz="3200" i="1" dirty="0">
                <a:latin typeface="Bookman Old Style" panose="02050604050505020204" pitchFamily="18" charset="0"/>
              </a:rPr>
              <a:t>, </a:t>
            </a:r>
            <a:r>
              <a:rPr lang="ru-RU" sz="3200" i="1" dirty="0" err="1">
                <a:latin typeface="Bookman Old Style" panose="02050604050505020204" pitchFamily="18" charset="0"/>
              </a:rPr>
              <a:t>нудотою</a:t>
            </a:r>
            <a:r>
              <a:rPr lang="ru-RU" sz="3200" i="1" dirty="0">
                <a:latin typeface="Bookman Old Style" panose="02050604050505020204" pitchFamily="18" charset="0"/>
              </a:rPr>
              <a:t> і </a:t>
            </a:r>
            <a:r>
              <a:rPr lang="ru-RU" sz="3200" i="1" dirty="0" err="1">
                <a:latin typeface="Bookman Old Style" panose="02050604050505020204" pitchFamily="18" charset="0"/>
              </a:rPr>
              <a:t>блювотою</a:t>
            </a:r>
            <a:r>
              <a:rPr lang="ru-RU" sz="3200" i="1" dirty="0">
                <a:latin typeface="Bookman Old Style" panose="02050604050505020204" pitchFamily="18" charset="0"/>
              </a:rPr>
              <a:t>. </a:t>
            </a:r>
            <a:r>
              <a:rPr lang="ru-RU" sz="3200" i="1" dirty="0" err="1">
                <a:latin typeface="Bookman Old Style" panose="02050604050505020204" pitchFamily="18" charset="0"/>
              </a:rPr>
              <a:t>Найбільш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часті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симптоми</a:t>
            </a:r>
            <a:r>
              <a:rPr lang="ru-RU" sz="3200" i="1" dirty="0">
                <a:latin typeface="Bookman Old Style" panose="02050604050505020204" pitchFamily="18" charset="0"/>
              </a:rPr>
              <a:t> - </a:t>
            </a:r>
            <a:r>
              <a:rPr lang="ru-RU" sz="3200" i="1" dirty="0" err="1">
                <a:latin typeface="Bookman Old Style" panose="02050604050505020204" pitchFamily="18" charset="0"/>
              </a:rPr>
              <a:t>розпирання</a:t>
            </a:r>
            <a:r>
              <a:rPr lang="ru-RU" sz="3200" i="1" dirty="0">
                <a:latin typeface="Bookman Old Style" panose="02050604050505020204" pitchFamily="18" charset="0"/>
              </a:rPr>
              <a:t> і </a:t>
            </a:r>
            <a:r>
              <a:rPr lang="ru-RU" sz="3200" i="1" dirty="0" err="1">
                <a:latin typeface="Bookman Old Style" panose="02050604050505020204" pitchFamily="18" charset="0"/>
              </a:rPr>
              <a:t>тиск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під</a:t>
            </a:r>
            <a:r>
              <a:rPr lang="ru-RU" sz="3200" i="1" dirty="0">
                <a:latin typeface="Bookman Old Style" panose="02050604050505020204" pitchFamily="18" charset="0"/>
              </a:rPr>
              <a:t> ложечкою </a:t>
            </a:r>
            <a:r>
              <a:rPr lang="ru-RU" sz="3200" i="1" dirty="0" err="1">
                <a:latin typeface="Bookman Old Style" panose="02050604050505020204" pitchFamily="18" charset="0"/>
              </a:rPr>
              <a:t>після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їжі</a:t>
            </a:r>
            <a:r>
              <a:rPr lang="ru-RU" sz="3200" i="1" dirty="0">
                <a:latin typeface="Bookman Old Style" panose="02050604050505020204" pitchFamily="18" charset="0"/>
              </a:rPr>
              <a:t>, </a:t>
            </a:r>
            <a:r>
              <a:rPr lang="ru-RU" sz="3200" i="1" dirty="0" err="1" smtClean="0">
                <a:latin typeface="Bookman Old Style" panose="02050604050505020204" pitchFamily="18" charset="0"/>
              </a:rPr>
              <a:t>печія</a:t>
            </a:r>
            <a:r>
              <a:rPr lang="ru-RU" sz="3200" i="1" dirty="0" smtClean="0">
                <a:latin typeface="Bookman Old Style" panose="02050604050505020204" pitchFamily="18" charset="0"/>
              </a:rPr>
              <a:t>. </a:t>
            </a:r>
            <a:r>
              <a:rPr lang="ru-RU" sz="3200" i="1" dirty="0" err="1">
                <a:latin typeface="Bookman Old Style" panose="02050604050505020204" pitchFamily="18" charset="0"/>
              </a:rPr>
              <a:t>Іноді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можливі</a:t>
            </a:r>
            <a:r>
              <a:rPr lang="ru-RU" sz="3200" i="1" dirty="0">
                <a:latin typeface="Bookman Old Style" panose="02050604050505020204" pitchFamily="18" charset="0"/>
              </a:rPr>
              <a:t> болю, </a:t>
            </a:r>
            <a:r>
              <a:rPr lang="ru-RU" sz="3200" i="1" dirty="0" err="1">
                <a:latin typeface="Bookman Old Style" panose="02050604050505020204" pitchFamily="18" charset="0"/>
              </a:rPr>
              <a:t>відчуття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важкості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після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їжі</a:t>
            </a:r>
            <a:r>
              <a:rPr lang="ru-RU" sz="3200" i="1" dirty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3200" i="1" dirty="0">
                <a:latin typeface="Bookman Old Style" panose="02050604050505020204" pitchFamily="18" charset="0"/>
              </a:rPr>
              <a:t>При </a:t>
            </a:r>
            <a:r>
              <a:rPr lang="ru-RU" sz="3200" i="1" dirty="0" err="1">
                <a:latin typeface="Bookman Old Style" panose="02050604050505020204" pitchFamily="18" charset="0"/>
              </a:rPr>
              <a:t>ендоскопічному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обстеженні</a:t>
            </a:r>
            <a:r>
              <a:rPr lang="ru-RU" sz="3200" i="1" dirty="0">
                <a:latin typeface="Bookman Old Style" panose="02050604050505020204" pitchFamily="18" charset="0"/>
              </a:rPr>
              <a:t> у </a:t>
            </a:r>
            <a:r>
              <a:rPr lang="ru-RU" sz="3200" i="1" dirty="0" err="1">
                <a:latin typeface="Bookman Old Style" panose="02050604050505020204" pitchFamily="18" charset="0"/>
              </a:rPr>
              <a:t>гастроентеролога</a:t>
            </a:r>
            <a:r>
              <a:rPr lang="ru-RU" sz="3200" i="1" dirty="0">
                <a:latin typeface="Bookman Old Style" panose="02050604050505020204" pitchFamily="18" charset="0"/>
              </a:rPr>
              <a:t> часто </a:t>
            </a:r>
            <a:r>
              <a:rPr lang="ru-RU" sz="3200" i="1" dirty="0" err="1">
                <a:latin typeface="Bookman Old Style" panose="02050604050505020204" pitchFamily="18" charset="0"/>
              </a:rPr>
              <a:t>пацієнти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скаржаться</a:t>
            </a:r>
            <a:r>
              <a:rPr lang="ru-RU" sz="3200" i="1" dirty="0">
                <a:latin typeface="Bookman Old Style" panose="02050604050505020204" pitchFamily="18" charset="0"/>
              </a:rPr>
              <a:t> на </a:t>
            </a:r>
            <a:r>
              <a:rPr lang="ru-RU" sz="3200" i="1" dirty="0" err="1">
                <a:latin typeface="Bookman Old Style" panose="02050604050505020204" pitchFamily="18" charset="0"/>
              </a:rPr>
              <a:t>біль</a:t>
            </a:r>
            <a:r>
              <a:rPr lang="ru-RU" sz="3200" i="1" dirty="0">
                <a:latin typeface="Bookman Old Style" panose="02050604050505020204" pitchFamily="18" charset="0"/>
              </a:rPr>
              <a:t> в </a:t>
            </a:r>
            <a:r>
              <a:rPr lang="ru-RU" sz="3200" i="1" dirty="0" err="1">
                <a:latin typeface="Bookman Old Style" panose="02050604050505020204" pitchFamily="18" charset="0"/>
              </a:rPr>
              <a:t>гастроскопії</a:t>
            </a:r>
            <a:r>
              <a:rPr lang="ru-RU" sz="3200" i="1" dirty="0">
                <a:latin typeface="Bookman Old Style" panose="02050604050505020204" pitchFamily="18" charset="0"/>
              </a:rPr>
              <a:t> (</a:t>
            </a:r>
            <a:r>
              <a:rPr lang="ru-RU" sz="3200" i="1" dirty="0" err="1">
                <a:latin typeface="Bookman Old Style" panose="02050604050505020204" pitchFamily="18" charset="0"/>
              </a:rPr>
              <a:t>під</a:t>
            </a:r>
            <a:r>
              <a:rPr lang="ru-RU" sz="3200" i="1" dirty="0">
                <a:latin typeface="Bookman Old Style" panose="02050604050505020204" pitchFamily="18" charset="0"/>
              </a:rPr>
              <a:t> ложечкою). </a:t>
            </a:r>
          </a:p>
          <a:p>
            <a:pPr marL="36576" indent="0">
              <a:buNone/>
            </a:pPr>
            <a:r>
              <a:rPr lang="ru-RU" sz="3200" i="1" dirty="0">
                <a:latin typeface="Bookman Old Style" panose="02050604050505020204" pitchFamily="18" charset="0"/>
              </a:rPr>
              <a:t/>
            </a:r>
            <a:br>
              <a:rPr lang="ru-RU" sz="3200" i="1" dirty="0">
                <a:latin typeface="Bookman Old Style" panose="02050604050505020204" pitchFamily="18" charset="0"/>
              </a:rPr>
            </a:br>
            <a:endParaRPr lang="ru-RU" sz="3200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sz="3200" b="1" i="1" dirty="0" err="1">
                <a:latin typeface="Bookman Old Style" panose="02050604050505020204" pitchFamily="18" charset="0"/>
              </a:rPr>
              <a:t>Лікування</a:t>
            </a:r>
            <a:r>
              <a:rPr lang="ru-RU" sz="3200" b="1" i="1" dirty="0">
                <a:latin typeface="Bookman Old Style" panose="02050604050505020204" pitchFamily="18" charset="0"/>
              </a:rPr>
              <a:t> </a:t>
            </a:r>
            <a:r>
              <a:rPr lang="ru-RU" sz="3200" b="1" i="1" dirty="0" smtClean="0">
                <a:latin typeface="Bookman Old Style" panose="02050604050505020204" pitchFamily="18" charset="0"/>
              </a:rPr>
              <a:t>гастриту</a:t>
            </a:r>
            <a:endParaRPr lang="ru-RU" sz="3200" i="1" dirty="0" smtClean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r>
              <a:rPr lang="ru-RU" sz="3200" i="1" dirty="0" smtClean="0">
                <a:latin typeface="Bookman Old Style" panose="02050604050505020204" pitchFamily="18" charset="0"/>
              </a:rPr>
              <a:t>Як </a:t>
            </a:r>
            <a:r>
              <a:rPr lang="ru-RU" sz="3200" i="1" dirty="0" err="1">
                <a:latin typeface="Bookman Old Style" panose="02050604050505020204" pitchFamily="18" charset="0"/>
              </a:rPr>
              <a:t>це</a:t>
            </a:r>
            <a:r>
              <a:rPr lang="ru-RU" sz="3200" i="1" dirty="0">
                <a:latin typeface="Bookman Old Style" panose="02050604050505020204" pitchFamily="18" charset="0"/>
              </a:rPr>
              <a:t> не </a:t>
            </a:r>
            <a:r>
              <a:rPr lang="ru-RU" sz="3200" i="1" dirty="0" err="1">
                <a:latin typeface="Bookman Old Style" panose="02050604050505020204" pitchFamily="18" charset="0"/>
              </a:rPr>
              <a:t>сумно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ласунам</a:t>
            </a:r>
            <a:r>
              <a:rPr lang="ru-RU" sz="3200" i="1" dirty="0">
                <a:latin typeface="Bookman Old Style" panose="02050604050505020204" pitchFamily="18" charset="0"/>
              </a:rPr>
              <a:t>, </a:t>
            </a:r>
            <a:r>
              <a:rPr lang="ru-RU" sz="3200" i="1" dirty="0" err="1">
                <a:latin typeface="Bookman Old Style" panose="02050604050505020204" pitchFamily="18" charset="0"/>
              </a:rPr>
              <a:t>лікування</a:t>
            </a:r>
            <a:r>
              <a:rPr lang="ru-RU" sz="3200" i="1" dirty="0">
                <a:latin typeface="Bookman Old Style" panose="02050604050505020204" pitchFamily="18" charset="0"/>
              </a:rPr>
              <a:t> гастриту </a:t>
            </a:r>
            <a:r>
              <a:rPr lang="ru-RU" sz="3200" i="1" dirty="0" err="1">
                <a:latin typeface="Bookman Old Style" panose="02050604050505020204" pitchFamily="18" charset="0"/>
              </a:rPr>
              <a:t>завжди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починається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smtClean="0">
                <a:latin typeface="Bookman Old Style" panose="02050604050505020204" pitchFamily="18" charset="0"/>
              </a:rPr>
              <a:t>з </a:t>
            </a:r>
            <a:r>
              <a:rPr lang="ru-RU" sz="3200" i="1" dirty="0" err="1" smtClean="0">
                <a:latin typeface="Bookman Old Style" panose="02050604050505020204" pitchFamily="18" charset="0"/>
              </a:rPr>
              <a:t>дієти</a:t>
            </a:r>
            <a:r>
              <a:rPr lang="ru-RU" sz="3200" i="1" dirty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3200" i="1" dirty="0">
                <a:latin typeface="Bookman Old Style" panose="02050604050505020204" pitchFamily="18" charset="0"/>
              </a:rPr>
              <a:t>При </a:t>
            </a:r>
            <a:r>
              <a:rPr lang="ru-RU" sz="3200" i="1" dirty="0" err="1">
                <a:latin typeface="Bookman Old Style" panose="02050604050505020204" pitchFamily="18" charset="0"/>
              </a:rPr>
              <a:t>прийомі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їжі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гастроентерологи</a:t>
            </a:r>
            <a:r>
              <a:rPr lang="ru-RU" sz="3200" i="1" dirty="0">
                <a:latin typeface="Bookman Old Style" panose="02050604050505020204" pitchFamily="18" charset="0"/>
              </a:rPr>
              <a:t> рекомендую </a:t>
            </a:r>
            <a:r>
              <a:rPr lang="ru-RU" sz="3200" i="1" dirty="0" err="1">
                <a:latin typeface="Bookman Old Style" panose="02050604050505020204" pitchFamily="18" charset="0"/>
              </a:rPr>
              <a:t>дотримуватися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наступні</a:t>
            </a:r>
            <a:r>
              <a:rPr lang="ru-RU" sz="3200" i="1" dirty="0">
                <a:latin typeface="Bookman Old Style" panose="02050604050505020204" pitchFamily="18" charset="0"/>
              </a:rPr>
              <a:t> правила:</a:t>
            </a:r>
          </a:p>
          <a:p>
            <a:pPr marL="36576" indent="0">
              <a:buNone/>
            </a:pPr>
            <a:r>
              <a:rPr lang="ru-RU" sz="3200" i="1" dirty="0" err="1">
                <a:latin typeface="Bookman Old Style" panose="02050604050505020204" pitchFamily="18" charset="0"/>
              </a:rPr>
              <a:t>Їжа</a:t>
            </a:r>
            <a:r>
              <a:rPr lang="ru-RU" sz="3200" i="1" dirty="0">
                <a:latin typeface="Bookman Old Style" panose="02050604050505020204" pitchFamily="18" charset="0"/>
              </a:rPr>
              <a:t> і </a:t>
            </a:r>
            <a:r>
              <a:rPr lang="ru-RU" sz="3200" i="1" dirty="0" err="1">
                <a:latin typeface="Bookman Old Style" panose="02050604050505020204" pitchFamily="18" charset="0"/>
              </a:rPr>
              <a:t>напої</a:t>
            </a:r>
            <a:r>
              <a:rPr lang="ru-RU" sz="3200" i="1" dirty="0">
                <a:latin typeface="Bookman Old Style" panose="02050604050505020204" pitchFamily="18" charset="0"/>
              </a:rPr>
              <a:t> не </a:t>
            </a:r>
            <a:r>
              <a:rPr lang="ru-RU" sz="3200" i="1" dirty="0" err="1">
                <a:latin typeface="Bookman Old Style" panose="02050604050505020204" pitchFamily="18" charset="0"/>
              </a:rPr>
              <a:t>повинні</a:t>
            </a:r>
            <a:r>
              <a:rPr lang="ru-RU" sz="3200" i="1" dirty="0">
                <a:latin typeface="Bookman Old Style" panose="02050604050505020204" pitchFamily="18" charset="0"/>
              </a:rPr>
              <a:t> бути </a:t>
            </a:r>
            <a:r>
              <a:rPr lang="ru-RU" sz="3200" i="1" dirty="0" err="1">
                <a:latin typeface="Bookman Old Style" panose="02050604050505020204" pitchFamily="18" charset="0"/>
              </a:rPr>
              <a:t>дуже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холодними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або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гарячими</a:t>
            </a:r>
            <a:r>
              <a:rPr lang="ru-RU" sz="3200" i="1" dirty="0">
                <a:latin typeface="Bookman Old Style" panose="02050604050505020204" pitchFamily="18" charset="0"/>
              </a:rPr>
              <a:t>;</a:t>
            </a:r>
          </a:p>
          <a:p>
            <a:pPr marL="36576" indent="0">
              <a:buNone/>
            </a:pPr>
            <a:r>
              <a:rPr lang="ru-RU" sz="3200" i="1" dirty="0">
                <a:latin typeface="Bookman Old Style" panose="02050604050505020204" pitchFamily="18" charset="0"/>
              </a:rPr>
              <a:t>Тверда </a:t>
            </a:r>
            <a:r>
              <a:rPr lang="ru-RU" sz="3200" i="1" dirty="0" err="1">
                <a:latin typeface="Bookman Old Style" panose="02050604050505020204" pitchFamily="18" charset="0"/>
              </a:rPr>
              <a:t>їжа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завжди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ретельно</a:t>
            </a:r>
            <a:r>
              <a:rPr lang="ru-RU" sz="3200" i="1" dirty="0">
                <a:latin typeface="Bookman Old Style" panose="02050604050505020204" pitchFamily="18" charset="0"/>
              </a:rPr>
              <a:t> повинна </a:t>
            </a:r>
            <a:r>
              <a:rPr lang="ru-RU" sz="3200" i="1" dirty="0" err="1">
                <a:latin typeface="Bookman Old Style" panose="02050604050505020204" pitchFamily="18" charset="0"/>
              </a:rPr>
              <a:t>прожовуватися</a:t>
            </a:r>
            <a:r>
              <a:rPr lang="ru-RU" sz="3200" i="1" dirty="0">
                <a:latin typeface="Bookman Old Style" panose="02050604050505020204" pitchFamily="18" charset="0"/>
              </a:rPr>
              <a:t>;</a:t>
            </a:r>
          </a:p>
          <a:p>
            <a:pPr marL="36576" indent="0">
              <a:buNone/>
            </a:pPr>
            <a:r>
              <a:rPr lang="ru-RU" sz="3200" i="1" dirty="0" err="1">
                <a:latin typeface="Bookman Old Style" panose="02050604050505020204" pitchFamily="18" charset="0"/>
              </a:rPr>
              <a:t>Прийом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їжі</a:t>
            </a:r>
            <a:r>
              <a:rPr lang="ru-RU" sz="3200" i="1" dirty="0">
                <a:latin typeface="Bookman Old Style" panose="02050604050505020204" pitchFamily="18" charset="0"/>
              </a:rPr>
              <a:t> повинен </a:t>
            </a:r>
            <a:r>
              <a:rPr lang="ru-RU" sz="3200" i="1" dirty="0" err="1">
                <a:latin typeface="Bookman Old Style" panose="02050604050505020204" pitchFamily="18" charset="0"/>
              </a:rPr>
              <a:t>здійснюватися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кілька</a:t>
            </a:r>
            <a:r>
              <a:rPr lang="ru-RU" sz="3200" i="1" dirty="0">
                <a:latin typeface="Bookman Old Style" panose="02050604050505020204" pitchFamily="18" charset="0"/>
              </a:rPr>
              <a:t> </a:t>
            </a:r>
            <a:r>
              <a:rPr lang="ru-RU" sz="3200" i="1" dirty="0" err="1">
                <a:latin typeface="Bookman Old Style" panose="02050604050505020204" pitchFamily="18" charset="0"/>
              </a:rPr>
              <a:t>разів</a:t>
            </a:r>
            <a:r>
              <a:rPr lang="ru-RU" sz="3200" i="1" dirty="0">
                <a:latin typeface="Bookman Old Style" panose="02050604050505020204" pitchFamily="18" charset="0"/>
              </a:rPr>
              <a:t> в день (не </a:t>
            </a:r>
            <a:r>
              <a:rPr lang="ru-RU" sz="3200" i="1" dirty="0" err="1">
                <a:latin typeface="Bookman Old Style" panose="02050604050505020204" pitchFamily="18" charset="0"/>
              </a:rPr>
              <a:t>менше</a:t>
            </a:r>
            <a:r>
              <a:rPr lang="ru-RU" sz="3200" i="1" dirty="0">
                <a:latin typeface="Bookman Old Style" panose="02050604050505020204" pitchFamily="18" charset="0"/>
              </a:rPr>
              <a:t> 5), але невеликими </a:t>
            </a:r>
            <a:r>
              <a:rPr lang="ru-RU" sz="3200" i="1" dirty="0" err="1">
                <a:latin typeface="Bookman Old Style" panose="02050604050505020204" pitchFamily="18" charset="0"/>
              </a:rPr>
              <a:t>порціями</a:t>
            </a:r>
            <a:r>
              <a:rPr lang="ru-RU" sz="3200" i="1" dirty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3200" i="1" dirty="0">
                <a:latin typeface="Bookman Old Style" panose="02050604050505020204" pitchFamily="18" charset="0"/>
              </a:rPr>
              <a:t/>
            </a:r>
            <a:br>
              <a:rPr lang="ru-RU" sz="3200" i="1" dirty="0">
                <a:latin typeface="Bookman Old Style" panose="02050604050505020204" pitchFamily="18" charset="0"/>
              </a:rPr>
            </a:br>
            <a:endParaRPr lang="ru-RU" sz="3200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endParaRPr lang="ru-RU" sz="3200" i="1" dirty="0">
              <a:latin typeface="Bookman Old Style" panose="02050604050505020204" pitchFamily="18" charset="0"/>
            </a:endParaRPr>
          </a:p>
          <a:p>
            <a:pPr marL="36576" indent="0">
              <a:buNone/>
            </a:pPr>
            <a:endParaRPr lang="ru-RU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496944" cy="4968552"/>
          </a:xfrm>
        </p:spPr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en-US" sz="2800" i="1" dirty="0">
                <a:latin typeface="Bookman Old Style" panose="02050604050505020204" pitchFamily="18" charset="0"/>
              </a:rPr>
              <a:t>Helicobacter pylori - </a:t>
            </a:r>
            <a:r>
              <a:rPr lang="ru-RU" sz="2800" i="1" dirty="0" err="1">
                <a:latin typeface="Bookman Old Style" panose="02050604050505020204" pitchFamily="18" charset="0"/>
              </a:rPr>
              <a:t>бактерія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хелікобактер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досить</a:t>
            </a:r>
            <a:r>
              <a:rPr lang="ru-RU" sz="2800" i="1" dirty="0">
                <a:latin typeface="Bookman Old Style" panose="02050604050505020204" pitchFamily="18" charset="0"/>
              </a:rPr>
              <a:t> складно </a:t>
            </a:r>
            <a:r>
              <a:rPr lang="ru-RU" sz="2800" i="1" dirty="0" err="1">
                <a:latin typeface="Bookman Old Style" panose="02050604050505020204" pitchFamily="18" charset="0"/>
              </a:rPr>
              <a:t>виліковна</a:t>
            </a:r>
            <a:r>
              <a:rPr lang="ru-RU" sz="2800" i="1" dirty="0">
                <a:latin typeface="Bookman Old Style" panose="02050604050505020204" pitchFamily="18" charset="0"/>
              </a:rPr>
              <a:t>. Схема </a:t>
            </a:r>
            <a:r>
              <a:rPr lang="ru-RU" sz="2800" i="1" dirty="0" err="1">
                <a:latin typeface="Bookman Old Style" panose="02050604050505020204" pitchFamily="18" charset="0"/>
              </a:rPr>
              <a:t>лікування</a:t>
            </a:r>
            <a:r>
              <a:rPr lang="ru-RU" sz="2800" i="1" dirty="0">
                <a:latin typeface="Bookman Old Style" panose="02050604050505020204" pitchFamily="18" charset="0"/>
              </a:rPr>
              <a:t> </a:t>
            </a:r>
            <a:r>
              <a:rPr lang="ru-RU" sz="2800" i="1" dirty="0" err="1">
                <a:latin typeface="Bookman Old Style" panose="02050604050505020204" pitchFamily="18" charset="0"/>
              </a:rPr>
              <a:t>хелікобактера</a:t>
            </a:r>
            <a:r>
              <a:rPr lang="ru-RU" sz="2800" i="1" dirty="0">
                <a:latin typeface="Bookman Old Style" panose="02050604050505020204" pitchFamily="18" charset="0"/>
              </a:rPr>
              <a:t> </a:t>
            </a:r>
            <a:r>
              <a:rPr lang="ru-RU" sz="2800" i="1" dirty="0" err="1">
                <a:latin typeface="Bookman Old Style" panose="02050604050505020204" pitchFamily="18" charset="0"/>
              </a:rPr>
              <a:t>обов'язково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включає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кілька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антибіотиків</a:t>
            </a:r>
            <a:r>
              <a:rPr lang="ru-RU" sz="2800" i="1" dirty="0">
                <a:latin typeface="Bookman Old Style" panose="020506040505050202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</a:rPr>
              <a:t>триває</a:t>
            </a:r>
            <a:r>
              <a:rPr lang="ru-RU" sz="2800" i="1" dirty="0">
                <a:latin typeface="Bookman Old Style" panose="02050604050505020204" pitchFamily="18" charset="0"/>
              </a:rPr>
              <a:t> 10-14 </a:t>
            </a:r>
            <a:r>
              <a:rPr lang="ru-RU" sz="2800" i="1" dirty="0" err="1">
                <a:latin typeface="Bookman Old Style" panose="02050604050505020204" pitchFamily="18" charset="0"/>
              </a:rPr>
              <a:t>днів</a:t>
            </a:r>
            <a:r>
              <a:rPr lang="ru-RU" sz="2800" i="1" dirty="0">
                <a:latin typeface="Bookman Old Style" panose="02050604050505020204" pitchFamily="18" charset="0"/>
              </a:rPr>
              <a:t>. </a:t>
            </a:r>
          </a:p>
          <a:p>
            <a:pPr marL="36576" indent="0">
              <a:buNone/>
            </a:pPr>
            <a:r>
              <a:rPr lang="ru-RU" sz="2800" i="1" dirty="0">
                <a:latin typeface="Bookman Old Style" panose="02050604050505020204" pitchFamily="18" charset="0"/>
              </a:rPr>
              <a:t>При </a:t>
            </a:r>
            <a:r>
              <a:rPr lang="ru-RU" sz="2800" i="1" dirty="0" err="1">
                <a:latin typeface="Bookman Old Style" panose="02050604050505020204" pitchFamily="18" charset="0"/>
              </a:rPr>
              <a:t>печії</a:t>
            </a:r>
            <a:r>
              <a:rPr lang="ru-RU" sz="2800" i="1" dirty="0">
                <a:latin typeface="Bookman Old Style" panose="020506040505050202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</a:rPr>
              <a:t>кислої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відрижці</a:t>
            </a:r>
            <a:r>
              <a:rPr lang="ru-RU" sz="2800" i="1" dirty="0">
                <a:latin typeface="Bookman Old Style" panose="02050604050505020204" pitchFamily="18" charset="0"/>
              </a:rPr>
              <a:t> для </a:t>
            </a:r>
            <a:r>
              <a:rPr lang="ru-RU" sz="2800" i="1" dirty="0" err="1">
                <a:latin typeface="Bookman Old Style" panose="02050604050505020204" pitchFamily="18" charset="0"/>
              </a:rPr>
              <a:t>лікування</a:t>
            </a:r>
            <a:r>
              <a:rPr lang="ru-RU" sz="2800" i="1" dirty="0">
                <a:latin typeface="Bookman Old Style" panose="02050604050505020204" pitchFamily="18" charset="0"/>
              </a:rPr>
              <a:t> гастриту </a:t>
            </a:r>
            <a:r>
              <a:rPr lang="ru-RU" sz="2800" i="1" dirty="0" err="1">
                <a:latin typeface="Bookman Old Style" panose="02050604050505020204" pitchFamily="18" charset="0"/>
              </a:rPr>
              <a:t>застосовують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фосфалюгель</a:t>
            </a:r>
            <a:r>
              <a:rPr lang="ru-RU" sz="2800" i="1" dirty="0">
                <a:latin typeface="Bookman Old Style" panose="02050604050505020204" pitchFamily="18" charset="0"/>
              </a:rPr>
              <a:t> в </a:t>
            </a:r>
            <a:r>
              <a:rPr lang="ru-RU" sz="2800" i="1" dirty="0" err="1">
                <a:latin typeface="Bookman Old Style" panose="02050604050505020204" pitchFamily="18" charset="0"/>
              </a:rPr>
              <a:t>поєднанні</a:t>
            </a:r>
            <a:r>
              <a:rPr lang="ru-RU" sz="2800" i="1" dirty="0">
                <a:latin typeface="Bookman Old Style" panose="02050604050505020204" pitchFamily="18" charset="0"/>
              </a:rPr>
              <a:t> з маалоксом. </a:t>
            </a:r>
            <a:r>
              <a:rPr lang="ru-RU" sz="2800" i="1" dirty="0" err="1">
                <a:latin typeface="Bookman Old Style" panose="02050604050505020204" pitchFamily="18" charset="0"/>
              </a:rPr>
              <a:t>Дози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призначаються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лікарем</a:t>
            </a:r>
            <a:r>
              <a:rPr lang="ru-RU" sz="2800" i="1" dirty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2800" i="1" dirty="0" err="1">
                <a:latin typeface="Bookman Old Style" panose="02050604050505020204" pitchFamily="18" charset="0"/>
              </a:rPr>
              <a:t>Мотиліум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рекомендується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гастроентерологами</a:t>
            </a:r>
            <a:r>
              <a:rPr lang="ru-RU" sz="2800" i="1" dirty="0">
                <a:latin typeface="Bookman Old Style" panose="02050604050505020204" pitchFamily="18" charset="0"/>
              </a:rPr>
              <a:t> для </a:t>
            </a:r>
            <a:r>
              <a:rPr lang="ru-RU" sz="2800" i="1" dirty="0" err="1">
                <a:latin typeface="Bookman Old Style" panose="02050604050505020204" pitchFamily="18" charset="0"/>
              </a:rPr>
              <a:t>поліпшення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рухової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функції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шлунка</a:t>
            </a:r>
            <a:r>
              <a:rPr lang="ru-RU" sz="2800" i="1" dirty="0">
                <a:latin typeface="Bookman Old Style" panose="02050604050505020204" pitchFamily="18" charset="0"/>
              </a:rPr>
              <a:t>. Для </a:t>
            </a:r>
            <a:r>
              <a:rPr lang="ru-RU" sz="2800" i="1" dirty="0" err="1">
                <a:latin typeface="Bookman Old Style" panose="02050604050505020204" pitchFamily="18" charset="0"/>
              </a:rPr>
              <a:t>загоєння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слизової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оболонки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шлунка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гастроентерологи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можуть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рекомендувати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такий</a:t>
            </a:r>
            <a:r>
              <a:rPr lang="ru-RU" sz="2800" i="1" dirty="0">
                <a:latin typeface="Bookman Old Style" panose="02050604050505020204" pitchFamily="18" charset="0"/>
              </a:rPr>
              <a:t> препарат, як </a:t>
            </a:r>
            <a:r>
              <a:rPr lang="ru-RU" sz="2800" i="1" dirty="0" err="1">
                <a:latin typeface="Bookman Old Style" panose="02050604050505020204" pitchFamily="18" charset="0"/>
              </a:rPr>
              <a:t>солкосеріл</a:t>
            </a:r>
            <a:r>
              <a:rPr lang="ru-RU" sz="2800" i="1" dirty="0">
                <a:latin typeface="Bookman Old Style" panose="02050604050505020204" pitchFamily="18" charset="0"/>
              </a:rPr>
              <a:t>. </a:t>
            </a:r>
            <a:r>
              <a:rPr lang="ru-RU" sz="2800" i="1" dirty="0" err="1">
                <a:latin typeface="Bookman Old Style" panose="02050604050505020204" pitchFamily="18" charset="0"/>
              </a:rPr>
              <a:t>Також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застосовуються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калефлон</a:t>
            </a:r>
            <a:r>
              <a:rPr lang="ru-RU" sz="2800" i="1" dirty="0"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latin typeface="Bookman Old Style" panose="02050604050505020204" pitchFamily="18" charset="0"/>
              </a:rPr>
              <a:t>гастрофарм</a:t>
            </a:r>
            <a:r>
              <a:rPr lang="ru-RU" sz="2800" i="1" dirty="0"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latin typeface="Bookman Old Style" panose="02050604050505020204" pitchFamily="18" charset="0"/>
              </a:rPr>
              <a:t>карнітин</a:t>
            </a:r>
            <a:r>
              <a:rPr lang="ru-RU" sz="2800" i="1" dirty="0">
                <a:latin typeface="Bookman Old Style" panose="02050604050505020204" pitchFamily="18" charset="0"/>
              </a:rPr>
              <a:t> - 20% </a:t>
            </a:r>
            <a:r>
              <a:rPr lang="ru-RU" sz="2800" i="1" dirty="0" err="1">
                <a:latin typeface="Bookman Old Style" panose="02050604050505020204" pitchFamily="18" charset="0"/>
              </a:rPr>
              <a:t>розчин</a:t>
            </a:r>
            <a:r>
              <a:rPr lang="ru-RU" sz="2800" i="1" dirty="0">
                <a:latin typeface="Bookman Old Style" panose="02050604050505020204" pitchFamily="18" charset="0"/>
              </a:rPr>
              <a:t>, масло </a:t>
            </a:r>
            <a:r>
              <a:rPr lang="ru-RU" sz="2800" i="1" dirty="0" err="1">
                <a:latin typeface="Bookman Old Style" panose="02050604050505020204" pitchFamily="18" charset="0"/>
              </a:rPr>
              <a:t>обліпихи</a:t>
            </a:r>
            <a:r>
              <a:rPr lang="ru-RU" sz="2800" i="1" dirty="0">
                <a:latin typeface="Bookman Old Style" panose="02050604050505020204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2800" i="1" dirty="0" err="1">
                <a:latin typeface="Bookman Old Style" panose="02050604050505020204" pitchFamily="18" charset="0"/>
              </a:rPr>
              <a:t>Рекомендується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приймати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питні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мінеральні</a:t>
            </a:r>
            <a:r>
              <a:rPr lang="ru-RU" sz="2800" i="1" dirty="0">
                <a:latin typeface="Bookman Old Style" panose="02050604050505020204" pitchFamily="18" charset="0"/>
              </a:rPr>
              <a:t> води </a:t>
            </a:r>
            <a:r>
              <a:rPr lang="ru-RU" sz="2800" i="1" dirty="0" err="1">
                <a:latin typeface="Bookman Old Style" panose="02050604050505020204" pitchFamily="18" charset="0"/>
              </a:rPr>
              <a:t>малої</a:t>
            </a:r>
            <a:r>
              <a:rPr lang="ru-RU" sz="2800" i="1" dirty="0">
                <a:latin typeface="Bookman Old Style" panose="020506040505050202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</a:rPr>
              <a:t>середньої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мінералізації</a:t>
            </a:r>
            <a:r>
              <a:rPr lang="ru-RU" sz="2800" i="1" dirty="0"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latin typeface="Bookman Old Style" panose="02050604050505020204" pitchFamily="18" charset="0"/>
              </a:rPr>
              <a:t>переважно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лужні</a:t>
            </a:r>
            <a:r>
              <a:rPr lang="ru-RU" sz="2800" i="1" dirty="0">
                <a:latin typeface="Bookman Old Style" panose="02050604050505020204" pitchFamily="18" charset="0"/>
              </a:rPr>
              <a:t>. </a:t>
            </a:r>
            <a:r>
              <a:rPr lang="ru-RU" sz="2800" i="1" dirty="0" err="1">
                <a:latin typeface="Bookman Old Style" panose="02050604050505020204" pitchFamily="18" charset="0"/>
              </a:rPr>
              <a:t>Їх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приймають</a:t>
            </a:r>
            <a:r>
              <a:rPr lang="ru-RU" sz="2800" i="1" dirty="0">
                <a:latin typeface="Bookman Old Style" panose="02050604050505020204" pitchFamily="18" charset="0"/>
              </a:rPr>
              <a:t> у теплому </a:t>
            </a:r>
            <a:r>
              <a:rPr lang="ru-RU" sz="2800" i="1" dirty="0" err="1">
                <a:latin typeface="Bookman Old Style" panose="02050604050505020204" pitchFamily="18" charset="0"/>
              </a:rPr>
              <a:t>вигляді</a:t>
            </a:r>
            <a:r>
              <a:rPr lang="ru-RU" sz="2800" i="1" dirty="0">
                <a:latin typeface="Bookman Old Style" panose="02050604050505020204" pitchFamily="18" charset="0"/>
              </a:rPr>
              <a:t> (37-38 </a:t>
            </a:r>
            <a:r>
              <a:rPr lang="ru-RU" sz="2800" i="1" dirty="0" err="1">
                <a:latin typeface="Bookman Old Style" panose="02050604050505020204" pitchFamily="18" charset="0"/>
              </a:rPr>
              <a:t>градусів</a:t>
            </a:r>
            <a:r>
              <a:rPr lang="ru-RU" sz="2800" i="1" dirty="0">
                <a:latin typeface="Bookman Old Style" panose="02050604050505020204" pitchFamily="18" charset="0"/>
              </a:rPr>
              <a:t>) 3 рази в день за 1-1,5 </a:t>
            </a:r>
            <a:r>
              <a:rPr lang="ru-RU" sz="2800" i="1" dirty="0" err="1">
                <a:latin typeface="Bookman Old Style" panose="02050604050505020204" pitchFamily="18" charset="0"/>
              </a:rPr>
              <a:t>години</a:t>
            </a:r>
            <a:r>
              <a:rPr lang="ru-RU" sz="2800" i="1" dirty="0">
                <a:latin typeface="Bookman Old Style" panose="02050604050505020204" pitchFamily="18" charset="0"/>
              </a:rPr>
              <a:t> до </a:t>
            </a:r>
            <a:r>
              <a:rPr lang="ru-RU" sz="2800" i="1" dirty="0" err="1">
                <a:latin typeface="Bookman Old Style" panose="02050604050505020204" pitchFamily="18" charset="0"/>
              </a:rPr>
              <a:t>їжі</a:t>
            </a:r>
            <a:r>
              <a:rPr lang="ru-RU" sz="2800" i="1" dirty="0">
                <a:latin typeface="Bookman Old Style" panose="02050604050505020204" pitchFamily="18" charset="0"/>
              </a:rPr>
              <a:t> (газ </a:t>
            </a:r>
            <a:r>
              <a:rPr lang="ru-RU" sz="2800" i="1" dirty="0" err="1">
                <a:latin typeface="Bookman Old Style" panose="02050604050505020204" pitchFamily="18" charset="0"/>
              </a:rPr>
              <a:t>попередньо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видаляють</a:t>
            </a:r>
            <a:r>
              <a:rPr lang="ru-RU" sz="2800" i="1" dirty="0">
                <a:latin typeface="Bookman Old Style" panose="02050604050505020204" pitchFamily="18" charset="0"/>
              </a:rPr>
              <a:t>), курс </a:t>
            </a:r>
            <a:r>
              <a:rPr lang="ru-RU" sz="2800" i="1" dirty="0" err="1">
                <a:latin typeface="Bookman Old Style" panose="02050604050505020204" pitchFamily="18" charset="0"/>
              </a:rPr>
              <a:t>лікування</a:t>
            </a:r>
            <a:r>
              <a:rPr lang="ru-RU" sz="2800" i="1" dirty="0">
                <a:latin typeface="Bookman Old Style" panose="02050604050505020204" pitchFamily="18" charset="0"/>
              </a:rPr>
              <a:t> - 21-24 </a:t>
            </a:r>
            <a:r>
              <a:rPr lang="ru-RU" sz="2800" i="1" dirty="0" err="1">
                <a:latin typeface="Bookman Old Style" panose="02050604050505020204" pitchFamily="18" charset="0"/>
              </a:rPr>
              <a:t>дні</a:t>
            </a:r>
            <a:r>
              <a:rPr lang="ru-RU" sz="2800" i="1" dirty="0">
                <a:latin typeface="Bookman Old Style" panose="02050604050505020204" pitchFamily="18" charset="0"/>
              </a:rPr>
              <a:t>. При </a:t>
            </a:r>
            <a:r>
              <a:rPr lang="ru-RU" sz="2800" i="1" dirty="0" err="1">
                <a:latin typeface="Bookman Old Style" panose="02050604050505020204" pitchFamily="18" charset="0"/>
              </a:rPr>
              <a:t>супутньому</a:t>
            </a:r>
            <a:r>
              <a:rPr lang="ru-RU" sz="2800" i="1" dirty="0">
                <a:latin typeface="Bookman Old Style" panose="02050604050505020204" pitchFamily="18" charset="0"/>
              </a:rPr>
              <a:t> </a:t>
            </a:r>
            <a:r>
              <a:rPr lang="ru-RU" sz="2800" i="1" dirty="0" err="1">
                <a:latin typeface="Bookman Old Style" panose="02050604050505020204" pitchFamily="18" charset="0"/>
              </a:rPr>
              <a:t>холециститі</a:t>
            </a:r>
            <a:r>
              <a:rPr lang="ru-RU" sz="2800" i="1" dirty="0"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latin typeface="Bookman Old Style" panose="02050604050505020204" pitchFamily="18" charset="0"/>
              </a:rPr>
              <a:t>коліті</a:t>
            </a:r>
            <a:r>
              <a:rPr lang="ru-RU" sz="2800" i="1" dirty="0"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latin typeface="Bookman Old Style" panose="02050604050505020204" pitchFamily="18" charset="0"/>
              </a:rPr>
              <a:t>що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протікає</a:t>
            </a:r>
            <a:r>
              <a:rPr lang="ru-RU" sz="2800" i="1" dirty="0">
                <a:latin typeface="Bookman Old Style" panose="02050604050505020204" pitchFamily="18" charset="0"/>
              </a:rPr>
              <a:t> з </a:t>
            </a:r>
            <a:r>
              <a:rPr lang="ru-RU" sz="2800" i="1" dirty="0" err="1">
                <a:latin typeface="Bookman Old Style" panose="02050604050505020204" pitchFamily="18" charset="0"/>
              </a:rPr>
              <a:t>рідким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стільцем</a:t>
            </a:r>
            <a:r>
              <a:rPr lang="ru-RU" sz="2800" i="1" dirty="0"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latin typeface="Bookman Old Style" panose="02050604050505020204" pitchFamily="18" charset="0"/>
              </a:rPr>
              <a:t>беруть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мінеральну</a:t>
            </a:r>
            <a:r>
              <a:rPr lang="ru-RU" sz="2800" i="1" dirty="0">
                <a:latin typeface="Bookman Old Style" panose="02050604050505020204" pitchFamily="18" charset="0"/>
              </a:rPr>
              <a:t> воду </a:t>
            </a:r>
            <a:r>
              <a:rPr lang="ru-RU" sz="2800" i="1" dirty="0" err="1">
                <a:latin typeface="Bookman Old Style" panose="02050604050505020204" pitchFamily="18" charset="0"/>
              </a:rPr>
              <a:t>більш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високої</a:t>
            </a:r>
            <a:r>
              <a:rPr lang="ru-RU" sz="2800" i="1" dirty="0"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</a:rPr>
              <a:t>температури</a:t>
            </a:r>
            <a:r>
              <a:rPr lang="ru-RU" sz="2800" i="1" dirty="0">
                <a:latin typeface="Bookman Old Style" panose="02050604050505020204" pitchFamily="18" charset="0"/>
              </a:rPr>
              <a:t> (42-46 </a:t>
            </a:r>
            <a:r>
              <a:rPr lang="ru-RU" sz="2800" i="1" dirty="0" err="1">
                <a:latin typeface="Bookman Old Style" panose="02050604050505020204" pitchFamily="18" charset="0"/>
              </a:rPr>
              <a:t>градусів</a:t>
            </a:r>
            <a:r>
              <a:rPr lang="ru-RU" sz="2800" i="1" dirty="0">
                <a:latin typeface="Bookman Old Style" panose="02050604050505020204" pitchFamily="18" charset="0"/>
              </a:rPr>
              <a:t>).</a:t>
            </a:r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869160"/>
            <a:ext cx="2592288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183</TotalTime>
  <Words>184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Гастрит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Гастрит</dc:title>
  <dc:creator>ОЛЕГ</dc:creator>
  <cp:lastModifiedBy>ОЛЕГ</cp:lastModifiedBy>
  <cp:revision>7</cp:revision>
  <dcterms:created xsi:type="dcterms:W3CDTF">2014-05-02T15:57:02Z</dcterms:created>
  <dcterms:modified xsi:type="dcterms:W3CDTF">2014-05-02T19:10:56Z</dcterms:modified>
</cp:coreProperties>
</file>