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948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85474C9-9EC3-46F6-8694-56AD7AD59790}" type="datetimeFigureOut">
              <a:rPr lang="uk-UA" smtClean="0"/>
              <a:t>14.02.2013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9BF2244-F848-4933-B98C-C75B56C9DBC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В</a:t>
            </a:r>
            <a:r>
              <a:rPr lang="uk-UA" sz="5400" dirty="0" err="1" smtClean="0"/>
              <a:t>ірусні</a:t>
            </a:r>
            <a:r>
              <a:rPr lang="uk-UA" sz="5400" dirty="0" smtClean="0"/>
              <a:t> гепатити</a:t>
            </a:r>
            <a:endParaRPr lang="uk-UA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/>
          </a:p>
          <a:p>
            <a:r>
              <a:rPr lang="uk-UA" dirty="0" smtClean="0"/>
              <a:t>Виконала: Оленченко Катерина, 10-Б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59" y="404664"/>
            <a:ext cx="3521968" cy="27854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414457"/>
            <a:ext cx="3521968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442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7416824" cy="5257136"/>
          </a:xfrm>
        </p:spPr>
      </p:pic>
    </p:spTree>
    <p:extLst>
      <p:ext uri="{BB962C8B-B14F-4D97-AF65-F5344CB8AC3E}">
        <p14:creationId xmlns:p14="http://schemas.microsoft.com/office/powerpoint/2010/main" val="256721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936104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/>
              <a:t>Профілактика вірусних гепатитів</a:t>
            </a:r>
            <a:endParaRPr lang="uk-UA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72816"/>
            <a:ext cx="7416824" cy="21602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uk-UA" sz="1600" dirty="0"/>
              <a:t>Важливого значення надають ранньому виявленню та ізоляції хворих. Необхідно максимально враховувати початкові симптоми хвороби, </a:t>
            </a:r>
            <a:r>
              <a:rPr lang="uk-UA" sz="1600" dirty="0" smtClean="0"/>
              <a:t>звертати </a:t>
            </a:r>
            <a:r>
              <a:rPr lang="uk-UA" sz="1600" dirty="0"/>
              <a:t>особливу увагу на хворих із хронічним захворюванням печінки, обстежити їх на </a:t>
            </a:r>
            <a:r>
              <a:rPr lang="uk-UA" sz="1600" dirty="0" smtClean="0"/>
              <a:t>віруси </a:t>
            </a:r>
            <a:r>
              <a:rPr lang="uk-UA" sz="1600" dirty="0"/>
              <a:t>гепатитів. Усіх хворих на ВГ реєструють у територіальній санепідемстанції, на адресу якої надсилають термінове повідомлення</a:t>
            </a:r>
            <a:r>
              <a:rPr lang="uk-UA" sz="1600" dirty="0" smtClean="0"/>
              <a:t>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uk-UA" sz="1600" dirty="0" smtClean="0"/>
              <a:t>Також проводиться вакцинація.</a:t>
            </a:r>
            <a:endParaRPr lang="uk-UA" sz="1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933056"/>
            <a:ext cx="4320480" cy="23918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184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Боротьба з гепатитами в Україні.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556792"/>
            <a:ext cx="4032448" cy="46085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uk-UA" dirty="0"/>
              <a:t>Всесвітня організація охорони здоров’я (ВООЗ) вважає гепатит С наступною епідемію людства. Хвороба, на думку організації, є не менш небезпечною за ВІЛ/СНІД. В Україні ж понад два мільйони людей інфіковані гепатитами В та С. Тому й долучилися до </a:t>
            </a:r>
            <a:r>
              <a:rPr lang="uk-UA" dirty="0" smtClean="0"/>
              <a:t>міжнародного </a:t>
            </a:r>
            <a:r>
              <a:rPr lang="uk-UA" dirty="0"/>
              <a:t>відзначення Дня боротьби із гепатитом</a:t>
            </a:r>
            <a:r>
              <a:rPr lang="uk-UA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dirty="0"/>
              <a:t>28 </a:t>
            </a:r>
            <a:r>
              <a:rPr lang="ru-RU" dirty="0" err="1"/>
              <a:t>липня</a:t>
            </a:r>
            <a:r>
              <a:rPr lang="ru-RU" dirty="0"/>
              <a:t> 2012р. - </a:t>
            </a:r>
            <a:r>
              <a:rPr lang="ru-RU" dirty="0" err="1"/>
              <a:t>Міжнародний</a:t>
            </a:r>
            <a:r>
              <a:rPr lang="ru-RU" dirty="0"/>
              <a:t> день по </a:t>
            </a:r>
            <a:r>
              <a:rPr lang="ru-RU" dirty="0" err="1"/>
              <a:t>боротьбі</a:t>
            </a:r>
            <a:r>
              <a:rPr lang="ru-RU" dirty="0"/>
              <a:t> з </a:t>
            </a:r>
            <a:r>
              <a:rPr lang="ru-RU" dirty="0" smtClean="0"/>
              <a:t>гепатитами.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276872"/>
            <a:ext cx="3384376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9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44824"/>
            <a:ext cx="7024744" cy="2880320"/>
          </a:xfrm>
        </p:spPr>
        <p:txBody>
          <a:bodyPr>
            <a:noAutofit/>
          </a:bodyPr>
          <a:lstStyle/>
          <a:p>
            <a:pPr algn="ctr"/>
            <a:r>
              <a:rPr lang="uk-UA" sz="8800" b="1" dirty="0" smtClean="0">
                <a:solidFill>
                  <a:srgbClr val="DB1B1B"/>
                </a:solidFill>
              </a:rPr>
              <a:t>Дякую за увагу!!!</a:t>
            </a:r>
            <a:endParaRPr lang="uk-UA" sz="8800" b="1" dirty="0">
              <a:solidFill>
                <a:srgbClr val="DB1B1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8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/>
          </a:bodyPr>
          <a:lstStyle/>
          <a:p>
            <a:r>
              <a:rPr lang="ru-RU" sz="4800" b="1" dirty="0" err="1" smtClean="0"/>
              <a:t>Що</a:t>
            </a:r>
            <a:r>
              <a:rPr lang="ru-RU" sz="4800" b="1" dirty="0" smtClean="0"/>
              <a:t> </a:t>
            </a:r>
            <a:r>
              <a:rPr lang="ru-RU" sz="4800" b="1" dirty="0" err="1" smtClean="0"/>
              <a:t>таке</a:t>
            </a:r>
            <a:r>
              <a:rPr lang="ru-RU" sz="4800" b="1" dirty="0" smtClean="0"/>
              <a:t> гепатит?</a:t>
            </a:r>
            <a:endParaRPr lang="uk-UA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323" y="2051970"/>
            <a:ext cx="2664296" cy="396044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uk-UA" sz="1800" dirty="0"/>
              <a:t>Вірусні гепатити – це інфекційні захворювання печінки, що спричиняються вірусами. Вірусам, які викликають гепатит, прийнято давати назви букв латинського алфавіту – А, В, С, </a:t>
            </a:r>
            <a:r>
              <a:rPr lang="en-US" sz="1800" dirty="0"/>
              <a:t>D, </a:t>
            </a:r>
            <a:r>
              <a:rPr lang="uk-UA" sz="1800" dirty="0"/>
              <a:t>Е, </a:t>
            </a:r>
            <a:r>
              <a:rPr lang="en-US" sz="1800" dirty="0" smtClean="0"/>
              <a:t>F,G.</a:t>
            </a:r>
            <a:endParaRPr lang="uk-UA" sz="1800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060848"/>
            <a:ext cx="3996445" cy="26642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55976" y="5013176"/>
            <a:ext cx="399644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 err="1" smtClean="0"/>
              <a:t>Мікрофотографія</a:t>
            </a:r>
            <a:r>
              <a:rPr lang="ru-RU" sz="1600" dirty="0" smtClean="0"/>
              <a:t> </a:t>
            </a:r>
            <a:r>
              <a:rPr lang="ru-RU" sz="1600" dirty="0" err="1" smtClean="0"/>
              <a:t>клітин</a:t>
            </a:r>
            <a:r>
              <a:rPr lang="ru-RU" sz="1600" dirty="0" smtClean="0"/>
              <a:t> </a:t>
            </a:r>
            <a:r>
              <a:rPr lang="ru-RU" sz="1600" dirty="0" err="1" smtClean="0"/>
              <a:t>печінки</a:t>
            </a:r>
            <a:r>
              <a:rPr lang="ru-RU" sz="1600" dirty="0" smtClean="0"/>
              <a:t>, </a:t>
            </a:r>
            <a:r>
              <a:rPr lang="ru-RU" sz="1600" dirty="0" err="1" smtClean="0"/>
              <a:t>ураженої</a:t>
            </a:r>
            <a:r>
              <a:rPr lang="ru-RU" sz="1600" dirty="0" smtClean="0"/>
              <a:t> гепатитом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432442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Autofit/>
          </a:bodyPr>
          <a:lstStyle/>
          <a:p>
            <a:r>
              <a:rPr lang="uk-UA" sz="4800" b="1" dirty="0" smtClean="0"/>
              <a:t>Симптоми гепатиту</a:t>
            </a:r>
            <a:endParaRPr lang="uk-UA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060848"/>
            <a:ext cx="7128908" cy="40324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uk-UA" dirty="0" smtClean="0"/>
              <a:t>Жовтуха </a:t>
            </a:r>
            <a:r>
              <a:rPr lang="uk-UA" dirty="0"/>
              <a:t>- найбільш відомий симптом, виникає, коли білірубін , не перероблений в печінці, потрапляє в кров і надає шкірі характерний жовтуватий відтінок.  Однак часто бувають і </a:t>
            </a:r>
            <a:r>
              <a:rPr lang="uk-UA" dirty="0" err="1" smtClean="0"/>
              <a:t>безжовтушні</a:t>
            </a:r>
            <a:r>
              <a:rPr lang="uk-UA" dirty="0" smtClean="0"/>
              <a:t> форми </a:t>
            </a:r>
            <a:r>
              <a:rPr lang="uk-UA" dirty="0"/>
              <a:t>гепатиту.  Іноді початок гепатиту нагадує грип : з підвищенням температури тіла, головним болем, загальним нездужанням, </a:t>
            </a:r>
            <a:r>
              <a:rPr lang="uk-UA" dirty="0" smtClean="0"/>
              <a:t>ломотою </a:t>
            </a:r>
            <a:r>
              <a:rPr lang="uk-UA" dirty="0"/>
              <a:t>в тілі. </a:t>
            </a:r>
          </a:p>
          <a:p>
            <a:endParaRPr lang="uk-UA" dirty="0"/>
          </a:p>
          <a:p>
            <a:pPr>
              <a:buFont typeface="Wingdings" pitchFamily="2" charset="2"/>
              <a:buChar char="q"/>
            </a:pPr>
            <a:r>
              <a:rPr lang="uk-UA" dirty="0" smtClean="0"/>
              <a:t>Болі </a:t>
            </a:r>
            <a:r>
              <a:rPr lang="uk-UA" dirty="0"/>
              <a:t>в правому підребер'ї як правило виникають внаслідок розтягування оболонки печінки (збільшення печінки) або можуть бути пов'язані з жовчним міхуром і підшлунковою </a:t>
            </a:r>
            <a:r>
              <a:rPr lang="uk-UA" dirty="0" smtClean="0"/>
              <a:t>залозою.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693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615" y="3433770"/>
            <a:ext cx="3600400" cy="25202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0152" y="2564904"/>
            <a:ext cx="35283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Печінка людини, хворої на гепатит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836712"/>
            <a:ext cx="3456384" cy="25922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7584" y="3717032"/>
            <a:ext cx="345638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Печінка здорової людини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10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128910" cy="782960"/>
          </a:xfrm>
        </p:spPr>
        <p:txBody>
          <a:bodyPr>
            <a:noAutofit/>
          </a:bodyPr>
          <a:lstStyle/>
          <a:p>
            <a:r>
              <a:rPr lang="uk-UA" b="1" dirty="0"/>
              <a:t>Клінічні аспекти гепатитів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84784"/>
            <a:ext cx="3456384" cy="475252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25780" indent="-457200">
              <a:buFont typeface="+mj-lt"/>
              <a:buAutoNum type="arabicParenR"/>
            </a:pPr>
            <a:r>
              <a:rPr lang="uk-UA" sz="1600" b="1" dirty="0"/>
              <a:t>Гостра форма </a:t>
            </a:r>
            <a:r>
              <a:rPr lang="uk-UA" sz="1600" dirty="0"/>
              <a:t>перебігу найбільш характерна для гепатитів вірусної природи, а також для гепатитів, викликаних отруєннями сильними отрутами .  </a:t>
            </a:r>
            <a:endParaRPr lang="uk-UA" sz="1600" dirty="0" smtClean="0"/>
          </a:p>
          <a:p>
            <a:pPr marL="525780" indent="-457200">
              <a:buFont typeface="+mj-lt"/>
              <a:buAutoNum type="arabicParenR"/>
            </a:pPr>
            <a:r>
              <a:rPr lang="uk-UA" sz="1600" b="1" dirty="0"/>
              <a:t>Хронічна форма</a:t>
            </a:r>
            <a:r>
              <a:rPr lang="uk-UA" sz="1600" dirty="0"/>
              <a:t> може розвиватися самостійно (наприклад при хронічному отруєнні етиловим спиртом), або продовжувати розвиток гострого гепатиту (вірусний гепатит В, </a:t>
            </a:r>
            <a:r>
              <a:rPr lang="en-US" sz="1600" dirty="0"/>
              <a:t>D).  </a:t>
            </a:r>
            <a:r>
              <a:rPr lang="uk-UA" sz="1600" dirty="0" smtClean="0"/>
              <a:t>У більшості </a:t>
            </a:r>
            <a:r>
              <a:rPr lang="uk-UA" sz="1600" dirty="0"/>
              <a:t>випадків </a:t>
            </a:r>
            <a:r>
              <a:rPr lang="uk-UA" sz="1600" dirty="0" smtClean="0"/>
              <a:t>хронічний </a:t>
            </a:r>
            <a:r>
              <a:rPr lang="uk-UA" sz="1600" dirty="0"/>
              <a:t>гепатит веде до розвитку цирозу печінки . 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396" y="2276872"/>
            <a:ext cx="3888432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247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630642"/>
          </a:xfrm>
        </p:spPr>
        <p:txBody>
          <a:bodyPr>
            <a:normAutofit fontScale="90000"/>
          </a:bodyPr>
          <a:lstStyle/>
          <a:p>
            <a:r>
              <a:rPr lang="uk-UA" sz="4400" b="1" dirty="0"/>
              <a:t>Гепатит 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28800"/>
            <a:ext cx="7272808" cy="43924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uk-UA" b="1" dirty="0">
                <a:solidFill>
                  <a:srgbClr val="7030A0"/>
                </a:solidFill>
              </a:rPr>
              <a:t>Гепатит А</a:t>
            </a:r>
            <a:r>
              <a:rPr lang="uk-UA" dirty="0"/>
              <a:t> (хвороба Боткіна) викликається РНК- </a:t>
            </a:r>
            <a:r>
              <a:rPr lang="uk-UA" dirty="0" smtClean="0"/>
              <a:t>вірусом</a:t>
            </a:r>
            <a:r>
              <a:rPr lang="en-US" dirty="0" smtClean="0"/>
              <a:t>. </a:t>
            </a:r>
            <a:r>
              <a:rPr lang="uk-UA" dirty="0" smtClean="0"/>
              <a:t>Вірус </a:t>
            </a:r>
            <a:r>
              <a:rPr lang="uk-UA" dirty="0"/>
              <a:t>потрапляє в організм людини з забрудненими продуктами харчування, водою, предметами побуту.  Основним джерелом інфекції служать хворі з </a:t>
            </a:r>
            <a:r>
              <a:rPr lang="uk-UA" dirty="0" smtClean="0"/>
              <a:t>безжовтушними </a:t>
            </a:r>
            <a:r>
              <a:rPr lang="uk-UA" dirty="0"/>
              <a:t>формами </a:t>
            </a:r>
            <a:r>
              <a:rPr lang="uk-UA" dirty="0" smtClean="0"/>
              <a:t>хвороби. </a:t>
            </a:r>
            <a:endParaRPr lang="uk-UA" dirty="0"/>
          </a:p>
          <a:p>
            <a:pPr algn="just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7030A0"/>
                </a:solidFill>
              </a:rPr>
              <a:t>При </a:t>
            </a:r>
            <a:r>
              <a:rPr lang="uk-UA" b="1" dirty="0">
                <a:solidFill>
                  <a:srgbClr val="7030A0"/>
                </a:solidFill>
              </a:rPr>
              <a:t>попаданні в шлунково-кишковий </a:t>
            </a:r>
            <a:r>
              <a:rPr lang="uk-UA" dirty="0"/>
              <a:t>тракт , вірус проникає через слизову оболонку </a:t>
            </a:r>
            <a:r>
              <a:rPr lang="uk-UA" dirty="0" err="1"/>
              <a:t>кишечника</a:t>
            </a:r>
            <a:r>
              <a:rPr lang="uk-UA" dirty="0"/>
              <a:t> і з </a:t>
            </a:r>
            <a:r>
              <a:rPr lang="uk-UA" dirty="0" smtClean="0"/>
              <a:t>потоком </a:t>
            </a:r>
            <a:r>
              <a:rPr lang="uk-UA" dirty="0"/>
              <a:t>крові заноситься в печінку, де впроваджується в клітини печінки і починає активно розмножуватися. </a:t>
            </a:r>
            <a:r>
              <a:rPr lang="uk-UA" dirty="0" smtClean="0"/>
              <a:t>В середньому інкубаційний </a:t>
            </a:r>
            <a:r>
              <a:rPr lang="uk-UA" dirty="0"/>
              <a:t>період </a:t>
            </a:r>
            <a:r>
              <a:rPr lang="uk-UA" dirty="0" smtClean="0"/>
              <a:t>триває 15-30 днів. </a:t>
            </a:r>
            <a:endParaRPr lang="uk-UA" dirty="0"/>
          </a:p>
          <a:p>
            <a:pPr algn="just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7030A0"/>
                </a:solidFill>
              </a:rPr>
              <a:t>Основними </a:t>
            </a:r>
            <a:r>
              <a:rPr lang="uk-UA" b="1" dirty="0">
                <a:solidFill>
                  <a:srgbClr val="7030A0"/>
                </a:solidFill>
              </a:rPr>
              <a:t>симптомами є: </a:t>
            </a:r>
            <a:r>
              <a:rPr lang="uk-UA" dirty="0"/>
              <a:t>загальне нездужання, </a:t>
            </a:r>
            <a:r>
              <a:rPr lang="uk-UA" dirty="0" smtClean="0"/>
              <a:t>лихоманка, </a:t>
            </a:r>
            <a:r>
              <a:rPr lang="uk-UA" dirty="0"/>
              <a:t>болі в м'язах, </a:t>
            </a:r>
            <a:r>
              <a:rPr lang="uk-UA" dirty="0" smtClean="0"/>
              <a:t>блювота, діарея, </a:t>
            </a:r>
            <a:r>
              <a:rPr lang="uk-UA" dirty="0"/>
              <a:t>тупі болі в правому підребер'ї, збільшення печінки, темне забарвлення сечі .  Може бути </a:t>
            </a:r>
            <a:r>
              <a:rPr lang="uk-UA" dirty="0" smtClean="0"/>
              <a:t>жовтяничне </a:t>
            </a:r>
            <a:r>
              <a:rPr lang="uk-UA" dirty="0"/>
              <a:t>забарвлення шкіри і слизових оболонок, однак це зустрічається не завжди. </a:t>
            </a:r>
          </a:p>
          <a:p>
            <a:pPr algn="just"/>
            <a:endParaRPr lang="uk-UA" dirty="0"/>
          </a:p>
          <a:p>
            <a:pPr algn="just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7030A0"/>
                </a:solidFill>
              </a:rPr>
              <a:t>Після </a:t>
            </a:r>
            <a:r>
              <a:rPr lang="uk-UA" b="1" dirty="0">
                <a:solidFill>
                  <a:srgbClr val="7030A0"/>
                </a:solidFill>
              </a:rPr>
              <a:t>перенесеного захворювання розвивається довічний </a:t>
            </a:r>
            <a:r>
              <a:rPr lang="uk-UA" b="1" dirty="0" smtClean="0">
                <a:solidFill>
                  <a:srgbClr val="7030A0"/>
                </a:solidFill>
              </a:rPr>
              <a:t>імунітет</a:t>
            </a:r>
            <a:r>
              <a:rPr lang="uk-UA" b="1" dirty="0">
                <a:solidFill>
                  <a:srgbClr val="7030A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904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685880"/>
          </a:xfrm>
        </p:spPr>
        <p:txBody>
          <a:bodyPr>
            <a:normAutofit fontScale="90000"/>
          </a:bodyPr>
          <a:lstStyle/>
          <a:p>
            <a:r>
              <a:rPr lang="uk-UA" sz="4800" b="1" dirty="0"/>
              <a:t>Гепатит 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560840" cy="453650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uk-UA" b="1" dirty="0">
                <a:solidFill>
                  <a:srgbClr val="7030A0"/>
                </a:solidFill>
              </a:rPr>
              <a:t>Джерелами інфекції </a:t>
            </a:r>
            <a:r>
              <a:rPr lang="uk-UA" dirty="0"/>
              <a:t>служать хворі з гострими та хронічними формами гепатиту, а також вірусоносії .  </a:t>
            </a: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lang="uk-UA" b="1" dirty="0" smtClean="0">
                <a:solidFill>
                  <a:srgbClr val="7030A0"/>
                </a:solidFill>
              </a:rPr>
              <a:t>Шляхи передачі вірусу:</a:t>
            </a:r>
            <a:r>
              <a:rPr lang="uk-UA" dirty="0" smtClean="0"/>
              <a:t> </a:t>
            </a:r>
          </a:p>
          <a:p>
            <a:pPr marL="525780" indent="-457200">
              <a:buFont typeface="+mj-lt"/>
              <a:buAutoNum type="arabicParenR"/>
            </a:pPr>
            <a:r>
              <a:rPr lang="uk-UA" dirty="0" smtClean="0"/>
              <a:t>статевий </a:t>
            </a:r>
            <a:r>
              <a:rPr lang="uk-UA" dirty="0"/>
              <a:t>шлях </a:t>
            </a:r>
            <a:r>
              <a:rPr lang="en-US" dirty="0" smtClean="0"/>
              <a:t>;</a:t>
            </a:r>
            <a:endParaRPr lang="uk-UA" dirty="0" smtClean="0"/>
          </a:p>
          <a:p>
            <a:pPr marL="525780" indent="-457200">
              <a:buFont typeface="+mj-lt"/>
              <a:buAutoNum type="arabicParenR"/>
            </a:pPr>
            <a:r>
              <a:rPr lang="uk-UA" dirty="0" smtClean="0"/>
              <a:t>під </a:t>
            </a:r>
            <a:r>
              <a:rPr lang="uk-UA" dirty="0"/>
              <a:t>час пологів від хворої матері </a:t>
            </a:r>
            <a:r>
              <a:rPr lang="uk-UA" dirty="0" smtClean="0"/>
              <a:t>дитині</a:t>
            </a:r>
            <a:r>
              <a:rPr lang="en-US" dirty="0" smtClean="0"/>
              <a:t>;</a:t>
            </a:r>
            <a:endParaRPr lang="uk-UA" dirty="0" smtClean="0"/>
          </a:p>
          <a:p>
            <a:pPr marL="525780" indent="-457200">
              <a:buFont typeface="+mj-lt"/>
              <a:buAutoNum type="arabicParenR"/>
            </a:pPr>
            <a:r>
              <a:rPr lang="uk-UA" dirty="0" smtClean="0"/>
              <a:t>переливанні </a:t>
            </a:r>
            <a:r>
              <a:rPr lang="uk-UA" dirty="0"/>
              <a:t>зараженої </a:t>
            </a:r>
            <a:r>
              <a:rPr lang="uk-UA" dirty="0" smtClean="0"/>
              <a:t>крові</a:t>
            </a:r>
            <a:r>
              <a:rPr lang="en-US" dirty="0" smtClean="0"/>
              <a:t>;</a:t>
            </a:r>
            <a:endParaRPr lang="uk-UA" dirty="0" smtClean="0"/>
          </a:p>
          <a:p>
            <a:pPr marL="525780" indent="-457200">
              <a:buFont typeface="+mj-lt"/>
              <a:buAutoNum type="arabicParenR"/>
            </a:pPr>
            <a:r>
              <a:rPr lang="uk-UA" dirty="0" smtClean="0"/>
              <a:t>при </a:t>
            </a:r>
            <a:r>
              <a:rPr lang="uk-UA" dirty="0"/>
              <a:t>використанні </a:t>
            </a:r>
            <a:r>
              <a:rPr lang="uk-UA" dirty="0" err="1"/>
              <a:t>нестерилізованих</a:t>
            </a:r>
            <a:r>
              <a:rPr lang="uk-UA" dirty="0"/>
              <a:t> хірургічних або стоматологічних інструментів, шприців і т. </a:t>
            </a:r>
            <a:r>
              <a:rPr lang="uk-UA" dirty="0" smtClean="0"/>
              <a:t>д. </a:t>
            </a:r>
            <a:r>
              <a:rPr lang="uk-UA" dirty="0"/>
              <a:t>Для такого зараження достатньо 0,0001 </a:t>
            </a:r>
            <a:r>
              <a:rPr lang="uk-UA" dirty="0" err="1"/>
              <a:t>мл</a:t>
            </a:r>
            <a:r>
              <a:rPr lang="uk-UA" dirty="0"/>
              <a:t> крові. </a:t>
            </a:r>
          </a:p>
          <a:p>
            <a:pPr marL="68580" indent="0">
              <a:buNone/>
            </a:pPr>
            <a:endParaRPr lang="uk-UA" dirty="0"/>
          </a:p>
          <a:p>
            <a:pPr>
              <a:buFont typeface="Wingdings" pitchFamily="2" charset="2"/>
              <a:buChar char="q"/>
            </a:pPr>
            <a:r>
              <a:rPr lang="uk-UA" dirty="0"/>
              <a:t> </a:t>
            </a:r>
            <a:r>
              <a:rPr lang="uk-UA" b="1" dirty="0">
                <a:solidFill>
                  <a:srgbClr val="7030A0"/>
                </a:solidFill>
              </a:rPr>
              <a:t>Інкубаційний період </a:t>
            </a:r>
            <a:r>
              <a:rPr lang="uk-UA" dirty="0"/>
              <a:t>може тривати від 50 до 180 днів. </a:t>
            </a:r>
            <a:r>
              <a:rPr lang="uk-UA" dirty="0" smtClean="0"/>
              <a:t>Хворі </a:t>
            </a:r>
            <a:r>
              <a:rPr lang="uk-UA" dirty="0"/>
              <a:t>скаржаться на розлад травлення , болі в суглобах , слабкість. </a:t>
            </a:r>
            <a:r>
              <a:rPr lang="uk-UA" dirty="0" smtClean="0"/>
              <a:t>У </a:t>
            </a:r>
            <a:r>
              <a:rPr lang="uk-UA" dirty="0"/>
              <a:t>порівнянні з гепатитом А, при гепатиті В частіше порушення функцій печінки носить більш виражений характер. </a:t>
            </a:r>
            <a:r>
              <a:rPr lang="uk-UA" dirty="0" smtClean="0"/>
              <a:t>Гостра </a:t>
            </a:r>
            <a:r>
              <a:rPr lang="uk-UA" dirty="0"/>
              <a:t>форма гепатиту В приблизно у 10% пацієнтів переходить у хронічну </a:t>
            </a:r>
            <a:r>
              <a:rPr lang="uk-UA" dirty="0" smtClean="0"/>
              <a:t>форму, </a:t>
            </a:r>
            <a:r>
              <a:rPr lang="uk-UA" dirty="0"/>
              <a:t>що з часом призводить до розвитку цирозу печінки.  Після перенесеного захворювання розвивається тривалий імунітет.  В цілях профілактики проводять планову вакцинацію населення. </a:t>
            </a:r>
          </a:p>
          <a:p>
            <a:pPr marL="68580" indent="0">
              <a:buNone/>
            </a:pPr>
            <a:endParaRPr lang="uk-UA" dirty="0"/>
          </a:p>
          <a:p>
            <a:pPr marL="6858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317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8208" y="1052736"/>
            <a:ext cx="7128792" cy="103309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Ймовірні шляхи передач</a:t>
            </a:r>
            <a:r>
              <a:rPr lang="uk-UA" sz="3600" b="1" dirty="0" smtClean="0"/>
              <a:t>і вірусу</a:t>
            </a:r>
            <a:endParaRPr lang="uk-UA" sz="3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501528"/>
            <a:ext cx="3105820" cy="31058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492896"/>
            <a:ext cx="3096344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167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829896"/>
          </a:xfrm>
        </p:spPr>
        <p:txBody>
          <a:bodyPr>
            <a:normAutofit/>
          </a:bodyPr>
          <a:lstStyle/>
          <a:p>
            <a:r>
              <a:rPr lang="uk-UA" sz="4800" b="1" dirty="0" smtClean="0"/>
              <a:t>Гепатит С</a:t>
            </a:r>
            <a:endParaRPr lang="uk-UA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00808"/>
            <a:ext cx="7128792" cy="43924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uk-UA" b="1" dirty="0">
                <a:solidFill>
                  <a:srgbClr val="7030A0"/>
                </a:solidFill>
              </a:rPr>
              <a:t>Гепатит С </a:t>
            </a:r>
            <a:r>
              <a:rPr lang="uk-UA" dirty="0" smtClean="0"/>
              <a:t>передається </a:t>
            </a:r>
            <a:r>
              <a:rPr lang="uk-UA" dirty="0"/>
              <a:t>при контакті із зараженою кров'ю.  Гепатит С може призводити до розвитку хронічного гепатиту, що завершується цирозом печінки і рак печінки. </a:t>
            </a:r>
          </a:p>
          <a:p>
            <a:pPr algn="just"/>
            <a:endParaRPr lang="uk-UA" dirty="0"/>
          </a:p>
          <a:p>
            <a:pPr algn="just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7030A0"/>
                </a:solidFill>
              </a:rPr>
              <a:t>Вакцини </a:t>
            </a:r>
            <a:r>
              <a:rPr lang="uk-UA" b="1" dirty="0">
                <a:solidFill>
                  <a:srgbClr val="7030A0"/>
                </a:solidFill>
              </a:rPr>
              <a:t>проти гепатиту С не існує. </a:t>
            </a:r>
          </a:p>
          <a:p>
            <a:pPr algn="just"/>
            <a:endParaRPr lang="uk-UA" dirty="0"/>
          </a:p>
          <a:p>
            <a:pPr algn="just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7030A0"/>
                </a:solidFill>
              </a:rPr>
              <a:t>Пацієнти </a:t>
            </a:r>
            <a:r>
              <a:rPr lang="uk-UA" b="1" dirty="0">
                <a:solidFill>
                  <a:srgbClr val="7030A0"/>
                </a:solidFill>
              </a:rPr>
              <a:t>з гепатитом С</a:t>
            </a:r>
            <a:r>
              <a:rPr lang="uk-UA" dirty="0"/>
              <a:t> схильні до розвитку важкого гепатиту, якщо контактують з гепатитом А або В, тому всі пацієнти з гепатитом С повинні бути вакциновані проти гепатиту А і В. Як правило, з 100 інфікованих 3-5 чоловік гинуть.  Групи ризику насамперед пов'язані з переливанням крові та її препаратів, хірургічними операціями, ін'єкціями наркотиків з використанням загальних шприців, </a:t>
            </a:r>
            <a:r>
              <a:rPr lang="uk-UA" dirty="0" err="1" smtClean="0"/>
              <a:t>незахищенними</a:t>
            </a:r>
            <a:r>
              <a:rPr lang="uk-UA" dirty="0" smtClean="0"/>
              <a:t>  </a:t>
            </a:r>
            <a:r>
              <a:rPr lang="uk-UA" dirty="0"/>
              <a:t>статевими контактами.  </a:t>
            </a:r>
          </a:p>
          <a:p>
            <a:pPr algn="just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7030A0"/>
                </a:solidFill>
              </a:rPr>
              <a:t>Вважається</a:t>
            </a:r>
            <a:r>
              <a:rPr lang="uk-UA" b="1" dirty="0">
                <a:solidFill>
                  <a:srgbClr val="7030A0"/>
                </a:solidFill>
              </a:rPr>
              <a:t>, що 15-20% </a:t>
            </a:r>
            <a:r>
              <a:rPr lang="uk-UA" dirty="0"/>
              <a:t>заражених вірусом гепатиту С виліковуються самостійно, за допомогою власної імунної системи.  У решти хворих захворювання набуває хронічного характеру.  Порядку 20% хронічних хворих ризикують прийти до цирозу або раку печінки. </a:t>
            </a:r>
          </a:p>
          <a:p>
            <a:pPr algn="just"/>
            <a:endParaRPr lang="uk-UA" dirty="0"/>
          </a:p>
          <a:p>
            <a:pPr algn="just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7030A0"/>
                </a:solidFill>
              </a:rPr>
              <a:t>У </a:t>
            </a:r>
            <a:r>
              <a:rPr lang="uk-UA" b="1" dirty="0">
                <a:solidFill>
                  <a:srgbClr val="7030A0"/>
                </a:solidFill>
              </a:rPr>
              <a:t>клінічній картині хронічного гепатиту С найбільш характерний астенічний синдром: </a:t>
            </a:r>
            <a:r>
              <a:rPr lang="uk-UA" dirty="0"/>
              <a:t>слабість, швидка стомлюваність, прогресуюче зниження працездатності, порушення сну. </a:t>
            </a:r>
          </a:p>
          <a:p>
            <a:pPr algn="just"/>
            <a:endParaRPr lang="uk-UA" dirty="0"/>
          </a:p>
          <a:p>
            <a:pPr algn="just">
              <a:buFont typeface="Wingdings" pitchFamily="2" charset="2"/>
              <a:buChar char="q"/>
            </a:pPr>
            <a:r>
              <a:rPr lang="uk-UA" b="1" dirty="0" smtClean="0">
                <a:solidFill>
                  <a:srgbClr val="7030A0"/>
                </a:solidFill>
              </a:rPr>
              <a:t>Вартість </a:t>
            </a:r>
            <a:r>
              <a:rPr lang="uk-UA" b="1" dirty="0">
                <a:solidFill>
                  <a:srgbClr val="7030A0"/>
                </a:solidFill>
              </a:rPr>
              <a:t>лікування гепатиту С </a:t>
            </a:r>
            <a:r>
              <a:rPr lang="uk-UA" dirty="0"/>
              <a:t>може доходити до 30 тис. доларів за курс.  У лікуванні застосовуються як імпортні препарати так і їхні російські аналоги. </a:t>
            </a:r>
          </a:p>
          <a:p>
            <a:pPr marL="68580" indent="0" algn="just">
              <a:buNone/>
            </a:pPr>
            <a:endParaRPr lang="uk-UA" dirty="0"/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9364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147</TotalTime>
  <Words>795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Вірусні гепатити</vt:lpstr>
      <vt:lpstr>Що таке гепатит?</vt:lpstr>
      <vt:lpstr>Симптоми гепатиту</vt:lpstr>
      <vt:lpstr>Презентация PowerPoint</vt:lpstr>
      <vt:lpstr>Клінічні аспекти гепатитів</vt:lpstr>
      <vt:lpstr>Гепатит А</vt:lpstr>
      <vt:lpstr>Гепатит В</vt:lpstr>
      <vt:lpstr>Ймовірні шляхи передачі вірусу</vt:lpstr>
      <vt:lpstr>Гепатит С</vt:lpstr>
      <vt:lpstr>Презентация PowerPoint</vt:lpstr>
      <vt:lpstr>Профілактика вірусних гепатитів</vt:lpstr>
      <vt:lpstr>Боротьба з гепатитами в Україні.</vt:lpstr>
      <vt:lpstr>Дякую за увагу!!!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Вірусні гепатити</dc:title>
  <dc:creator>Оленченко</dc:creator>
  <cp:lastModifiedBy>Оленченко</cp:lastModifiedBy>
  <cp:revision>14</cp:revision>
  <dcterms:created xsi:type="dcterms:W3CDTF">2013-01-31T16:39:24Z</dcterms:created>
  <dcterms:modified xsi:type="dcterms:W3CDTF">2013-02-14T21:13:48Z</dcterms:modified>
</cp:coreProperties>
</file>