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258" r:id="rId3"/>
    <p:sldId id="259" r:id="rId4"/>
    <p:sldId id="263" r:id="rId5"/>
    <p:sldId id="261" r:id="rId6"/>
    <p:sldId id="264" r:id="rId7"/>
    <p:sldId id="265" r:id="rId8"/>
    <p:sldId id="282" r:id="rId9"/>
    <p:sldId id="266" r:id="rId10"/>
    <p:sldId id="267" r:id="rId11"/>
    <p:sldId id="269" r:id="rId12"/>
    <p:sldId id="270" r:id="rId13"/>
    <p:sldId id="271" r:id="rId14"/>
    <p:sldId id="272" r:id="rId15"/>
    <p:sldId id="273" r:id="rId16"/>
    <p:sldId id="274" r:id="rId17"/>
    <p:sldId id="277" r:id="rId18"/>
    <p:sldId id="275" r:id="rId19"/>
    <p:sldId id="278" r:id="rId20"/>
    <p:sldId id="279" r:id="rId21"/>
    <p:sldId id="281"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48596-CEC0-4830-883C-4B53B011A914}" type="datetimeFigureOut">
              <a:rPr lang="ru-RU" smtClean="0"/>
              <a:pPr/>
              <a:t>10.04.2013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4F63D-7A94-4FC4-BDE2-3B0752D9823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834F63D-7A94-4FC4-BDE2-3B0752D98239}" type="slidenum">
              <a:rPr lang="ru-RU" smtClean="0"/>
              <a:pPr/>
              <a:t>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834F63D-7A94-4FC4-BDE2-3B0752D98239}"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10.04.2013</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10.04.2013</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10.04.2013</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10.04.2013</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10.04.2013</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10.04.2013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10.04.2013</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10.04.2013</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10.04.2013</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10.04.2013</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71670" y="3000372"/>
            <a:ext cx="3908280" cy="714380"/>
          </a:xfrm>
        </p:spPr>
        <p:txBody>
          <a:bodyPr>
            <a:noAutofit/>
          </a:bodyPr>
          <a:lstStyle/>
          <a:p>
            <a:r>
              <a:rPr lang="uk-UA" sz="6600" dirty="0" smtClean="0"/>
              <a:t>Клас       С</a:t>
            </a:r>
            <a:r>
              <a:rPr lang="en-US" sz="6600" dirty="0" smtClean="0"/>
              <a:t>c</a:t>
            </a:r>
            <a:r>
              <a:rPr lang="uk-UA" sz="6600" dirty="0" err="1" smtClean="0"/>
              <a:t>авці</a:t>
            </a:r>
            <a:endParaRPr lang="uk-UA" sz="6600" dirty="0"/>
          </a:p>
        </p:txBody>
      </p:sp>
      <p:pic>
        <p:nvPicPr>
          <p:cNvPr id="5" name="Рисунок 4" descr="0_1e2b8_4f3325b7_L.jpeg"/>
          <p:cNvPicPr>
            <a:picLocks noChangeAspect="1"/>
          </p:cNvPicPr>
          <p:nvPr/>
        </p:nvPicPr>
        <p:blipFill>
          <a:blip r:embed="rId2"/>
          <a:stretch>
            <a:fillRect/>
          </a:stretch>
        </p:blipFill>
        <p:spPr>
          <a:xfrm>
            <a:off x="0" y="0"/>
            <a:ext cx="2357422" cy="3071810"/>
          </a:xfrm>
          <a:prstGeom prst="rect">
            <a:avLst/>
          </a:prstGeom>
        </p:spPr>
      </p:pic>
      <p:pic>
        <p:nvPicPr>
          <p:cNvPr id="8" name="Рисунок 7" descr="загруженное (1).jpg"/>
          <p:cNvPicPr>
            <a:picLocks noChangeAspect="1"/>
          </p:cNvPicPr>
          <p:nvPr/>
        </p:nvPicPr>
        <p:blipFill>
          <a:blip r:embed="rId3"/>
          <a:stretch>
            <a:fillRect/>
          </a:stretch>
        </p:blipFill>
        <p:spPr>
          <a:xfrm rot="243836">
            <a:off x="5286380" y="4143380"/>
            <a:ext cx="3365443" cy="2097477"/>
          </a:xfrm>
          <a:prstGeom prst="rect">
            <a:avLst/>
          </a:prstGeom>
        </p:spPr>
      </p:pic>
      <p:pic>
        <p:nvPicPr>
          <p:cNvPr id="9" name="Рисунок 8" descr="images (1).jpg"/>
          <p:cNvPicPr>
            <a:picLocks noChangeAspect="1"/>
          </p:cNvPicPr>
          <p:nvPr/>
        </p:nvPicPr>
        <p:blipFill>
          <a:blip r:embed="rId4"/>
          <a:stretch>
            <a:fillRect/>
          </a:stretch>
        </p:blipFill>
        <p:spPr>
          <a:xfrm rot="207176">
            <a:off x="305926" y="3940870"/>
            <a:ext cx="3278218" cy="2043115"/>
          </a:xfrm>
          <a:prstGeom prst="rect">
            <a:avLst/>
          </a:prstGeom>
        </p:spPr>
      </p:pic>
      <p:pic>
        <p:nvPicPr>
          <p:cNvPr id="7" name="Рисунок 6" descr="KYHmf3nbX3Q.jpg"/>
          <p:cNvPicPr>
            <a:picLocks noChangeAspect="1"/>
          </p:cNvPicPr>
          <p:nvPr/>
        </p:nvPicPr>
        <p:blipFill>
          <a:blip r:embed="rId5"/>
          <a:stretch>
            <a:fillRect/>
          </a:stretch>
        </p:blipFill>
        <p:spPr>
          <a:xfrm rot="21350548">
            <a:off x="6326839" y="295898"/>
            <a:ext cx="2366333" cy="3169103"/>
          </a:xfrm>
          <a:prstGeom prst="rect">
            <a:avLst/>
          </a:prstGeom>
        </p:spPr>
      </p:pic>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11.jpg"/>
          <p:cNvPicPr>
            <a:picLocks noGrp="1" noChangeAspect="1"/>
          </p:cNvPicPr>
          <p:nvPr>
            <p:ph idx="1"/>
          </p:nvPr>
        </p:nvPicPr>
        <p:blipFill>
          <a:blip r:embed="rId2"/>
          <a:stretch>
            <a:fillRect/>
          </a:stretch>
        </p:blipFill>
        <p:spPr>
          <a:xfrm>
            <a:off x="0" y="0"/>
            <a:ext cx="9144000" cy="3857628"/>
          </a:xfrm>
        </p:spPr>
      </p:pic>
      <p:sp>
        <p:nvSpPr>
          <p:cNvPr id="5" name="Прямоугольник 4"/>
          <p:cNvSpPr/>
          <p:nvPr/>
        </p:nvSpPr>
        <p:spPr>
          <a:xfrm>
            <a:off x="0" y="3857628"/>
            <a:ext cx="9144000" cy="2800767"/>
          </a:xfrm>
          <a:prstGeom prst="rect">
            <a:avLst/>
          </a:prstGeom>
        </p:spPr>
        <p:txBody>
          <a:bodyPr wrap="square">
            <a:spAutoFit/>
          </a:bodyPr>
          <a:lstStyle/>
          <a:p>
            <a:r>
              <a:rPr lang="uk-UA" sz="1600" dirty="0" smtClean="0">
                <a:solidFill>
                  <a:schemeClr val="tx2">
                    <a:lumMod val="75000"/>
                  </a:schemeClr>
                </a:solidFill>
                <a:effectLst>
                  <a:outerShdw blurRad="38100" dist="38100" dir="2700000" algn="tl">
                    <a:srgbClr val="000000">
                      <a:alpha val="43137"/>
                    </a:srgbClr>
                  </a:outerShdw>
                </a:effectLst>
              </a:rPr>
              <a:t>На малюнку зображено кровоносну систему собаки.</a:t>
            </a:r>
          </a:p>
          <a:p>
            <a:r>
              <a:rPr lang="uk-UA" sz="1600" dirty="0" smtClean="0">
                <a:solidFill>
                  <a:schemeClr val="tx2">
                    <a:lumMod val="75000"/>
                  </a:schemeClr>
                </a:solidFill>
                <a:effectLst>
                  <a:outerShdw blurRad="38100" dist="38100" dir="2700000" algn="tl">
                    <a:srgbClr val="000000">
                      <a:alpha val="43137"/>
                    </a:srgbClr>
                  </a:outerShdw>
                </a:effectLst>
              </a:rPr>
              <a:t> </a:t>
            </a:r>
            <a:r>
              <a:rPr lang="uk-UA" sz="1600" i="1" u="sng" dirty="0" smtClean="0">
                <a:solidFill>
                  <a:schemeClr val="tx2">
                    <a:lumMod val="75000"/>
                  </a:schemeClr>
                </a:solidFill>
                <a:effectLst>
                  <a:outerShdw blurRad="38100" dist="38100" dir="2700000" algn="tl">
                    <a:srgbClr val="000000">
                      <a:alpha val="43137"/>
                    </a:srgbClr>
                  </a:outerShdw>
                </a:effectLst>
              </a:rPr>
              <a:t>Кровоносна система </a:t>
            </a:r>
            <a:r>
              <a:rPr lang="uk-UA" sz="1600" dirty="0" smtClean="0">
                <a:solidFill>
                  <a:schemeClr val="tx2">
                    <a:lumMod val="75000"/>
                  </a:schemeClr>
                </a:solidFill>
                <a:effectLst>
                  <a:outerShdw blurRad="38100" dist="38100" dir="2700000" algn="tl">
                    <a:srgbClr val="000000">
                      <a:alpha val="43137"/>
                    </a:srgbClr>
                  </a:outerShdw>
                </a:effectLst>
              </a:rPr>
              <a:t>ссавців подібна до кровоносної системи птахів – по великому і малому колу кровообігу рухається, не змішуючись, кров завдяки скороченню чотирикамерного серця.</a:t>
            </a:r>
          </a:p>
          <a:p>
            <a:r>
              <a:rPr lang="uk-UA" sz="1600" i="1" u="sng" dirty="0" smtClean="0">
                <a:solidFill>
                  <a:schemeClr val="tx2">
                    <a:lumMod val="75000"/>
                  </a:schemeClr>
                </a:solidFill>
                <a:effectLst>
                  <a:outerShdw blurRad="38100" dist="38100" dir="2700000" algn="tl">
                    <a:srgbClr val="000000">
                      <a:alpha val="43137"/>
                    </a:srgbClr>
                  </a:outerShdw>
                </a:effectLst>
              </a:rPr>
              <a:t>  Нервова система  </a:t>
            </a:r>
            <a:r>
              <a:rPr lang="uk-UA" sz="1600" dirty="0" smtClean="0">
                <a:solidFill>
                  <a:schemeClr val="tx2">
                    <a:lumMod val="75000"/>
                  </a:schemeClr>
                </a:solidFill>
                <a:effectLst>
                  <a:outerShdw blurRad="38100" dist="38100" dir="2700000" algn="tl">
                    <a:srgbClr val="000000">
                      <a:alpha val="43137"/>
                    </a:srgbClr>
                  </a:outerShdw>
                </a:effectLst>
              </a:rPr>
              <a:t>ссавців утворена такими ж відділами,Ю що їх мають інші хребетні тварини. Проте головний мозок у ссавців </a:t>
            </a:r>
            <a:r>
              <a:rPr lang="uk-UA" sz="1600" dirty="0" err="1" smtClean="0">
                <a:solidFill>
                  <a:schemeClr val="tx2">
                    <a:lumMod val="75000"/>
                  </a:schemeClr>
                </a:solidFill>
                <a:effectLst>
                  <a:outerShdw blurRad="38100" dist="38100" dir="2700000" algn="tl">
                    <a:srgbClr val="000000">
                      <a:alpha val="43137"/>
                    </a:srgbClr>
                  </a:outerShdw>
                </a:effectLst>
              </a:rPr>
              <a:t>рзвинений</a:t>
            </a:r>
            <a:r>
              <a:rPr lang="uk-UA" sz="1600" dirty="0" smtClean="0">
                <a:solidFill>
                  <a:schemeClr val="tx2">
                    <a:lumMod val="75000"/>
                  </a:schemeClr>
                </a:solidFill>
                <a:effectLst>
                  <a:outerShdw blurRad="38100" dist="38100" dir="2700000" algn="tl">
                    <a:srgbClr val="000000">
                      <a:alpha val="43137"/>
                    </a:srgbClr>
                  </a:outerShdw>
                </a:effectLst>
              </a:rPr>
              <a:t> значно краще. Його верхній шар, який утворює </a:t>
            </a:r>
            <a:r>
              <a:rPr lang="uk-UA" sz="1600" dirty="0" err="1" smtClean="0">
                <a:solidFill>
                  <a:schemeClr val="tx2">
                    <a:lumMod val="75000"/>
                  </a:schemeClr>
                </a:solidFill>
                <a:effectLst>
                  <a:outerShdw blurRad="38100" dist="38100" dir="2700000" algn="tl">
                    <a:srgbClr val="000000">
                      <a:alpha val="43137"/>
                    </a:srgbClr>
                  </a:outerShdw>
                </a:effectLst>
              </a:rPr>
              <a:t>числені</a:t>
            </a:r>
            <a:r>
              <a:rPr lang="uk-UA" sz="1600" dirty="0" smtClean="0">
                <a:solidFill>
                  <a:schemeClr val="tx2">
                    <a:lumMod val="75000"/>
                  </a:schemeClr>
                </a:solidFill>
                <a:effectLst>
                  <a:outerShdw blurRad="38100" dist="38100" dir="2700000" algn="tl">
                    <a:srgbClr val="000000">
                      <a:alpha val="43137"/>
                    </a:srgbClr>
                  </a:outerShdw>
                </a:effectLst>
              </a:rPr>
              <a:t> складки, називають корою. Така будова кори дає змогу розмістити в невеликому черепі мозок з дуже великою площею поверхні. Складчаста кора відповідає  за аналіз інформації, що надходить від органів чуття, за формування набутих форм поведінки, заснованих на навчанні і  </a:t>
            </a:r>
            <a:r>
              <a:rPr lang="uk-UA" sz="1600" dirty="0" err="1" smtClean="0">
                <a:solidFill>
                  <a:schemeClr val="tx2">
                    <a:lumMod val="75000"/>
                  </a:schemeClr>
                </a:solidFill>
                <a:effectLst>
                  <a:outerShdw blurRad="38100" dist="38100" dir="2700000" algn="tl">
                    <a:srgbClr val="000000">
                      <a:alpha val="43137"/>
                    </a:srgbClr>
                  </a:outerShdw>
                </a:effectLst>
              </a:rPr>
              <a:t>запам</a:t>
            </a:r>
            <a:r>
              <a:rPr lang="en-US" sz="1600" dirty="0" smtClean="0">
                <a:solidFill>
                  <a:schemeClr val="tx2">
                    <a:lumMod val="75000"/>
                  </a:schemeClr>
                </a:solidFill>
                <a:effectLst>
                  <a:outerShdw blurRad="38100" dist="38100" dir="2700000" algn="tl">
                    <a:srgbClr val="000000">
                      <a:alpha val="43137"/>
                    </a:srgbClr>
                  </a:outerShdw>
                </a:effectLst>
              </a:rPr>
              <a:t>’</a:t>
            </a:r>
            <a:r>
              <a:rPr lang="uk-UA" sz="1600" dirty="0" err="1" smtClean="0">
                <a:solidFill>
                  <a:schemeClr val="tx2">
                    <a:lumMod val="75000"/>
                  </a:schemeClr>
                </a:solidFill>
                <a:effectLst>
                  <a:outerShdw blurRad="38100" dist="38100" dir="2700000" algn="tl">
                    <a:srgbClr val="000000">
                      <a:alpha val="43137"/>
                    </a:srgbClr>
                  </a:outerShdw>
                </a:effectLst>
              </a:rPr>
              <a:t>ятовуванні</a:t>
            </a:r>
            <a:r>
              <a:rPr lang="uk-UA" sz="1600" dirty="0" smtClean="0">
                <a:solidFill>
                  <a:schemeClr val="tx2">
                    <a:lumMod val="75000"/>
                  </a:schemeClr>
                </a:solidFill>
                <a:effectLst>
                  <a:outerShdw blurRad="38100" dist="38100" dir="2700000" algn="tl">
                    <a:srgbClr val="000000">
                      <a:alpha val="43137"/>
                    </a:srgbClr>
                  </a:outerShdw>
                </a:effectLst>
              </a:rPr>
              <a:t>, тощо. </a:t>
            </a:r>
          </a:p>
          <a:p>
            <a:r>
              <a:rPr lang="uk-UA" sz="1600" dirty="0" smtClean="0">
                <a:solidFill>
                  <a:schemeClr val="tx2">
                    <a:lumMod val="75000"/>
                  </a:schemeClr>
                </a:solidFill>
                <a:effectLst>
                  <a:outerShdw blurRad="38100" dist="38100" dir="2700000" algn="tl">
                    <a:srgbClr val="000000">
                      <a:alpha val="43137"/>
                    </a:srgbClr>
                  </a:outerShdw>
                </a:effectLst>
              </a:rPr>
              <a:t>  </a:t>
            </a:r>
            <a:endParaRPr lang="ru-RU" sz="1600" dirty="0">
              <a:solidFill>
                <a:schemeClr val="tx2">
                  <a:lumMod val="75000"/>
                </a:schemeClr>
              </a:solidFill>
            </a:endParaRPr>
          </a:p>
        </p:txBody>
      </p:sp>
    </p:spTree>
  </p:cSld>
  <p:clrMapOvr>
    <a:masterClrMapping/>
  </p:clrMapOvr>
  <p:transition spd="slow">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solidFill>
                  <a:schemeClr val="bg2">
                    <a:lumMod val="60000"/>
                    <a:lumOff val="40000"/>
                  </a:schemeClr>
                </a:solidFill>
                <a:effectLst>
                  <a:outerShdw blurRad="38100" dist="38100" dir="2700000" algn="tl">
                    <a:srgbClr val="000000">
                      <a:alpha val="43137"/>
                    </a:srgbClr>
                  </a:outerShdw>
                </a:effectLst>
              </a:rPr>
              <a:t>Розмноження ссавців</a:t>
            </a:r>
            <a:endParaRPr lang="uk-UA" dirty="0">
              <a:solidFill>
                <a:schemeClr val="bg2">
                  <a:lumMod val="60000"/>
                  <a:lumOff val="40000"/>
                </a:schemeClr>
              </a:solidFill>
              <a:effectLst>
                <a:outerShdw blurRad="38100" dist="38100" dir="2700000" algn="tl">
                  <a:srgbClr val="000000">
                    <a:alpha val="43137"/>
                  </a:srgbClr>
                </a:outerShdw>
              </a:effectLst>
            </a:endParaRPr>
          </a:p>
        </p:txBody>
      </p:sp>
      <p:pic>
        <p:nvPicPr>
          <p:cNvPr id="6" name="Содержимое 5" descr="602701_565818.jpg"/>
          <p:cNvPicPr>
            <a:picLocks noGrp="1" noChangeAspect="1"/>
          </p:cNvPicPr>
          <p:nvPr>
            <p:ph idx="1"/>
          </p:nvPr>
        </p:nvPicPr>
        <p:blipFill>
          <a:blip r:embed="rId2"/>
          <a:stretch>
            <a:fillRect/>
          </a:stretch>
        </p:blipFill>
        <p:spPr>
          <a:xfrm>
            <a:off x="5429256" y="1214422"/>
            <a:ext cx="3545031" cy="2410621"/>
          </a:xfrm>
        </p:spPr>
      </p:pic>
      <p:pic>
        <p:nvPicPr>
          <p:cNvPr id="7" name="Рисунок 6" descr="x_bbccd932.jpg"/>
          <p:cNvPicPr>
            <a:picLocks noChangeAspect="1"/>
          </p:cNvPicPr>
          <p:nvPr/>
        </p:nvPicPr>
        <p:blipFill>
          <a:blip r:embed="rId3"/>
          <a:stretch>
            <a:fillRect/>
          </a:stretch>
        </p:blipFill>
        <p:spPr>
          <a:xfrm>
            <a:off x="0" y="4572008"/>
            <a:ext cx="3432420" cy="2285992"/>
          </a:xfrm>
          <a:prstGeom prst="rect">
            <a:avLst/>
          </a:prstGeom>
        </p:spPr>
      </p:pic>
      <p:sp>
        <p:nvSpPr>
          <p:cNvPr id="8" name="Прямоугольник 7"/>
          <p:cNvSpPr/>
          <p:nvPr/>
        </p:nvSpPr>
        <p:spPr>
          <a:xfrm>
            <a:off x="0" y="1071546"/>
            <a:ext cx="5429256" cy="3539430"/>
          </a:xfrm>
          <a:prstGeom prst="rect">
            <a:avLst/>
          </a:prstGeom>
        </p:spPr>
        <p:txBody>
          <a:bodyPr wrap="square">
            <a:spAutoFit/>
          </a:bodyPr>
          <a:lstStyle/>
          <a:p>
            <a:r>
              <a:rPr lang="uk-UA" sz="1400" dirty="0" smtClean="0">
                <a:solidFill>
                  <a:schemeClr val="tx2">
                    <a:lumMod val="75000"/>
                  </a:schemeClr>
                </a:solidFill>
                <a:effectLst>
                  <a:outerShdw blurRad="38100" dist="38100" dir="2700000" algn="tl">
                    <a:srgbClr val="000000">
                      <a:alpha val="43137"/>
                    </a:srgbClr>
                  </a:outerShdw>
                </a:effectLst>
              </a:rPr>
              <a:t>Серед ссавців є тварини, що відкладають яйця, проте більшість ссавців є живородними, їх зародки розвиваються в організмі самки.</a:t>
            </a:r>
          </a:p>
          <a:p>
            <a:r>
              <a:rPr lang="uk-UA" sz="1400" dirty="0" smtClean="0">
                <a:solidFill>
                  <a:schemeClr val="tx2">
                    <a:lumMod val="75000"/>
                  </a:schemeClr>
                </a:solidFill>
                <a:effectLst>
                  <a:outerShdw blurRad="38100" dist="38100" dir="2700000" algn="tl">
                    <a:srgbClr val="000000">
                      <a:alpha val="43137"/>
                    </a:srgbClr>
                  </a:outerShdw>
                </a:effectLst>
              </a:rPr>
              <a:t>   </a:t>
            </a:r>
            <a:r>
              <a:rPr lang="uk-UA" sz="1400" i="1" u="sng" dirty="0" smtClean="0">
                <a:solidFill>
                  <a:schemeClr val="tx2">
                    <a:lumMod val="75000"/>
                  </a:schemeClr>
                </a:solidFill>
                <a:effectLst>
                  <a:outerShdw blurRad="38100" dist="38100" dir="2700000" algn="tl">
                    <a:srgbClr val="000000">
                      <a:alpha val="43137"/>
                    </a:srgbClr>
                  </a:outerShdw>
                </a:effectLst>
              </a:rPr>
              <a:t>Органи розмноження</a:t>
            </a:r>
            <a:r>
              <a:rPr lang="uk-UA" sz="1400" dirty="0" smtClean="0">
                <a:solidFill>
                  <a:schemeClr val="tx2">
                    <a:lumMod val="75000"/>
                  </a:schemeClr>
                </a:solidFill>
                <a:effectLst>
                  <a:outerShdw blurRad="38100" dist="38100" dir="2700000" algn="tl">
                    <a:srgbClr val="000000">
                      <a:alpha val="43137"/>
                    </a:srgbClr>
                  </a:outerShdw>
                </a:effectLst>
              </a:rPr>
              <a:t>. Ссавці – роздільностатеві тварини. У самця  сперматозоїди утворюються у парних сім</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err="1" smtClean="0">
                <a:solidFill>
                  <a:schemeClr val="tx2">
                    <a:lumMod val="75000"/>
                  </a:schemeClr>
                </a:solidFill>
                <a:effectLst>
                  <a:outerShdw blurRad="38100" dist="38100" dir="2700000" algn="tl">
                    <a:srgbClr val="000000">
                      <a:alpha val="43137"/>
                    </a:srgbClr>
                  </a:outerShdw>
                </a:effectLst>
              </a:rPr>
              <a:t>яниках</a:t>
            </a:r>
            <a:r>
              <a:rPr lang="uk-UA" sz="1400" dirty="0" smtClean="0">
                <a:solidFill>
                  <a:schemeClr val="tx2">
                    <a:lumMod val="75000"/>
                  </a:schemeClr>
                </a:solidFill>
                <a:effectLst>
                  <a:outerShdw blurRad="38100" dist="38100" dir="2700000" algn="tl">
                    <a:srgbClr val="000000">
                      <a:alpha val="43137"/>
                    </a:srgbClr>
                  </a:outerShdw>
                </a:effectLst>
              </a:rPr>
              <a:t>. Сім</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err="1" smtClean="0">
                <a:solidFill>
                  <a:schemeClr val="tx2">
                    <a:lumMod val="75000"/>
                  </a:schemeClr>
                </a:solidFill>
                <a:effectLst>
                  <a:outerShdw blurRad="38100" dist="38100" dir="2700000" algn="tl">
                    <a:srgbClr val="000000">
                      <a:alpha val="43137"/>
                    </a:srgbClr>
                  </a:outerShdw>
                </a:effectLst>
              </a:rPr>
              <a:t>япроводи</a:t>
            </a:r>
            <a:r>
              <a:rPr lang="uk-UA" sz="1400" dirty="0" smtClean="0">
                <a:solidFill>
                  <a:schemeClr val="tx2">
                    <a:lumMod val="75000"/>
                  </a:schemeClr>
                </a:solidFill>
                <a:effectLst>
                  <a:outerShdw blurRad="38100" dist="38100" dir="2700000" algn="tl">
                    <a:srgbClr val="000000">
                      <a:alpha val="43137"/>
                    </a:srgbClr>
                  </a:outerShdw>
                </a:effectLst>
              </a:rPr>
              <a:t>, що від них відходять, зливаються із сечовивідним каналом, і через нього виходить на зовні сім</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err="1" smtClean="0">
                <a:solidFill>
                  <a:schemeClr val="tx2">
                    <a:lumMod val="75000"/>
                  </a:schemeClr>
                </a:solidFill>
                <a:effectLst>
                  <a:outerShdw blurRad="38100" dist="38100" dir="2700000" algn="tl">
                    <a:srgbClr val="000000">
                      <a:alpha val="43137"/>
                    </a:srgbClr>
                  </a:outerShdw>
                </a:effectLst>
              </a:rPr>
              <a:t>яна</a:t>
            </a:r>
            <a:r>
              <a:rPr lang="uk-UA" sz="1400" dirty="0" smtClean="0">
                <a:solidFill>
                  <a:schemeClr val="tx2">
                    <a:lumMod val="75000"/>
                  </a:schemeClr>
                </a:solidFill>
                <a:effectLst>
                  <a:outerShdw blurRad="38100" dist="38100" dir="2700000" algn="tl">
                    <a:srgbClr val="000000">
                      <a:alpha val="43137"/>
                    </a:srgbClr>
                  </a:outerShdw>
                </a:effectLst>
              </a:rPr>
              <a:t> рідина, що містить сперматозоїди.</a:t>
            </a:r>
          </a:p>
          <a:p>
            <a:r>
              <a:rPr lang="uk-UA" sz="1400" dirty="0" smtClean="0">
                <a:solidFill>
                  <a:schemeClr val="tx2">
                    <a:lumMod val="75000"/>
                  </a:schemeClr>
                </a:solidFill>
                <a:effectLst>
                  <a:outerShdw blurRad="38100" dist="38100" dir="2700000" algn="tl">
                    <a:srgbClr val="000000">
                      <a:alpha val="43137"/>
                    </a:srgbClr>
                  </a:outerShdw>
                </a:effectLst>
              </a:rPr>
              <a:t>   Яйцеклітини певний термін дозрівають у парних яєчниках, розташованих у черевній порожнині самки. Від кожного яєчника відходить по одному яйцепроводу. Яйцепроводи, зливаючись у нижній частині, утворюють матку – порожнистий м</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err="1" smtClean="0">
                <a:solidFill>
                  <a:schemeClr val="tx2">
                    <a:lumMod val="75000"/>
                  </a:schemeClr>
                </a:solidFill>
                <a:effectLst>
                  <a:outerShdw blurRad="38100" dist="38100" dir="2700000" algn="tl">
                    <a:srgbClr val="000000">
                      <a:alpha val="43137"/>
                    </a:srgbClr>
                  </a:outerShdw>
                </a:effectLst>
              </a:rPr>
              <a:t>язовий</a:t>
            </a:r>
            <a:r>
              <a:rPr lang="uk-UA" sz="1400" dirty="0" smtClean="0">
                <a:solidFill>
                  <a:schemeClr val="tx2">
                    <a:lumMod val="75000"/>
                  </a:schemeClr>
                </a:solidFill>
                <a:effectLst>
                  <a:outerShdw blurRad="38100" dist="38100" dir="2700000" algn="tl">
                    <a:srgbClr val="000000">
                      <a:alpha val="43137"/>
                    </a:srgbClr>
                  </a:outerShdw>
                </a:effectLst>
              </a:rPr>
              <a:t> орган, що може скорочуватися. Від матки відходить піхва, яка відкривається на зовні окремим отвором. У самок, на відміну від самців,канали статевої і видільної системи не зливаються.   </a:t>
            </a:r>
            <a:endParaRPr lang="ru-RU" sz="1400" dirty="0">
              <a:solidFill>
                <a:schemeClr val="tx2">
                  <a:lumMod val="75000"/>
                </a:schemeClr>
              </a:solidFill>
            </a:endParaRPr>
          </a:p>
        </p:txBody>
      </p:sp>
      <p:sp>
        <p:nvSpPr>
          <p:cNvPr id="9" name="Прямоугольник 8"/>
          <p:cNvSpPr/>
          <p:nvPr/>
        </p:nvSpPr>
        <p:spPr>
          <a:xfrm>
            <a:off x="3428992" y="4429132"/>
            <a:ext cx="5715008" cy="369332"/>
          </a:xfrm>
          <a:prstGeom prst="rect">
            <a:avLst/>
          </a:prstGeom>
        </p:spPr>
        <p:txBody>
          <a:bodyPr wrap="square">
            <a:spAutoFit/>
          </a:bodyPr>
          <a:lstStyle/>
          <a:p>
            <a:r>
              <a:rPr lang="uk-UA" dirty="0" smtClean="0">
                <a:effectLst>
                  <a:outerShdw blurRad="38100" dist="38100" dir="2700000" algn="tl">
                    <a:srgbClr val="000000">
                      <a:alpha val="43137"/>
                    </a:srgbClr>
                  </a:outerShdw>
                </a:effectLst>
              </a:rPr>
              <a:t> </a:t>
            </a:r>
            <a:endParaRPr lang="ru-RU" dirty="0"/>
          </a:p>
        </p:txBody>
      </p:sp>
      <p:sp>
        <p:nvSpPr>
          <p:cNvPr id="10" name="Прямоугольник 9"/>
          <p:cNvSpPr/>
          <p:nvPr/>
        </p:nvSpPr>
        <p:spPr>
          <a:xfrm>
            <a:off x="3428992" y="4500570"/>
            <a:ext cx="5715008" cy="2246769"/>
          </a:xfrm>
          <a:prstGeom prst="rect">
            <a:avLst/>
          </a:prstGeom>
        </p:spPr>
        <p:txBody>
          <a:bodyPr wrap="square">
            <a:spAutoFit/>
          </a:bodyPr>
          <a:lstStyle/>
          <a:p>
            <a:r>
              <a:rPr lang="ru-RU" sz="1400" i="1" u="sng" dirty="0" err="1" smtClean="0">
                <a:solidFill>
                  <a:schemeClr val="tx2">
                    <a:lumMod val="75000"/>
                  </a:schemeClr>
                </a:solidFill>
                <a:effectLst>
                  <a:outerShdw blurRad="38100" dist="38100" dir="2700000" algn="tl">
                    <a:srgbClr val="000000">
                      <a:alpha val="43137"/>
                    </a:srgbClr>
                  </a:outerShdw>
                </a:effectLst>
              </a:rPr>
              <a:t>Зап</a:t>
            </a:r>
            <a:r>
              <a:rPr lang="uk-UA" sz="1400" i="1" u="sng" dirty="0" err="1" smtClean="0">
                <a:solidFill>
                  <a:schemeClr val="tx2">
                    <a:lumMod val="75000"/>
                  </a:schemeClr>
                </a:solidFill>
                <a:effectLst>
                  <a:outerShdw blurRad="38100" dist="38100" dir="2700000" algn="tl">
                    <a:srgbClr val="000000">
                      <a:alpha val="43137"/>
                    </a:srgbClr>
                  </a:outerShdw>
                </a:effectLst>
              </a:rPr>
              <a:t>ліднення</a:t>
            </a:r>
            <a:r>
              <a:rPr lang="uk-UA" sz="1400" i="1" u="sng" dirty="0" smtClean="0">
                <a:solidFill>
                  <a:schemeClr val="tx2">
                    <a:lumMod val="75000"/>
                  </a:schemeClr>
                </a:solidFill>
                <a:effectLst>
                  <a:outerShdw blurRad="38100" dist="38100" dir="2700000" algn="tl">
                    <a:srgbClr val="000000">
                      <a:alpha val="43137"/>
                    </a:srgbClr>
                  </a:outerShdw>
                </a:effectLst>
              </a:rPr>
              <a:t> і розвиток зародка</a:t>
            </a:r>
            <a:r>
              <a:rPr lang="ru-RU" sz="1400" dirty="0" smtClean="0">
                <a:solidFill>
                  <a:schemeClr val="tx2">
                    <a:lumMod val="75000"/>
                  </a:schemeClr>
                </a:solidFill>
                <a:effectLst>
                  <a:outerShdw blurRad="38100" dist="38100" dir="2700000" algn="tl">
                    <a:srgbClr val="000000">
                      <a:alpha val="43137"/>
                    </a:srgbClr>
                  </a:outerShdw>
                </a:effectLst>
              </a:rPr>
              <a:t>. </a:t>
            </a:r>
            <a:r>
              <a:rPr lang="uk-UA" sz="1400" dirty="0" smtClean="0">
                <a:solidFill>
                  <a:schemeClr val="tx2">
                    <a:lumMod val="75000"/>
                  </a:schemeClr>
                </a:solidFill>
                <a:effectLst>
                  <a:outerShdw blurRad="38100" dist="38100" dir="2700000" algn="tl">
                    <a:srgbClr val="000000">
                      <a:alpha val="43137"/>
                    </a:srgbClr>
                  </a:outerShdw>
                </a:effectLst>
              </a:rPr>
              <a:t>Запліднення у ссавців внутрішнє, і відбувається воно зазвичай у яйцепроводах. Порівняно з ящіркою яйцеклітина собаки невеличка – близько 0,1 мм, жовтка в ній майже немає, шкіряста оболонка не утворюється. Проте зародок собаки розвивається, проходячи ті самі етапи, що й зародок ящірки чи зародок голуба. На початкових етапах розвитку в нього є хорда, зачатки зябрових щілин тощо. З часом його будова набуває рис, характерних для свого класу, а потім виду.</a:t>
            </a:r>
          </a:p>
          <a:p>
            <a:r>
              <a:rPr lang="uk-UA" sz="1400" dirty="0" smtClean="0">
                <a:effectLst>
                  <a:outerShdw blurRad="38100" dist="38100" dir="2700000" algn="tl">
                    <a:srgbClr val="000000">
                      <a:alpha val="43137"/>
                    </a:srgbClr>
                  </a:outerShdw>
                </a:effectLst>
              </a:rPr>
              <a:t> </a:t>
            </a:r>
            <a:r>
              <a:rPr lang="ru-RU" sz="1400" dirty="0" smtClean="0">
                <a:effectLst>
                  <a:outerShdw blurRad="38100" dist="38100" dir="2700000" algn="tl">
                    <a:srgbClr val="000000">
                      <a:alpha val="43137"/>
                    </a:srgbClr>
                  </a:outerShdw>
                </a:effectLst>
              </a:rPr>
              <a:t> </a:t>
            </a:r>
            <a:r>
              <a:rPr lang="uk-UA" sz="1400" dirty="0" smtClean="0">
                <a:effectLst>
                  <a:outerShdw blurRad="38100" dist="38100" dir="2700000" algn="tl">
                    <a:srgbClr val="000000">
                      <a:alpha val="43137"/>
                    </a:srgbClr>
                  </a:outerShdw>
                </a:effectLst>
              </a:rPr>
              <a:t> </a:t>
            </a:r>
            <a:endParaRPr lang="ru-RU" sz="1400" dirty="0"/>
          </a:p>
        </p:txBody>
      </p:sp>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7.jpg"/>
          <p:cNvPicPr>
            <a:picLocks noGrp="1" noChangeAspect="1"/>
          </p:cNvPicPr>
          <p:nvPr>
            <p:ph idx="1"/>
          </p:nvPr>
        </p:nvPicPr>
        <p:blipFill>
          <a:blip r:embed="rId3"/>
          <a:stretch>
            <a:fillRect/>
          </a:stretch>
        </p:blipFill>
        <p:spPr>
          <a:xfrm>
            <a:off x="4857752" y="0"/>
            <a:ext cx="4286248" cy="4136674"/>
          </a:xfrm>
        </p:spPr>
      </p:pic>
      <p:sp>
        <p:nvSpPr>
          <p:cNvPr id="6" name="Прямоугольник 5"/>
          <p:cNvSpPr/>
          <p:nvPr/>
        </p:nvSpPr>
        <p:spPr>
          <a:xfrm>
            <a:off x="0" y="0"/>
            <a:ext cx="4857752" cy="4616648"/>
          </a:xfrm>
          <a:prstGeom prst="rect">
            <a:avLst/>
          </a:prstGeom>
        </p:spPr>
        <p:txBody>
          <a:bodyPr wrap="square">
            <a:spAutoFit/>
          </a:bodyPr>
          <a:lstStyle/>
          <a:p>
            <a:r>
              <a:rPr lang="uk-UA" sz="1400" dirty="0" smtClean="0">
                <a:solidFill>
                  <a:schemeClr val="tx2">
                    <a:lumMod val="75000"/>
                  </a:schemeClr>
                </a:solidFill>
                <a:effectLst>
                  <a:outerShdw blurRad="38100" dist="38100" dir="2700000" algn="tl">
                    <a:srgbClr val="000000">
                      <a:alpha val="43137"/>
                    </a:srgbClr>
                  </a:outerShdw>
                </a:effectLst>
              </a:rPr>
              <a:t>Розвиток  зародка відбувається в матці. До м</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err="1" smtClean="0">
                <a:solidFill>
                  <a:schemeClr val="tx2">
                    <a:lumMod val="75000"/>
                  </a:schemeClr>
                </a:solidFill>
                <a:effectLst>
                  <a:outerShdw blurRad="38100" dist="38100" dir="2700000" algn="tl">
                    <a:srgbClr val="000000">
                      <a:alpha val="43137"/>
                    </a:srgbClr>
                  </a:outerShdw>
                </a:effectLst>
              </a:rPr>
              <a:t>язистої</a:t>
            </a:r>
            <a:r>
              <a:rPr lang="uk-UA" sz="1400" dirty="0" smtClean="0">
                <a:solidFill>
                  <a:schemeClr val="tx2">
                    <a:lumMod val="75000"/>
                  </a:schemeClr>
                </a:solidFill>
                <a:effectLst>
                  <a:outerShdw blurRad="38100" dist="38100" dir="2700000" algn="tl">
                    <a:srgbClr val="000000">
                      <a:alpha val="43137"/>
                    </a:srgbClr>
                  </a:outerShdw>
                </a:effectLst>
              </a:rPr>
              <a:t> стінки матки зародок прикріплюється за допомогою спеціального органа – плаценти, утвореної зародковою оболонкою, що розрослася. З плацентою зародок пов’язаний пуповиною. У пуповині проходять кровоносні судини зародка, що розгалужуються в плаценті на численні капіляри. Вони тісно притискуються до </a:t>
            </a:r>
            <a:r>
              <a:rPr lang="uk-UA" sz="1400" dirty="0" err="1" smtClean="0">
                <a:solidFill>
                  <a:schemeClr val="tx2">
                    <a:lumMod val="75000"/>
                  </a:schemeClr>
                </a:solidFill>
                <a:effectLst>
                  <a:outerShdw blurRad="38100" dist="38100" dir="2700000" algn="tl">
                    <a:srgbClr val="000000">
                      <a:alpha val="43137"/>
                    </a:srgbClr>
                  </a:outerShdw>
                </a:effectLst>
              </a:rPr>
              <a:t>“материнських”</a:t>
            </a:r>
            <a:r>
              <a:rPr lang="uk-UA" sz="1400" dirty="0" smtClean="0">
                <a:solidFill>
                  <a:schemeClr val="tx2">
                    <a:lumMod val="75000"/>
                  </a:schemeClr>
                </a:solidFill>
                <a:effectLst>
                  <a:outerShdw blurRad="38100" dist="38100" dir="2700000" algn="tl">
                    <a:srgbClr val="000000">
                      <a:alpha val="43137"/>
                    </a:srgbClr>
                  </a:outerShdw>
                </a:effectLst>
              </a:rPr>
              <a:t>  капілярів, які розташовуються в матці. Через цей капілярний контакт відбувається обмін речовинами між зародком і материнським організмом. У кров зародка з крові самки надходять необхідні для його розвитку кисень і поживні речовини. У зворотному напрямі відбувається транспорт шкідливих речовин, що утворилися в результаті життєдіяльності зародка. Отже, під час видиху самка видає вуглекислий газ, який утворився і в її власних клітинах, і в клітинах зародка. Так само – за двох – працюють і нирки самки.</a:t>
            </a:r>
          </a:p>
          <a:p>
            <a:r>
              <a:rPr lang="uk-UA" sz="1400" dirty="0" smtClean="0">
                <a:effectLst>
                  <a:outerShdw blurRad="38100" dist="38100" dir="2700000" algn="tl">
                    <a:srgbClr val="000000">
                      <a:alpha val="43137"/>
                    </a:srgbClr>
                  </a:outerShdw>
                </a:effectLst>
              </a:rPr>
              <a:t>   </a:t>
            </a:r>
            <a:r>
              <a:rPr lang="uk-UA" sz="1400" dirty="0" smtClean="0">
                <a:solidFill>
                  <a:schemeClr val="tx2">
                    <a:lumMod val="75000"/>
                  </a:schemeClr>
                </a:solidFill>
                <a:effectLst>
                  <a:outerShdw blurRad="38100" dist="38100" dir="2700000" algn="tl">
                    <a:srgbClr val="000000">
                      <a:alpha val="43137"/>
                    </a:srgbClr>
                  </a:outerShdw>
                </a:effectLst>
              </a:rPr>
              <a:t>У міру зростання зародка, матка збільшується в розмірах. Коли зародок досягає певного ступеня</a:t>
            </a:r>
            <a:endParaRPr lang="ru-RU" sz="1400" dirty="0">
              <a:solidFill>
                <a:schemeClr val="tx2">
                  <a:lumMod val="75000"/>
                </a:schemeClr>
              </a:solidFill>
            </a:endParaRPr>
          </a:p>
        </p:txBody>
      </p:sp>
      <p:sp>
        <p:nvSpPr>
          <p:cNvPr id="7" name="Прямоугольник 6"/>
          <p:cNvSpPr/>
          <p:nvPr/>
        </p:nvSpPr>
        <p:spPr>
          <a:xfrm>
            <a:off x="0" y="4500570"/>
            <a:ext cx="9144000" cy="2246769"/>
          </a:xfrm>
          <a:prstGeom prst="rect">
            <a:avLst/>
          </a:prstGeom>
        </p:spPr>
        <p:txBody>
          <a:bodyPr wrap="square">
            <a:spAutoFit/>
          </a:bodyPr>
          <a:lstStyle/>
          <a:p>
            <a:r>
              <a:rPr lang="uk-UA" sz="1400" dirty="0" smtClean="0">
                <a:solidFill>
                  <a:schemeClr val="tx2">
                    <a:lumMod val="75000"/>
                  </a:schemeClr>
                </a:solidFill>
                <a:effectLst>
                  <a:outerShdw blurRad="38100" dist="38100" dir="2700000" algn="tl">
                    <a:srgbClr val="000000">
                      <a:alpha val="43137"/>
                    </a:srgbClr>
                  </a:outerShdw>
                </a:effectLst>
              </a:rPr>
              <a:t>розвитку, м</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smtClean="0">
                <a:solidFill>
                  <a:schemeClr val="tx2">
                    <a:lumMod val="75000"/>
                  </a:schemeClr>
                </a:solidFill>
                <a:effectLst>
                  <a:outerShdw blurRad="38100" dist="38100" dir="2700000" algn="tl">
                    <a:srgbClr val="000000">
                      <a:alpha val="43137"/>
                    </a:srgbClr>
                  </a:outerShdw>
                </a:effectLst>
              </a:rPr>
              <a:t>язи матки починають скорочуватися і виштовхують плід через піхву на зовні. Плідний пухир при цьому розривається, навколоплідні води, у яких весь час перебував зародок, виходять на зовні. Так відбуваються роди. Самка після народження дитини перекушує пуповину, і малюк починає самостійно дихати, живитися, виділяти продукти життєдіяльності.</a:t>
            </a:r>
            <a:endParaRPr lang="en-US" sz="1400" dirty="0" smtClean="0">
              <a:solidFill>
                <a:schemeClr val="tx2">
                  <a:lumMod val="75000"/>
                </a:schemeClr>
              </a:solidFill>
              <a:effectLst>
                <a:outerShdw blurRad="38100" dist="38100" dir="2700000" algn="tl">
                  <a:srgbClr val="000000">
                    <a:alpha val="43137"/>
                  </a:srgbClr>
                </a:outerShdw>
              </a:effectLst>
            </a:endParaRPr>
          </a:p>
          <a:p>
            <a:r>
              <a:rPr lang="en-US" sz="1400" dirty="0" smtClean="0">
                <a:solidFill>
                  <a:schemeClr val="tx2">
                    <a:lumMod val="75000"/>
                  </a:schemeClr>
                </a:solidFill>
                <a:effectLst>
                  <a:outerShdw blurRad="38100" dist="38100" dir="2700000" algn="tl">
                    <a:srgbClr val="000000">
                      <a:alpha val="43137"/>
                    </a:srgbClr>
                  </a:outerShdw>
                </a:effectLst>
              </a:rPr>
              <a:t>  </a:t>
            </a:r>
            <a:r>
              <a:rPr lang="uk-UA" sz="1400" dirty="0" smtClean="0">
                <a:solidFill>
                  <a:schemeClr val="tx2">
                    <a:lumMod val="75000"/>
                  </a:schemeClr>
                </a:solidFill>
                <a:effectLst>
                  <a:outerShdw blurRad="38100" dist="38100" dir="2700000" algn="tl">
                    <a:srgbClr val="000000">
                      <a:alpha val="43137"/>
                    </a:srgbClr>
                  </a:outerShdw>
                </a:effectLst>
              </a:rPr>
              <a:t>Період внутрішньоутробного розвитку зародка називають вагітністю. У собаки вагітність триває два місяці, у домової миші вісімнадцять діб, у білок тридцять - сорок діб, у корови </a:t>
            </a:r>
            <a:r>
              <a:rPr lang="uk-UA" sz="1400" dirty="0" err="1" smtClean="0">
                <a:solidFill>
                  <a:schemeClr val="tx2">
                    <a:lumMod val="75000"/>
                  </a:schemeClr>
                </a:solidFill>
                <a:effectLst>
                  <a:outerShdw blurRad="38100" dist="38100" dir="2700000" algn="tl">
                    <a:srgbClr val="000000">
                      <a:alpha val="43137"/>
                    </a:srgbClr>
                  </a:outerShdw>
                </a:effectLst>
              </a:rPr>
              <a:t>дев</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smtClean="0">
                <a:solidFill>
                  <a:schemeClr val="tx2">
                    <a:lumMod val="75000"/>
                  </a:schemeClr>
                </a:solidFill>
                <a:effectLst>
                  <a:outerShdw blurRad="38100" dist="38100" dir="2700000" algn="tl">
                    <a:srgbClr val="000000">
                      <a:alpha val="43137"/>
                    </a:srgbClr>
                  </a:outerShdw>
                </a:effectLst>
              </a:rPr>
              <a:t>ять місяців, у китів – рік, у слона двадцять два місці. Очевидно, що чим  більшою є тварина, тим довше зазвичай триває вагітність. Але термін вагітності залежить не тільки від розмірів тварини . У тих ссавців, що народжують дитинчат у нірках або теплих кублах, вагітність є коротшою, ніж у тих, що народжують потомство на відкритих, незахищених просторах.</a:t>
            </a:r>
            <a:endParaRPr lang="ru-RU" sz="1400" dirty="0">
              <a:solidFill>
                <a:schemeClr val="tx2">
                  <a:lumMod val="75000"/>
                </a:schemeClr>
              </a:solidFill>
            </a:endParaRP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5994_232146.jpg"/>
          <p:cNvPicPr>
            <a:picLocks noGrp="1" noChangeAspect="1"/>
          </p:cNvPicPr>
          <p:nvPr>
            <p:ph idx="1"/>
          </p:nvPr>
        </p:nvPicPr>
        <p:blipFill>
          <a:blip r:embed="rId2"/>
          <a:stretch>
            <a:fillRect/>
          </a:stretch>
        </p:blipFill>
        <p:spPr>
          <a:xfrm>
            <a:off x="670619" y="3286124"/>
            <a:ext cx="3901381" cy="2784024"/>
          </a:xfrm>
        </p:spPr>
      </p:pic>
      <p:pic>
        <p:nvPicPr>
          <p:cNvPr id="6" name="Рисунок 5" descr="24413.jpg"/>
          <p:cNvPicPr>
            <a:picLocks noChangeAspect="1"/>
          </p:cNvPicPr>
          <p:nvPr/>
        </p:nvPicPr>
        <p:blipFill>
          <a:blip r:embed="rId3"/>
          <a:stretch>
            <a:fillRect/>
          </a:stretch>
        </p:blipFill>
        <p:spPr>
          <a:xfrm>
            <a:off x="5763969" y="216457"/>
            <a:ext cx="3214710" cy="2179464"/>
          </a:xfrm>
          <a:prstGeom prst="rect">
            <a:avLst/>
          </a:prstGeom>
        </p:spPr>
      </p:pic>
      <p:sp>
        <p:nvSpPr>
          <p:cNvPr id="8" name="Прямоугольник 7"/>
          <p:cNvSpPr/>
          <p:nvPr/>
        </p:nvSpPr>
        <p:spPr>
          <a:xfrm>
            <a:off x="0" y="214290"/>
            <a:ext cx="5643570" cy="3108543"/>
          </a:xfrm>
          <a:prstGeom prst="rect">
            <a:avLst/>
          </a:prstGeom>
        </p:spPr>
        <p:txBody>
          <a:bodyPr wrap="square">
            <a:spAutoFit/>
          </a:bodyPr>
          <a:lstStyle/>
          <a:p>
            <a:r>
              <a:rPr lang="uk-UA" sz="1400" i="1" u="sng" dirty="0" smtClean="0">
                <a:solidFill>
                  <a:schemeClr val="tx2">
                    <a:lumMod val="75000"/>
                  </a:schemeClr>
                </a:solidFill>
                <a:effectLst>
                  <a:outerShdw blurRad="38100" dist="38100" dir="2700000" algn="tl">
                    <a:srgbClr val="000000">
                      <a:alpha val="43137"/>
                    </a:srgbClr>
                  </a:outerShdw>
                </a:effectLst>
              </a:rPr>
              <a:t>Турбота про потомство </a:t>
            </a:r>
            <a:r>
              <a:rPr lang="uk-UA" sz="1400" dirty="0" smtClean="0">
                <a:solidFill>
                  <a:schemeClr val="tx2">
                    <a:lumMod val="75000"/>
                  </a:schemeClr>
                </a:solidFill>
                <a:effectLst>
                  <a:outerShdw blurRad="38100" dist="38100" dir="2700000" algn="tl">
                    <a:srgbClr val="000000">
                      <a:alpha val="43137"/>
                    </a:srgbClr>
                  </a:outerShdw>
                </a:effectLst>
              </a:rPr>
              <a:t>у ссавців яскраво виражена. Вона передусім виявляється в тому, що самки годують своїх дитинчат молоком. Молоко – дуже поживний продукт, воно легко засвоюється і містить усі необхідні для розвитку організму речовини. У  кожного виду ссавців молоко має певний склад. Воно утворюється тільки в організмі самок після родів.</a:t>
            </a:r>
          </a:p>
          <a:p>
            <a:r>
              <a:rPr lang="uk-UA" sz="1400" dirty="0" smtClean="0">
                <a:solidFill>
                  <a:schemeClr val="tx2">
                    <a:lumMod val="75000"/>
                  </a:schemeClr>
                </a:solidFill>
                <a:effectLst>
                  <a:outerShdw blurRad="38100" dist="38100" dir="2700000" algn="tl">
                    <a:srgbClr val="000000">
                      <a:alpha val="43137"/>
                    </a:srgbClr>
                  </a:outerShdw>
                </a:effectLst>
              </a:rPr>
              <a:t>   самки турбуються про потомство, не лише годують, але й захищають дитинчат, зігрівають своїм теплом, умивають і чистять їм шерсть. З часом батьки починають навчати малюків знаходити їжу, полювати, ховатися від ворогів. Довше за всіх ссавців за дитинчатами дбають людино подібні мавпи. На відміну від птахів, у ссавців батько бере участь у вихованні своїх нащадків дуже рідко.</a:t>
            </a:r>
          </a:p>
        </p:txBody>
      </p:sp>
      <p:pic>
        <p:nvPicPr>
          <p:cNvPr id="9" name="Picture 31" descr="004"/>
          <p:cNvPicPr>
            <a:picLocks noChangeAspect="1" noChangeArrowheads="1"/>
          </p:cNvPicPr>
          <p:nvPr/>
        </p:nvPicPr>
        <p:blipFill>
          <a:blip r:embed="rId4"/>
          <a:srcRect/>
          <a:stretch>
            <a:fillRect/>
          </a:stretch>
        </p:blipFill>
        <p:spPr>
          <a:xfrm>
            <a:off x="5715008" y="2714620"/>
            <a:ext cx="3257544" cy="3687786"/>
          </a:xfrm>
          <a:prstGeom prst="rect">
            <a:avLst/>
          </a:prstGeom>
          <a:noFill/>
          <a:ln/>
        </p:spPr>
      </p:pic>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16958"/>
          <p:cNvPicPr>
            <a:picLocks noGrp="1" noChangeAspect="1" noChangeArrowheads="1"/>
          </p:cNvPicPr>
          <p:nvPr>
            <p:ph idx="1"/>
          </p:nvPr>
        </p:nvPicPr>
        <p:blipFill>
          <a:blip r:embed="rId2"/>
          <a:srcRect/>
          <a:stretch>
            <a:fillRect/>
          </a:stretch>
        </p:blipFill>
        <p:spPr>
          <a:xfrm>
            <a:off x="0" y="0"/>
            <a:ext cx="9144000" cy="6858000"/>
          </a:xfrm>
          <a:noFill/>
          <a:ln/>
        </p:spPr>
      </p:pic>
    </p:spTree>
  </p:cSld>
  <p:clrMapOvr>
    <a:masterClrMapping/>
  </p:clrMapOvr>
  <p:transition spd="slow">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8f2e5_b1c1e9c4_orig.jpg"/>
          <p:cNvPicPr>
            <a:picLocks noGrp="1" noChangeAspect="1"/>
          </p:cNvPicPr>
          <p:nvPr>
            <p:ph idx="1"/>
          </p:nvPr>
        </p:nvPicPr>
        <p:blipFill>
          <a:blip r:embed="rId2"/>
          <a:stretch>
            <a:fillRect/>
          </a:stretch>
        </p:blipFill>
        <p:spPr>
          <a:xfrm>
            <a:off x="4929190" y="3500438"/>
            <a:ext cx="3714776" cy="2589608"/>
          </a:xfrm>
        </p:spPr>
      </p:pic>
      <p:pic>
        <p:nvPicPr>
          <p:cNvPr id="5" name="Рисунок 4" descr="200px-Lobo-001.jpg"/>
          <p:cNvPicPr>
            <a:picLocks noChangeAspect="1"/>
          </p:cNvPicPr>
          <p:nvPr/>
        </p:nvPicPr>
        <p:blipFill>
          <a:blip r:embed="rId3"/>
          <a:stretch>
            <a:fillRect/>
          </a:stretch>
        </p:blipFill>
        <p:spPr>
          <a:xfrm>
            <a:off x="214282" y="3571876"/>
            <a:ext cx="3857652" cy="2488186"/>
          </a:xfrm>
          <a:prstGeom prst="rect">
            <a:avLst/>
          </a:prstGeom>
        </p:spPr>
      </p:pic>
      <p:sp>
        <p:nvSpPr>
          <p:cNvPr id="6" name="Прямоугольник 5"/>
          <p:cNvSpPr/>
          <p:nvPr/>
        </p:nvSpPr>
        <p:spPr>
          <a:xfrm>
            <a:off x="0" y="0"/>
            <a:ext cx="9144000" cy="3754874"/>
          </a:xfrm>
          <a:prstGeom prst="rect">
            <a:avLst/>
          </a:prstGeom>
        </p:spPr>
        <p:txBody>
          <a:bodyPr wrap="square">
            <a:spAutoFit/>
          </a:bodyPr>
          <a:lstStyle/>
          <a:p>
            <a:r>
              <a:rPr lang="uk-UA" sz="1400" i="1" u="sng" dirty="0" smtClean="0">
                <a:solidFill>
                  <a:schemeClr val="tx2">
                    <a:lumMod val="75000"/>
                  </a:schemeClr>
                </a:solidFill>
                <a:effectLst>
                  <a:outerShdw blurRad="38100" dist="38100" dir="2700000" algn="tl">
                    <a:srgbClr val="000000">
                      <a:alpha val="43137"/>
                    </a:srgbClr>
                  </a:outerShdw>
                </a:effectLst>
              </a:rPr>
              <a:t>Початок розмноження</a:t>
            </a:r>
            <a:r>
              <a:rPr lang="uk-UA" sz="1400" dirty="0" smtClean="0">
                <a:solidFill>
                  <a:schemeClr val="tx2">
                    <a:lumMod val="75000"/>
                  </a:schemeClr>
                </a:solidFill>
                <a:effectLst>
                  <a:outerShdw blurRad="38100" dist="38100" dir="2700000" algn="tl">
                    <a:srgbClr val="000000">
                      <a:alpha val="43137"/>
                    </a:srgbClr>
                  </a:outerShdw>
                </a:effectLst>
              </a:rPr>
              <a:t> у ссавців пов’язаний із настанням певного сезону. Потомство має з</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smtClean="0">
                <a:solidFill>
                  <a:schemeClr val="tx2">
                    <a:lumMod val="75000"/>
                  </a:schemeClr>
                </a:solidFill>
                <a:effectLst>
                  <a:outerShdw blurRad="38100" dist="38100" dir="2700000" algn="tl">
                    <a:srgbClr val="000000">
                      <a:alpha val="43137"/>
                    </a:srgbClr>
                  </a:outerShdw>
                </a:effectLst>
              </a:rPr>
              <a:t>явитися на світ у сприятливий період, адже годування молоком зазвичай продовжується не довго, і дитинчата переходять на іншу їжу. Тому, наприклад, олені спарюються восени, а потомство у них з</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smtClean="0">
                <a:solidFill>
                  <a:schemeClr val="tx2">
                    <a:lumMod val="75000"/>
                  </a:schemeClr>
                </a:solidFill>
                <a:effectLst>
                  <a:outerShdw blurRad="38100" dist="38100" dir="2700000" algn="tl">
                    <a:srgbClr val="000000">
                      <a:alpha val="43137"/>
                    </a:srgbClr>
                  </a:outerShdw>
                </a:effectLst>
              </a:rPr>
              <a:t>являється навесні – попереду літо, коли їжі для оленяти буде досить.</a:t>
            </a:r>
          </a:p>
          <a:p>
            <a:r>
              <a:rPr lang="uk-UA" sz="1400" dirty="0" smtClean="0">
                <a:solidFill>
                  <a:schemeClr val="tx2">
                    <a:lumMod val="75000"/>
                  </a:schemeClr>
                </a:solidFill>
                <a:effectLst>
                  <a:outerShdw blurRad="38100" dist="38100" dir="2700000" algn="tl">
                    <a:srgbClr val="000000">
                      <a:alpha val="43137"/>
                    </a:srgbClr>
                  </a:outerShdw>
                </a:effectLst>
              </a:rPr>
              <a:t>   Для ссавців є характерною шлюбна поведінка, проте її форми не такі різноманітні, як у птахів. У морських левів, моржів, оленів, коней самці влаштовують навколо себе гарем із кількох самок, за яких можуть навіть затяти бійку. У багатьох мавп усі самки в зграї належать ватажку – самцю, чия роль у зграї є провідною. Лев створює сімейну групу (</a:t>
            </a:r>
            <a:r>
              <a:rPr lang="uk-UA" sz="1400" dirty="0" err="1" smtClean="0">
                <a:solidFill>
                  <a:schemeClr val="tx2">
                    <a:lumMod val="75000"/>
                  </a:schemeClr>
                </a:solidFill>
                <a:effectLst>
                  <a:outerShdw blurRad="38100" dist="38100" dir="2700000" algn="tl">
                    <a:srgbClr val="000000">
                      <a:alpha val="43137"/>
                    </a:srgbClr>
                  </a:outerShdw>
                </a:effectLst>
              </a:rPr>
              <a:t>прайд</a:t>
            </a:r>
            <a:r>
              <a:rPr lang="uk-UA" sz="1400" dirty="0" smtClean="0">
                <a:solidFill>
                  <a:schemeClr val="tx2">
                    <a:lumMod val="75000"/>
                  </a:schemeClr>
                </a:solidFill>
                <a:effectLst>
                  <a:outerShdw blurRad="38100" dist="38100" dir="2700000" algn="tl">
                    <a:srgbClr val="000000">
                      <a:alpha val="43137"/>
                    </a:srgbClr>
                  </a:outerShdw>
                </a:effectLst>
              </a:rPr>
              <a:t>), у яку входять кілька споріднених самок.</a:t>
            </a:r>
          </a:p>
          <a:p>
            <a:r>
              <a:rPr lang="uk-UA" sz="1400" dirty="0" smtClean="0">
                <a:solidFill>
                  <a:schemeClr val="tx2">
                    <a:lumMod val="75000"/>
                  </a:schemeClr>
                </a:solidFill>
                <a:effectLst>
                  <a:outerShdw blurRad="38100" dist="38100" dir="2700000" algn="tl">
                    <a:srgbClr val="000000">
                      <a:alpha val="43137"/>
                    </a:srgbClr>
                  </a:outerShdw>
                </a:effectLst>
              </a:rPr>
              <a:t>   Типовою формою шлюбної поведінки у ссавців є турніри між самцями, де застосовується найрізноманітніша зброя – роги, лапи, зуби. Проте, як і в плазунів, під час цих сутичок  поведінка тварин має скоріше ритуальний, ніж агресивний характер.</a:t>
            </a:r>
          </a:p>
          <a:p>
            <a:r>
              <a:rPr lang="uk-UA" sz="1400" dirty="0" smtClean="0">
                <a:solidFill>
                  <a:schemeClr val="tx2">
                    <a:lumMod val="75000"/>
                  </a:schemeClr>
                </a:solidFill>
                <a:effectLst>
                  <a:outerShdw blurRad="38100" dist="38100" dir="2700000" algn="tl">
                    <a:srgbClr val="000000">
                      <a:alpha val="43137"/>
                    </a:srgbClr>
                  </a:outerShdw>
                </a:effectLst>
              </a:rPr>
              <a:t>   До </a:t>
            </a:r>
            <a:r>
              <a:rPr lang="uk-UA" sz="1400" dirty="0" err="1" smtClean="0">
                <a:solidFill>
                  <a:schemeClr val="tx2">
                    <a:lumMod val="75000"/>
                  </a:schemeClr>
                </a:solidFill>
                <a:effectLst>
                  <a:outerShdw blurRad="38100" dist="38100" dir="2700000" algn="tl">
                    <a:srgbClr val="000000">
                      <a:alpha val="43137"/>
                    </a:srgbClr>
                  </a:outerShdw>
                </a:effectLst>
              </a:rPr>
              <a:t>обов</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err="1" smtClean="0">
                <a:solidFill>
                  <a:schemeClr val="tx2">
                    <a:lumMod val="75000"/>
                  </a:schemeClr>
                </a:solidFill>
                <a:effectLst>
                  <a:outerShdw blurRad="38100" dist="38100" dir="2700000" algn="tl">
                    <a:srgbClr val="000000">
                      <a:alpha val="43137"/>
                    </a:srgbClr>
                  </a:outerShdw>
                </a:effectLst>
              </a:rPr>
              <a:t>язків</a:t>
            </a:r>
            <a:r>
              <a:rPr lang="uk-UA" sz="1400" dirty="0" smtClean="0">
                <a:solidFill>
                  <a:schemeClr val="tx2">
                    <a:lumMod val="75000"/>
                  </a:schemeClr>
                </a:solidFill>
                <a:effectLst>
                  <a:outerShdw blurRad="38100" dist="38100" dir="2700000" algn="tl">
                    <a:srgbClr val="000000">
                      <a:alpha val="43137"/>
                    </a:srgbClr>
                  </a:outerShdw>
                </a:effectLst>
              </a:rPr>
              <a:t> майбутніх батьків багатьох ссавців  входить облаштування місця народження потомства – нір, гнізд, дупел. Це роблять зайці, миші, білки, бобри, вовки,лисиці. Міцні сімейні пари у ссавців трапляються значно рідше, ніж у птахів. Зазвичай самець після спарювання втрачає до самки інтерес. Але цього не можна сказати про вовків, лисиць – їх самці добрі сім</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err="1" smtClean="0">
                <a:solidFill>
                  <a:schemeClr val="tx2">
                    <a:lumMod val="75000"/>
                  </a:schemeClr>
                </a:solidFill>
                <a:effectLst>
                  <a:outerShdw blurRad="38100" dist="38100" dir="2700000" algn="tl">
                    <a:srgbClr val="000000">
                      <a:alpha val="43137"/>
                    </a:srgbClr>
                  </a:outerShdw>
                </a:effectLst>
              </a:rPr>
              <a:t>янини</a:t>
            </a:r>
            <a:r>
              <a:rPr lang="uk-UA" sz="1400" dirty="0" smtClean="0">
                <a:solidFill>
                  <a:schemeClr val="tx2">
                    <a:lumMod val="75000"/>
                  </a:schemeClr>
                </a:solidFill>
                <a:effectLst>
                  <a:outerShdw blurRad="38100" dist="38100" dir="2700000" algn="tl">
                    <a:srgbClr val="000000">
                      <a:alpha val="43137"/>
                    </a:srgbClr>
                  </a:outerShdw>
                </a:effectLst>
              </a:rPr>
              <a:t>.</a:t>
            </a:r>
          </a:p>
          <a:p>
            <a:r>
              <a:rPr lang="uk-UA" sz="1400" dirty="0" smtClean="0">
                <a:solidFill>
                  <a:schemeClr val="tx2">
                    <a:lumMod val="75000"/>
                  </a:schemeClr>
                </a:solidFill>
                <a:effectLst>
                  <a:outerShdw blurRad="38100" dist="38100" dir="2700000" algn="tl">
                    <a:srgbClr val="000000">
                      <a:alpha val="43137"/>
                    </a:srgbClr>
                  </a:outerShdw>
                </a:effectLst>
              </a:rPr>
              <a:t>   </a:t>
            </a:r>
            <a:endParaRPr lang="ru-RU" sz="1400" dirty="0">
              <a:solidFill>
                <a:schemeClr val="tx2">
                  <a:lumMod val="75000"/>
                </a:schemeClr>
              </a:solidFill>
            </a:endParaRPr>
          </a:p>
        </p:txBody>
      </p:sp>
      <p:sp>
        <p:nvSpPr>
          <p:cNvPr id="7" name="Прямоугольник 6"/>
          <p:cNvSpPr/>
          <p:nvPr/>
        </p:nvSpPr>
        <p:spPr>
          <a:xfrm>
            <a:off x="285720" y="6072206"/>
            <a:ext cx="3857652" cy="369332"/>
          </a:xfrm>
          <a:prstGeom prst="rect">
            <a:avLst/>
          </a:prstGeom>
        </p:spPr>
        <p:txBody>
          <a:bodyPr wrap="square">
            <a:spAutoFit/>
          </a:bodyPr>
          <a:lstStyle/>
          <a:p>
            <a:r>
              <a:rPr lang="ru-RU" dirty="0" smtClean="0">
                <a:effectLst>
                  <a:outerShdw blurRad="38100" dist="38100" dir="2700000" algn="tl">
                    <a:srgbClr val="000000">
                      <a:alpha val="43137"/>
                    </a:srgbClr>
                  </a:outerShdw>
                </a:effectLst>
              </a:rPr>
              <a:t>      Гарем </a:t>
            </a:r>
            <a:r>
              <a:rPr lang="ru-RU" dirty="0" err="1" smtClean="0">
                <a:effectLst>
                  <a:outerShdw blurRad="38100" dist="38100" dir="2700000" algn="tl">
                    <a:srgbClr val="000000">
                      <a:alpha val="43137"/>
                    </a:srgbClr>
                  </a:outerShdw>
                </a:effectLst>
              </a:rPr>
              <a:t>морських</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левів</a:t>
            </a:r>
            <a:endParaRPr lang="ru-RU" dirty="0"/>
          </a:p>
        </p:txBody>
      </p:sp>
      <p:sp>
        <p:nvSpPr>
          <p:cNvPr id="8" name="Прямоугольник 7"/>
          <p:cNvSpPr/>
          <p:nvPr/>
        </p:nvSpPr>
        <p:spPr>
          <a:xfrm>
            <a:off x="5143504" y="6072206"/>
            <a:ext cx="3214710" cy="369332"/>
          </a:xfrm>
          <a:prstGeom prst="rect">
            <a:avLst/>
          </a:prstGeom>
        </p:spPr>
        <p:txBody>
          <a:bodyPr wrap="square">
            <a:spAutoFit/>
          </a:bodyPr>
          <a:lstStyle/>
          <a:p>
            <a:r>
              <a:rPr lang="uk-UA" dirty="0" smtClean="0">
                <a:effectLst>
                  <a:outerShdw blurRad="38100" dist="38100" dir="2700000" algn="tl">
                    <a:srgbClr val="000000">
                      <a:alpha val="43137"/>
                    </a:srgbClr>
                  </a:outerShdw>
                </a:effectLst>
              </a:rPr>
              <a:t>            Боброва хатка</a:t>
            </a:r>
            <a:endParaRPr lang="ru-RU" dirty="0"/>
          </a:p>
        </p:txBody>
      </p:sp>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ages.jpg"/>
          <p:cNvPicPr>
            <a:picLocks noGrp="1" noChangeAspect="1"/>
          </p:cNvPicPr>
          <p:nvPr>
            <p:ph idx="1"/>
          </p:nvPr>
        </p:nvPicPr>
        <p:blipFill>
          <a:blip r:embed="rId2"/>
          <a:stretch>
            <a:fillRect/>
          </a:stretch>
        </p:blipFill>
        <p:spPr>
          <a:xfrm>
            <a:off x="357158" y="3857628"/>
            <a:ext cx="3929090" cy="2594682"/>
          </a:xfrm>
        </p:spPr>
      </p:pic>
      <p:pic>
        <p:nvPicPr>
          <p:cNvPr id="6" name="Рисунок 5" descr="Ninishni_zayci_duzhe_zminili_svoyi_povadki___1294150417.jpg"/>
          <p:cNvPicPr>
            <a:picLocks noChangeAspect="1"/>
          </p:cNvPicPr>
          <p:nvPr/>
        </p:nvPicPr>
        <p:blipFill>
          <a:blip r:embed="rId3"/>
          <a:stretch>
            <a:fillRect/>
          </a:stretch>
        </p:blipFill>
        <p:spPr>
          <a:xfrm>
            <a:off x="4857752" y="3810004"/>
            <a:ext cx="3929090" cy="2619392"/>
          </a:xfrm>
          <a:prstGeom prst="rect">
            <a:avLst/>
          </a:prstGeom>
        </p:spPr>
      </p:pic>
      <p:sp>
        <p:nvSpPr>
          <p:cNvPr id="4" name="Прямоугольник 3"/>
          <p:cNvSpPr/>
          <p:nvPr/>
        </p:nvSpPr>
        <p:spPr>
          <a:xfrm>
            <a:off x="0" y="142852"/>
            <a:ext cx="9144000" cy="369332"/>
          </a:xfrm>
          <a:prstGeom prst="rect">
            <a:avLst/>
          </a:prstGeom>
        </p:spPr>
        <p:txBody>
          <a:bodyPr wrap="square">
            <a:spAutoFit/>
          </a:bodyPr>
          <a:lstStyle/>
          <a:p>
            <a:pPr algn="ctr"/>
            <a:r>
              <a:rPr lang="ru-RU" dirty="0" err="1" smtClean="0">
                <a:solidFill>
                  <a:schemeClr val="tx2">
                    <a:lumMod val="75000"/>
                  </a:schemeClr>
                </a:solidFill>
              </a:rPr>
              <a:t>Сезонні</a:t>
            </a:r>
            <a:r>
              <a:rPr lang="ru-RU" dirty="0" smtClean="0">
                <a:solidFill>
                  <a:schemeClr val="tx2">
                    <a:lumMod val="75000"/>
                  </a:schemeClr>
                </a:solidFill>
              </a:rPr>
              <a:t> </a:t>
            </a:r>
            <a:r>
              <a:rPr lang="ru-RU" dirty="0" err="1" smtClean="0">
                <a:solidFill>
                  <a:schemeClr val="tx2">
                    <a:lumMod val="75000"/>
                  </a:schemeClr>
                </a:solidFill>
              </a:rPr>
              <a:t>явища</a:t>
            </a:r>
            <a:r>
              <a:rPr lang="ru-RU" dirty="0" smtClean="0">
                <a:solidFill>
                  <a:schemeClr val="tx2">
                    <a:lumMod val="75000"/>
                  </a:schemeClr>
                </a:solidFill>
              </a:rPr>
              <a:t> в </a:t>
            </a:r>
            <a:r>
              <a:rPr lang="ru-RU" dirty="0" err="1" smtClean="0">
                <a:solidFill>
                  <a:schemeClr val="tx2">
                    <a:lumMod val="75000"/>
                  </a:schemeClr>
                </a:solidFill>
              </a:rPr>
              <a:t>житті</a:t>
            </a:r>
            <a:r>
              <a:rPr lang="ru-RU" dirty="0" smtClean="0">
                <a:solidFill>
                  <a:schemeClr val="tx2">
                    <a:lumMod val="75000"/>
                  </a:schemeClr>
                </a:solidFill>
              </a:rPr>
              <a:t> </a:t>
            </a:r>
            <a:r>
              <a:rPr lang="ru-RU" dirty="0" err="1" smtClean="0">
                <a:solidFill>
                  <a:schemeClr val="tx2">
                    <a:lumMod val="75000"/>
                  </a:schemeClr>
                </a:solidFill>
              </a:rPr>
              <a:t>ссавців</a:t>
            </a:r>
            <a:r>
              <a:rPr lang="ru-RU" dirty="0" smtClean="0">
                <a:solidFill>
                  <a:schemeClr val="tx2">
                    <a:lumMod val="75000"/>
                  </a:schemeClr>
                </a:solidFill>
              </a:rPr>
              <a:t>. </a:t>
            </a:r>
            <a:r>
              <a:rPr lang="ru-RU" dirty="0" err="1" smtClean="0">
                <a:solidFill>
                  <a:schemeClr val="tx2">
                    <a:lumMod val="75000"/>
                  </a:schemeClr>
                </a:solidFill>
              </a:rPr>
              <a:t>Поведінка</a:t>
            </a:r>
            <a:r>
              <a:rPr lang="ru-RU" dirty="0" smtClean="0">
                <a:solidFill>
                  <a:schemeClr val="tx2">
                    <a:lumMod val="75000"/>
                  </a:schemeClr>
                </a:solidFill>
              </a:rPr>
              <a:t> </a:t>
            </a:r>
            <a:r>
              <a:rPr lang="ru-RU" dirty="0" err="1" smtClean="0">
                <a:solidFill>
                  <a:schemeClr val="tx2">
                    <a:lumMod val="75000"/>
                  </a:schemeClr>
                </a:solidFill>
              </a:rPr>
              <a:t>ссавців</a:t>
            </a:r>
            <a:r>
              <a:rPr lang="ru-RU" dirty="0" smtClean="0">
                <a:solidFill>
                  <a:schemeClr val="tx2">
                    <a:lumMod val="75000"/>
                  </a:schemeClr>
                </a:solidFill>
              </a:rPr>
              <a:t>.</a:t>
            </a:r>
            <a:endParaRPr lang="ru-RU" dirty="0">
              <a:solidFill>
                <a:schemeClr val="tx2">
                  <a:lumMod val="75000"/>
                </a:schemeClr>
              </a:solidFill>
            </a:endParaRPr>
          </a:p>
        </p:txBody>
      </p:sp>
      <p:sp>
        <p:nvSpPr>
          <p:cNvPr id="7" name="Прямоугольник 6"/>
          <p:cNvSpPr/>
          <p:nvPr/>
        </p:nvSpPr>
        <p:spPr>
          <a:xfrm>
            <a:off x="0" y="500042"/>
            <a:ext cx="8858312" cy="3323987"/>
          </a:xfrm>
          <a:prstGeom prst="rect">
            <a:avLst/>
          </a:prstGeom>
        </p:spPr>
        <p:txBody>
          <a:bodyPr wrap="square">
            <a:spAutoFit/>
          </a:bodyPr>
          <a:lstStyle/>
          <a:p>
            <a:pPr algn="just"/>
            <a:r>
              <a:rPr lang="uk-UA" sz="1400" u="sng" dirty="0" smtClean="0">
                <a:solidFill>
                  <a:schemeClr val="tx2">
                    <a:lumMod val="75000"/>
                  </a:schemeClr>
                </a:solidFill>
                <a:effectLst>
                  <a:outerShdw blurRad="38100" dist="38100" dir="2700000" algn="tl">
                    <a:srgbClr val="000000">
                      <a:alpha val="43137"/>
                    </a:srgbClr>
                  </a:outerShdw>
                </a:effectLst>
              </a:rPr>
              <a:t>Підготовка до зими. </a:t>
            </a:r>
            <a:r>
              <a:rPr lang="uk-UA" sz="1400" dirty="0" smtClean="0">
                <a:solidFill>
                  <a:schemeClr val="tx2">
                    <a:lumMod val="75000"/>
                  </a:schemeClr>
                </a:solidFill>
                <a:effectLst>
                  <a:outerShdw blurRad="38100" dist="38100" dir="2700000" algn="tl">
                    <a:srgbClr val="000000">
                      <a:alpha val="43137"/>
                    </a:srgbClr>
                  </a:outerShdw>
                </a:effectLst>
              </a:rPr>
              <a:t>Зима – час, несприятливий для тварин. Ссавці по-різному готуються д цього складного періоду  і по різному його переживають. Білки запасають у дуплах шишки, горіхи, жолуді, на гострих сучках розвішують гриби.</a:t>
            </a:r>
          </a:p>
          <a:p>
            <a:pPr algn="just"/>
            <a:r>
              <a:rPr lang="uk-UA" sz="1400" dirty="0" smtClean="0">
                <a:solidFill>
                  <a:schemeClr val="tx2">
                    <a:lumMod val="75000"/>
                  </a:schemeClr>
                </a:solidFill>
                <a:effectLst>
                  <a:outerShdw blurRad="38100" dist="38100" dir="2700000" algn="tl">
                    <a:srgbClr val="000000">
                      <a:alpha val="43137"/>
                    </a:srgbClr>
                  </a:outerShdw>
                </a:effectLst>
              </a:rPr>
              <a:t>  Перед початком холодів ссавці линяють. Їх шерсть стає густішою(ласка, писець), а в деяких і світлішою (заєць-біляк). Таке забарвлення робить тварину менш помітною на тлі голих дерев і снігового покриву. Олені, кажани, деякі кити здійснюють сезонні міграції, переміщаючись у теплі місця, де більше їжі. Проте їх мандри не такі тривалі й далекі, як у птахів.</a:t>
            </a:r>
          </a:p>
          <a:p>
            <a:pPr algn="just"/>
            <a:r>
              <a:rPr lang="uk-UA" sz="1400" dirty="0" smtClean="0">
                <a:solidFill>
                  <a:schemeClr val="tx2">
                    <a:lumMod val="75000"/>
                  </a:schemeClr>
                </a:solidFill>
                <a:effectLst>
                  <a:outerShdw blurRad="38100" dist="38100" dir="2700000" algn="tl">
                    <a:srgbClr val="000000">
                      <a:alpha val="43137"/>
                    </a:srgbClr>
                  </a:outerShdw>
                </a:effectLst>
              </a:rPr>
              <a:t>   Одним із пристосувань ссавців, що допомагають їм долати несприятливі умови є сплячка. Сплячка – це період майже повного спокою в житті тварини. Температура тіла, частота дихання і серцебиття в цей час сильно знижується. Витрати енергії в такому стані невеликі, а жири, що є її джерелом, тварини накопичують в організмі до  настання сплячки. У справжню сплячку впадають ховрахи, бабаки, деякі кажани, їжаки.</a:t>
            </a:r>
          </a:p>
          <a:p>
            <a:pPr algn="just"/>
            <a:r>
              <a:rPr lang="uk-UA" sz="1400" dirty="0" smtClean="0">
                <a:solidFill>
                  <a:schemeClr val="tx2">
                    <a:lumMod val="75000"/>
                  </a:schemeClr>
                </a:solidFill>
                <a:effectLst>
                  <a:outerShdw blurRad="38100" dist="38100" dir="2700000" algn="tl">
                    <a:srgbClr val="000000">
                      <a:alpha val="43137"/>
                    </a:srgbClr>
                  </a:outerShdw>
                </a:effectLst>
              </a:rPr>
              <a:t>   У ведмедів і борсуків настає зимовий сон – він неглибокий, температура тіла  й частота дихання змінюються незначно. Тварина може прокинутися від шуму, навіть несильного.  У малосніжні  теплі зими ці звірі часто не засинають зовсім.</a:t>
            </a:r>
            <a:endParaRPr lang="ru-RU" sz="1600" dirty="0">
              <a:solidFill>
                <a:schemeClr val="tx2">
                  <a:lumMod val="75000"/>
                </a:schemeClr>
              </a:solidFill>
            </a:endParaRPr>
          </a:p>
        </p:txBody>
      </p:sp>
    </p:spTree>
  </p:cSld>
  <p:clrMapOvr>
    <a:masterClrMapping/>
  </p:clrMapOvr>
  <p:transition spd="slow">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FC3762DB.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26.jpg"/>
          <p:cNvPicPr>
            <a:picLocks noGrp="1" noChangeAspect="1"/>
          </p:cNvPicPr>
          <p:nvPr>
            <p:ph idx="1"/>
          </p:nvPr>
        </p:nvPicPr>
        <p:blipFill>
          <a:blip r:embed="rId2"/>
          <a:stretch>
            <a:fillRect/>
          </a:stretch>
        </p:blipFill>
        <p:spPr>
          <a:xfrm>
            <a:off x="5286380" y="142852"/>
            <a:ext cx="3571900" cy="2470900"/>
          </a:xfrm>
        </p:spPr>
      </p:pic>
      <p:pic>
        <p:nvPicPr>
          <p:cNvPr id="6" name="Рисунок 5" descr="вівцебик.jpeg"/>
          <p:cNvPicPr>
            <a:picLocks noChangeAspect="1"/>
          </p:cNvPicPr>
          <p:nvPr/>
        </p:nvPicPr>
        <p:blipFill>
          <a:blip r:embed="rId3"/>
          <a:stretch>
            <a:fillRect/>
          </a:stretch>
        </p:blipFill>
        <p:spPr>
          <a:xfrm>
            <a:off x="4929190" y="3357562"/>
            <a:ext cx="4077110" cy="2703301"/>
          </a:xfrm>
          <a:prstGeom prst="rect">
            <a:avLst/>
          </a:prstGeom>
        </p:spPr>
      </p:pic>
      <p:sp>
        <p:nvSpPr>
          <p:cNvPr id="7" name="Прямоугольник 6"/>
          <p:cNvSpPr/>
          <p:nvPr/>
        </p:nvSpPr>
        <p:spPr>
          <a:xfrm>
            <a:off x="0" y="214290"/>
            <a:ext cx="5286380" cy="3323987"/>
          </a:xfrm>
          <a:prstGeom prst="rect">
            <a:avLst/>
          </a:prstGeom>
        </p:spPr>
        <p:txBody>
          <a:bodyPr wrap="square">
            <a:spAutoFit/>
          </a:bodyPr>
          <a:lstStyle/>
          <a:p>
            <a:r>
              <a:rPr lang="uk-UA" sz="1400" u="sng" dirty="0" smtClean="0">
                <a:solidFill>
                  <a:schemeClr val="tx2">
                    <a:lumMod val="75000"/>
                  </a:schemeClr>
                </a:solidFill>
                <a:effectLst>
                  <a:outerShdw blurRad="38100" dist="38100" dir="2700000" algn="tl">
                    <a:srgbClr val="000000">
                      <a:alpha val="43137"/>
                    </a:srgbClr>
                  </a:outerShdw>
                </a:effectLst>
              </a:rPr>
              <a:t>Поведінка ссавців.  </a:t>
            </a:r>
            <a:r>
              <a:rPr lang="uk-UA" sz="1400" dirty="0" smtClean="0">
                <a:solidFill>
                  <a:schemeClr val="tx2">
                    <a:lumMod val="75000"/>
                  </a:schemeClr>
                </a:solidFill>
                <a:effectLst>
                  <a:outerShdw blurRad="38100" dist="38100" dir="2700000" algn="tl">
                    <a:srgbClr val="000000">
                      <a:alpha val="43137"/>
                    </a:srgbClr>
                  </a:outerShdw>
                </a:effectLst>
              </a:rPr>
              <a:t>У цих тварин програми інстинктивної поведінки надзвичайно різноманітні, у багатьох розвинена стандартна поведінка.  Діяльність особин у стаді або зграї організована дуже чітко. Помітивши наближення хижака, самці вівцебиків і багатьох  інших травоїдних займають кругову оборону, захищаючи молодняк і самок, що перебувають у центрі.</a:t>
            </a:r>
          </a:p>
          <a:p>
            <a:r>
              <a:rPr lang="uk-UA" sz="1400" dirty="0" smtClean="0">
                <a:solidFill>
                  <a:schemeClr val="tx2">
                    <a:lumMod val="75000"/>
                  </a:schemeClr>
                </a:solidFill>
                <a:effectLst>
                  <a:outerShdw blurRad="38100" dist="38100" dir="2700000" algn="tl">
                    <a:srgbClr val="000000">
                      <a:alpha val="43137"/>
                    </a:srgbClr>
                  </a:outerShdw>
                </a:effectLst>
              </a:rPr>
              <a:t>  У багатьох тварин у стадах і зграях встановлена ієрархія – система підпорядкування одних особин іншим. Так, у стаді павіанів є один ватажок , підлеглі йому самці, самки, молоді особини  й дитинчата. Особини, що  стоять на нижньому щаблі і ієрархії, у всьому підкоряються тим, хто стоїть вище. Так, їжа спочатку дістається ватажкам, потім підлеглим самцям, а вже потім самкам і дитинчатам.  </a:t>
            </a:r>
            <a:endParaRPr lang="ru-RU" sz="1400" dirty="0"/>
          </a:p>
        </p:txBody>
      </p:sp>
      <p:sp>
        <p:nvSpPr>
          <p:cNvPr id="8" name="Прямоугольник 7"/>
          <p:cNvSpPr/>
          <p:nvPr/>
        </p:nvSpPr>
        <p:spPr>
          <a:xfrm>
            <a:off x="6429388" y="2643182"/>
            <a:ext cx="2500314" cy="461665"/>
          </a:xfrm>
          <a:prstGeom prst="rect">
            <a:avLst/>
          </a:prstGeom>
        </p:spPr>
        <p:txBody>
          <a:bodyPr wrap="square">
            <a:spAutoFit/>
          </a:bodyPr>
          <a:lstStyle/>
          <a:p>
            <a:r>
              <a:rPr lang="uk-UA" dirty="0" smtClean="0">
                <a:solidFill>
                  <a:schemeClr val="tx2">
                    <a:lumMod val="75000"/>
                  </a:schemeClr>
                </a:solidFill>
                <a:effectLst>
                  <a:outerShdw blurRad="38100" dist="38100" dir="2700000" algn="tl">
                    <a:srgbClr val="000000">
                      <a:alpha val="43137"/>
                    </a:srgbClr>
                  </a:outerShdw>
                </a:effectLst>
              </a:rPr>
              <a:t>  </a:t>
            </a:r>
            <a:r>
              <a:rPr lang="uk-UA" sz="2400" dirty="0" smtClean="0">
                <a:solidFill>
                  <a:schemeClr val="tx2">
                    <a:lumMod val="75000"/>
                  </a:schemeClr>
                </a:solidFill>
                <a:effectLst>
                  <a:outerShdw blurRad="38100" dist="38100" dir="2700000" algn="tl">
                    <a:srgbClr val="000000">
                      <a:alpha val="43137"/>
                    </a:srgbClr>
                  </a:outerShdw>
                </a:effectLst>
              </a:rPr>
              <a:t>Павіани</a:t>
            </a:r>
            <a:endParaRPr lang="ru-RU" sz="2400" dirty="0"/>
          </a:p>
        </p:txBody>
      </p:sp>
      <p:sp>
        <p:nvSpPr>
          <p:cNvPr id="9" name="Прямоугольник 8"/>
          <p:cNvSpPr/>
          <p:nvPr/>
        </p:nvSpPr>
        <p:spPr>
          <a:xfrm>
            <a:off x="6429388" y="6143644"/>
            <a:ext cx="1789272" cy="461665"/>
          </a:xfrm>
          <a:prstGeom prst="rect">
            <a:avLst/>
          </a:prstGeom>
        </p:spPr>
        <p:txBody>
          <a:bodyPr wrap="none">
            <a:spAutoFit/>
          </a:bodyPr>
          <a:lstStyle/>
          <a:p>
            <a:r>
              <a:rPr lang="uk-UA" sz="2400" dirty="0" smtClean="0">
                <a:solidFill>
                  <a:schemeClr val="tx2">
                    <a:lumMod val="75000"/>
                  </a:schemeClr>
                </a:solidFill>
                <a:effectLst>
                  <a:outerShdw blurRad="38100" dist="38100" dir="2700000" algn="tl">
                    <a:srgbClr val="000000">
                      <a:alpha val="43137"/>
                    </a:srgbClr>
                  </a:outerShdw>
                </a:effectLst>
              </a:rPr>
              <a:t>Вівцебики </a:t>
            </a:r>
            <a:endParaRPr lang="ru-RU" sz="2400" dirty="0"/>
          </a:p>
        </p:txBody>
      </p:sp>
      <p:sp>
        <p:nvSpPr>
          <p:cNvPr id="10" name="Прямоугольник 9"/>
          <p:cNvSpPr/>
          <p:nvPr/>
        </p:nvSpPr>
        <p:spPr>
          <a:xfrm>
            <a:off x="0" y="3571876"/>
            <a:ext cx="4786314" cy="2308324"/>
          </a:xfrm>
          <a:prstGeom prst="rect">
            <a:avLst/>
          </a:prstGeom>
        </p:spPr>
        <p:txBody>
          <a:bodyPr wrap="square">
            <a:spAutoFit/>
          </a:bodyPr>
          <a:lstStyle/>
          <a:p>
            <a:pPr algn="just"/>
            <a:r>
              <a:rPr lang="uk-UA" dirty="0" smtClean="0">
                <a:solidFill>
                  <a:schemeClr val="tx2">
                    <a:lumMod val="75000"/>
                  </a:schemeClr>
                </a:solidFill>
                <a:effectLst>
                  <a:outerShdw blurRad="38100" dist="38100" dir="2700000" algn="tl">
                    <a:srgbClr val="000000">
                      <a:alpha val="43137"/>
                    </a:srgbClr>
                  </a:outerShdw>
                </a:effectLst>
              </a:rPr>
              <a:t> </a:t>
            </a:r>
            <a:r>
              <a:rPr lang="uk-UA" sz="1400" dirty="0" smtClean="0">
                <a:solidFill>
                  <a:schemeClr val="tx2">
                    <a:lumMod val="75000"/>
                  </a:schemeClr>
                </a:solidFill>
                <a:effectLst>
                  <a:outerShdw blurRad="38100" dist="38100" dir="2700000" algn="tl">
                    <a:srgbClr val="000000">
                      <a:alpha val="43137"/>
                    </a:srgbClr>
                  </a:outerShdw>
                </a:effectLst>
              </a:rPr>
              <a:t>Левам, які живуть у </a:t>
            </a:r>
            <a:r>
              <a:rPr lang="uk-UA" sz="1400" dirty="0" err="1" smtClean="0">
                <a:solidFill>
                  <a:schemeClr val="tx2">
                    <a:lumMod val="75000"/>
                  </a:schemeClr>
                </a:solidFill>
                <a:effectLst>
                  <a:outerShdw blurRad="38100" dist="38100" dir="2700000" algn="tl">
                    <a:srgbClr val="000000">
                      <a:alpha val="43137"/>
                    </a:srgbClr>
                  </a:outerShdw>
                </a:effectLst>
              </a:rPr>
              <a:t>прайді</a:t>
            </a:r>
            <a:r>
              <a:rPr lang="uk-UA" sz="1400" dirty="0" smtClean="0">
                <a:solidFill>
                  <a:schemeClr val="tx2">
                    <a:lumMod val="75000"/>
                  </a:schemeClr>
                </a:solidFill>
                <a:effectLst>
                  <a:outerShdw blurRad="38100" dist="38100" dir="2700000" algn="tl">
                    <a:srgbClr val="000000">
                      <a:alpha val="43137"/>
                    </a:srgbClr>
                  </a:outerShdw>
                </a:effectLst>
              </a:rPr>
              <a:t>, властива колективна форма полювання. Вона успішніша, ніж полювання поодинці: одна із самок жене на левів, які ховаються в засідці, стадо копитних. Самець левів не полює, він лише охороняє мисливські угіддя. Подібну поведінку демонструє і зграя вовків, але в засідку у них можуть бути і самці. Мисливські собаки теж мають природжені програми колективного полювання, але </a:t>
            </a:r>
            <a:r>
              <a:rPr lang="uk-UA" sz="1400" dirty="0" err="1" smtClean="0">
                <a:solidFill>
                  <a:schemeClr val="tx2">
                    <a:lumMod val="75000"/>
                  </a:schemeClr>
                </a:solidFill>
                <a:effectLst>
                  <a:outerShdw blurRad="38100" dist="38100" dir="2700000" algn="tl">
                    <a:srgbClr val="000000">
                      <a:alpha val="43137"/>
                    </a:srgbClr>
                  </a:outerShdw>
                </a:effectLst>
              </a:rPr>
              <a:t>обє</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err="1" smtClean="0">
                <a:solidFill>
                  <a:schemeClr val="tx2">
                    <a:lumMod val="75000"/>
                  </a:schemeClr>
                </a:solidFill>
                <a:effectLst>
                  <a:outerShdw blurRad="38100" dist="38100" dir="2700000" algn="tl">
                    <a:srgbClr val="000000">
                      <a:alpha val="43137"/>
                    </a:srgbClr>
                  </a:outerShdw>
                </a:effectLst>
              </a:rPr>
              <a:t>днуються</a:t>
            </a:r>
            <a:r>
              <a:rPr lang="uk-UA" sz="1400" dirty="0" smtClean="0">
                <a:solidFill>
                  <a:schemeClr val="tx2">
                    <a:lumMod val="75000"/>
                  </a:schemeClr>
                </a:solidFill>
                <a:effectLst>
                  <a:outerShdw blurRad="38100" dist="38100" dir="2700000" algn="tl">
                    <a:srgbClr val="000000">
                      <a:alpha val="43137"/>
                    </a:srgbClr>
                  </a:outerShdw>
                </a:effectLst>
              </a:rPr>
              <a:t> вони під час цього з людиною</a:t>
            </a:r>
            <a:endParaRPr lang="ru-RU" dirty="0"/>
          </a:p>
        </p:txBody>
      </p:sp>
    </p:spTree>
  </p:cSld>
  <p:clrMapOvr>
    <a:masterClrMapping/>
  </p:clrMapOvr>
  <p:transition spd="slow">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778_P1090408.JPG"/>
          <p:cNvPicPr>
            <a:picLocks noGrp="1" noChangeAspect="1"/>
          </p:cNvPicPr>
          <p:nvPr>
            <p:ph idx="1"/>
          </p:nvPr>
        </p:nvPicPr>
        <p:blipFill>
          <a:blip r:embed="rId2"/>
          <a:stretch>
            <a:fillRect/>
          </a:stretch>
        </p:blipFill>
        <p:spPr>
          <a:xfrm>
            <a:off x="5143504" y="3571876"/>
            <a:ext cx="3786214" cy="3031817"/>
          </a:xfrm>
        </p:spPr>
      </p:pic>
      <p:pic>
        <p:nvPicPr>
          <p:cNvPr id="5" name="Рисунок 4" descr="Турбота та ігри.jpg"/>
          <p:cNvPicPr>
            <a:picLocks noChangeAspect="1"/>
          </p:cNvPicPr>
          <p:nvPr/>
        </p:nvPicPr>
        <p:blipFill>
          <a:blip r:embed="rId3"/>
          <a:stretch>
            <a:fillRect/>
          </a:stretch>
        </p:blipFill>
        <p:spPr>
          <a:xfrm>
            <a:off x="142844" y="3571876"/>
            <a:ext cx="4695547" cy="3005150"/>
          </a:xfrm>
          <a:prstGeom prst="rect">
            <a:avLst/>
          </a:prstGeom>
        </p:spPr>
      </p:pic>
      <p:sp>
        <p:nvSpPr>
          <p:cNvPr id="7" name="Прямоугольник 6"/>
          <p:cNvSpPr/>
          <p:nvPr/>
        </p:nvSpPr>
        <p:spPr>
          <a:xfrm>
            <a:off x="0" y="142852"/>
            <a:ext cx="9001156" cy="3385542"/>
          </a:xfrm>
          <a:prstGeom prst="rect">
            <a:avLst/>
          </a:prstGeom>
        </p:spPr>
        <p:txBody>
          <a:bodyPr wrap="square">
            <a:spAutoFit/>
          </a:bodyPr>
          <a:lstStyle/>
          <a:p>
            <a:pPr algn="just"/>
            <a:r>
              <a:rPr lang="en-US" dirty="0" smtClean="0">
                <a:solidFill>
                  <a:schemeClr val="tx2">
                    <a:lumMod val="75000"/>
                  </a:schemeClr>
                </a:solidFill>
                <a:effectLst>
                  <a:outerShdw blurRad="38100" dist="38100" dir="2700000" algn="tl">
                    <a:srgbClr val="000000">
                      <a:alpha val="43137"/>
                    </a:srgbClr>
                  </a:outerShdw>
                </a:effectLst>
              </a:rPr>
              <a:t> </a:t>
            </a:r>
            <a:r>
              <a:rPr lang="ru-RU" sz="1400" dirty="0" smtClean="0">
                <a:solidFill>
                  <a:schemeClr val="tx2">
                    <a:lumMod val="75000"/>
                  </a:schemeClr>
                </a:solidFill>
                <a:effectLst>
                  <a:outerShdw blurRad="38100" dist="38100" dir="2700000" algn="tl">
                    <a:srgbClr val="000000">
                      <a:alpha val="43137"/>
                    </a:srgbClr>
                  </a:outerShdw>
                </a:effectLst>
              </a:rPr>
              <a:t>У </a:t>
            </a:r>
            <a:r>
              <a:rPr lang="ru-RU" sz="1400" dirty="0" err="1" smtClean="0">
                <a:solidFill>
                  <a:schemeClr val="tx2">
                    <a:lumMod val="75000"/>
                  </a:schemeClr>
                </a:solidFill>
                <a:effectLst>
                  <a:outerShdw blurRad="38100" dist="38100" dir="2700000" algn="tl">
                    <a:srgbClr val="000000">
                      <a:alpha val="43137"/>
                    </a:srgbClr>
                  </a:outerShdw>
                </a:effectLst>
              </a:rPr>
              <a:t>житті</a:t>
            </a:r>
            <a:r>
              <a:rPr lang="ru-RU" sz="1400" dirty="0" smtClean="0">
                <a:solidFill>
                  <a:schemeClr val="tx2">
                    <a:lumMod val="75000"/>
                  </a:schemeClr>
                </a:solidFill>
                <a:effectLst>
                  <a:outerShdw blurRad="38100" dist="38100" dir="2700000" algn="tl">
                    <a:srgbClr val="000000">
                      <a:alpha val="43137"/>
                    </a:srgbClr>
                  </a:outerShdw>
                </a:effectLst>
              </a:rPr>
              <a:t> </a:t>
            </a:r>
            <a:r>
              <a:rPr lang="uk-UA" sz="1400" dirty="0" smtClean="0">
                <a:solidFill>
                  <a:schemeClr val="tx2">
                    <a:lumMod val="75000"/>
                  </a:schemeClr>
                </a:solidFill>
                <a:effectLst>
                  <a:outerShdw blurRad="38100" dist="38100" dir="2700000" algn="tl">
                    <a:srgbClr val="000000">
                      <a:alpha val="43137"/>
                    </a:srgbClr>
                  </a:outerShdw>
                </a:effectLst>
              </a:rPr>
              <a:t>багатьох ссавців великого значення набувають ігри. Кожен із вас  спостерігав за грою кішки паперовим бантиком, </a:t>
            </a:r>
            <a:r>
              <a:rPr lang="uk-UA" sz="1400" dirty="0" err="1" smtClean="0">
                <a:solidFill>
                  <a:schemeClr val="tx2">
                    <a:lumMod val="75000"/>
                  </a:schemeClr>
                </a:solidFill>
                <a:effectLst>
                  <a:outerShdw blurRad="38100" dist="38100" dir="2700000" algn="tl">
                    <a:srgbClr val="000000">
                      <a:alpha val="43137"/>
                    </a:srgbClr>
                  </a:outerShdw>
                </a:effectLst>
              </a:rPr>
              <a:t>прив</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err="1" smtClean="0">
                <a:solidFill>
                  <a:schemeClr val="tx2">
                    <a:lumMod val="75000"/>
                  </a:schemeClr>
                </a:solidFill>
                <a:effectLst>
                  <a:outerShdw blurRad="38100" dist="38100" dir="2700000" algn="tl">
                    <a:srgbClr val="000000">
                      <a:alpha val="43137"/>
                    </a:srgbClr>
                  </a:outerShdw>
                </a:effectLst>
              </a:rPr>
              <a:t>язаним</a:t>
            </a:r>
            <a:r>
              <a:rPr lang="uk-UA" sz="1400" dirty="0" smtClean="0">
                <a:solidFill>
                  <a:schemeClr val="tx2">
                    <a:lumMod val="75000"/>
                  </a:schemeClr>
                </a:solidFill>
                <a:effectLst>
                  <a:outerShdw blurRad="38100" dist="38100" dir="2700000" algn="tl">
                    <a:srgbClr val="000000">
                      <a:alpha val="43137"/>
                    </a:srgbClr>
                  </a:outerShdw>
                </a:effectLst>
              </a:rPr>
              <a:t> до ниточки. Ця гра – один із найважливіших способів удосконалення </a:t>
            </a:r>
            <a:r>
              <a:rPr lang="uk-UA" sz="1400" dirty="0" err="1" smtClean="0">
                <a:solidFill>
                  <a:schemeClr val="tx2">
                    <a:lumMod val="75000"/>
                  </a:schemeClr>
                </a:solidFill>
                <a:effectLst>
                  <a:outerShdw blurRad="38100" dist="38100" dir="2700000" algn="tl">
                    <a:srgbClr val="000000">
                      <a:alpha val="43137"/>
                    </a:srgbClr>
                  </a:outerShdw>
                </a:effectLst>
              </a:rPr>
              <a:t>природж</a:t>
            </a:r>
            <a:r>
              <a:rPr lang="ru-RU" sz="1400" dirty="0" smtClean="0">
                <a:solidFill>
                  <a:schemeClr val="tx2">
                    <a:lumMod val="75000"/>
                  </a:schemeClr>
                </a:solidFill>
                <a:effectLst>
                  <a:outerShdw blurRad="38100" dist="38100" dir="2700000" algn="tl">
                    <a:srgbClr val="000000">
                      <a:alpha val="43137"/>
                    </a:srgbClr>
                  </a:outerShdw>
                </a:effectLst>
              </a:rPr>
              <a:t>е</a:t>
            </a:r>
            <a:r>
              <a:rPr lang="uk-UA" sz="1400" dirty="0" err="1" smtClean="0">
                <a:solidFill>
                  <a:schemeClr val="tx2">
                    <a:lumMod val="75000"/>
                  </a:schemeClr>
                </a:solidFill>
                <a:effectLst>
                  <a:outerShdw blurRad="38100" dist="38100" dir="2700000" algn="tl">
                    <a:srgbClr val="000000">
                      <a:alpha val="43137"/>
                    </a:srgbClr>
                  </a:outerShdw>
                </a:effectLst>
              </a:rPr>
              <a:t>ної</a:t>
            </a:r>
            <a:r>
              <a:rPr lang="uk-UA" sz="1400" dirty="0" smtClean="0">
                <a:solidFill>
                  <a:schemeClr val="tx2">
                    <a:lumMod val="75000"/>
                  </a:schemeClr>
                </a:solidFill>
                <a:effectLst>
                  <a:outerShdw blurRad="38100" dist="38100" dir="2700000" algn="tl">
                    <a:srgbClr val="000000">
                      <a:alpha val="43137"/>
                    </a:srgbClr>
                  </a:outerShdw>
                </a:effectLst>
              </a:rPr>
              <a:t> форми поведінки: полювання на рухомий об</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err="1" smtClean="0">
                <a:solidFill>
                  <a:schemeClr val="tx2">
                    <a:lumMod val="75000"/>
                  </a:schemeClr>
                </a:solidFill>
                <a:effectLst>
                  <a:outerShdw blurRad="38100" dist="38100" dir="2700000" algn="tl">
                    <a:srgbClr val="000000">
                      <a:alpha val="43137"/>
                    </a:srgbClr>
                  </a:outerShdw>
                </a:effectLst>
              </a:rPr>
              <a:t>єкт</a:t>
            </a:r>
            <a:r>
              <a:rPr lang="uk-UA" sz="1400" dirty="0" smtClean="0">
                <a:solidFill>
                  <a:schemeClr val="tx2">
                    <a:lumMod val="75000"/>
                  </a:schemeClr>
                </a:solidFill>
                <a:effectLst>
                  <a:outerShdw blurRad="38100" dist="38100" dir="2700000" algn="tl">
                    <a:srgbClr val="000000">
                      <a:alpha val="43137"/>
                    </a:srgbClr>
                  </a:outerShdw>
                </a:effectLst>
              </a:rPr>
              <a:t>. Ігри важливі й для навчання взаємодіям з іншими об</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err="1" smtClean="0">
                <a:solidFill>
                  <a:schemeClr val="tx2">
                    <a:lumMod val="75000"/>
                  </a:schemeClr>
                </a:solidFill>
                <a:effectLst>
                  <a:outerShdw blurRad="38100" dist="38100" dir="2700000" algn="tl">
                    <a:srgbClr val="000000">
                      <a:alpha val="43137"/>
                    </a:srgbClr>
                  </a:outerShdw>
                </a:effectLst>
              </a:rPr>
              <a:t>єктами</a:t>
            </a:r>
            <a:r>
              <a:rPr lang="uk-UA" sz="1400" dirty="0" smtClean="0">
                <a:solidFill>
                  <a:schemeClr val="tx2">
                    <a:lumMod val="75000"/>
                  </a:schemeClr>
                </a:solidFill>
                <a:effectLst>
                  <a:outerShdw blurRad="38100" dist="38100" dir="2700000" algn="tl">
                    <a:srgbClr val="000000">
                      <a:alpha val="43137"/>
                    </a:srgbClr>
                  </a:outerShdw>
                </a:effectLst>
              </a:rPr>
              <a:t>. Тварини багатьох видів, які були позбавлені можливості гратися в дитинстві, виростають  неповноцінними – їм важко взаємодіяти з іншими тваринами свого виду.</a:t>
            </a:r>
          </a:p>
          <a:p>
            <a:pPr algn="just"/>
            <a:r>
              <a:rPr lang="uk-UA" sz="1400" dirty="0" smtClean="0">
                <a:solidFill>
                  <a:schemeClr val="tx2">
                    <a:lumMod val="75000"/>
                  </a:schemeClr>
                </a:solidFill>
                <a:effectLst>
                  <a:outerShdw blurRad="38100" dist="38100" dir="2700000" algn="tl">
                    <a:srgbClr val="000000">
                      <a:alpha val="43137"/>
                    </a:srgbClr>
                  </a:outerShdw>
                </a:effectLst>
              </a:rPr>
              <a:t>  У ссавців добре розвинена пам’ять, яку вони використовують під час самонавчання, наслідування і навчання за допомогу батьків. Навчання в деяких звірів забирає дуже багато часу: молоді леви і вовки довго вчаться прийомам полювання. Часто тварини, які були позбавленні спілкування і не мали зразків шлюбної поведінки, втрачають здатність до розмноження.</a:t>
            </a:r>
          </a:p>
          <a:p>
            <a:pPr algn="just"/>
            <a:r>
              <a:rPr lang="uk-UA" sz="1400" dirty="0" smtClean="0">
                <a:solidFill>
                  <a:schemeClr val="tx2">
                    <a:lumMod val="75000"/>
                  </a:schemeClr>
                </a:solidFill>
                <a:effectLst>
                  <a:outerShdw blurRad="38100" dist="38100" dir="2700000" algn="tl">
                    <a:srgbClr val="000000">
                      <a:alpha val="43137"/>
                    </a:srgbClr>
                  </a:outerShdw>
                </a:effectLst>
              </a:rPr>
              <a:t>  </a:t>
            </a:r>
            <a:r>
              <a:rPr lang="uk-UA" sz="1400" u="sng" dirty="0" smtClean="0">
                <a:solidFill>
                  <a:schemeClr val="tx2">
                    <a:lumMod val="75000"/>
                  </a:schemeClr>
                </a:solidFill>
                <a:effectLst>
                  <a:outerShdw blurRad="38100" dist="38100" dir="2700000" algn="tl">
                    <a:srgbClr val="000000">
                      <a:alpha val="43137"/>
                    </a:srgbClr>
                  </a:outerShdw>
                </a:effectLst>
              </a:rPr>
              <a:t>Форми набутої поведінки. </a:t>
            </a:r>
            <a:r>
              <a:rPr lang="uk-UA" sz="1400" dirty="0" smtClean="0">
                <a:solidFill>
                  <a:schemeClr val="tx2">
                    <a:lumMod val="75000"/>
                  </a:schemeClr>
                </a:solidFill>
                <a:effectLst>
                  <a:outerShdw blurRad="38100" dist="38100" dir="2700000" algn="tl">
                    <a:srgbClr val="000000">
                      <a:alpha val="43137"/>
                    </a:srgbClr>
                  </a:outerShdw>
                </a:effectLst>
              </a:rPr>
              <a:t>Іноді, спостерігаючи за тваринами, тільки дивуєшся тому, до яких хитрощів вони вдаються, щось замисливши, які несподівані рішення приймають. Бобри не тільки будують дамби, вони можуть регулювати рівень води у </a:t>
            </a:r>
            <a:r>
              <a:rPr lang="uk-UA" sz="1400" dirty="0" err="1" smtClean="0">
                <a:solidFill>
                  <a:schemeClr val="tx2">
                    <a:lumMod val="75000"/>
                  </a:schemeClr>
                </a:solidFill>
                <a:effectLst>
                  <a:outerShdw blurRad="38100" dist="38100" dir="2700000" algn="tl">
                    <a:srgbClr val="000000">
                      <a:alpha val="43137"/>
                    </a:srgbClr>
                  </a:outerShdw>
                </a:effectLst>
              </a:rPr>
              <a:t>“водосховищі”</a:t>
            </a:r>
            <a:r>
              <a:rPr lang="uk-UA" sz="1400" dirty="0" smtClean="0">
                <a:solidFill>
                  <a:schemeClr val="tx2">
                    <a:lumMod val="75000"/>
                  </a:schemeClr>
                </a:solidFill>
                <a:effectLst>
                  <a:outerShdw blurRad="38100" dist="38100" dir="2700000" algn="tl">
                    <a:srgbClr val="000000">
                      <a:alpha val="43137"/>
                    </a:srgbClr>
                  </a:outerShdw>
                </a:effectLst>
              </a:rPr>
              <a:t>, що утворився. Отже, тварини здатні  в тій чи іншій конкретній ситуації.</a:t>
            </a:r>
          </a:p>
          <a:p>
            <a:pPr algn="just"/>
            <a:r>
              <a:rPr lang="uk-UA" sz="1400" dirty="0" smtClean="0">
                <a:solidFill>
                  <a:schemeClr val="tx2">
                    <a:lumMod val="75000"/>
                  </a:schemeClr>
                </a:solidFill>
                <a:effectLst>
                  <a:outerShdw blurRad="38100" dist="38100" dir="2700000" algn="tl">
                    <a:srgbClr val="000000">
                      <a:alpha val="43137"/>
                    </a:srgbClr>
                  </a:outerShdw>
                </a:effectLst>
              </a:rPr>
              <a:t> </a:t>
            </a:r>
            <a:endParaRPr lang="ru-RU" dirty="0"/>
          </a:p>
        </p:txBody>
      </p:sp>
    </p:spTree>
  </p:cSld>
  <p:clrMapOvr>
    <a:masterClrMapping/>
  </p:clrMapOvr>
  <p:transition spd="slow">
    <p:whee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14290"/>
            <a:ext cx="9144000" cy="584775"/>
          </a:xfrm>
          <a:prstGeom prst="rect">
            <a:avLst/>
          </a:prstGeom>
        </p:spPr>
        <p:txBody>
          <a:bodyPr wrap="square">
            <a:spAutoFit/>
          </a:bodyPr>
          <a:lstStyle/>
          <a:p>
            <a:r>
              <a:rPr lang="uk-UA" sz="3200" i="1" dirty="0" smtClean="0">
                <a:solidFill>
                  <a:schemeClr val="bg2">
                    <a:lumMod val="40000"/>
                    <a:lumOff val="60000"/>
                  </a:schemeClr>
                </a:solidFill>
                <a:effectLst>
                  <a:outerShdw blurRad="38100" dist="38100" dir="2700000" algn="tl">
                    <a:srgbClr val="000000">
                      <a:alpha val="43137"/>
                    </a:srgbClr>
                  </a:outerShdw>
                </a:effectLst>
              </a:rPr>
              <a:t> Основні особливості тварин класу ссавці</a:t>
            </a:r>
            <a:r>
              <a:rPr lang="ru-RU" sz="3200" i="1" dirty="0" smtClean="0">
                <a:solidFill>
                  <a:schemeClr val="bg2">
                    <a:lumMod val="40000"/>
                    <a:lumOff val="60000"/>
                  </a:schemeClr>
                </a:solidFill>
                <a:effectLst>
                  <a:outerShdw blurRad="38100" dist="38100" dir="2700000" algn="tl">
                    <a:srgbClr val="000000">
                      <a:alpha val="43137"/>
                    </a:srgbClr>
                  </a:outerShdw>
                </a:effectLst>
              </a:rPr>
              <a:t>в</a:t>
            </a:r>
            <a:r>
              <a:rPr lang="uk-UA" sz="3200" i="1" dirty="0" smtClean="0">
                <a:solidFill>
                  <a:schemeClr val="bg2">
                    <a:lumMod val="40000"/>
                    <a:lumOff val="60000"/>
                  </a:schemeClr>
                </a:solidFill>
                <a:effectLst>
                  <a:outerShdw blurRad="38100" dist="38100" dir="2700000" algn="tl">
                    <a:srgbClr val="000000">
                      <a:alpha val="43137"/>
                    </a:srgbClr>
                  </a:outerShdw>
                </a:effectLst>
              </a:rPr>
              <a:t> </a:t>
            </a:r>
            <a:endParaRPr lang="uk-UA" sz="3200" i="1" dirty="0">
              <a:solidFill>
                <a:schemeClr val="bg2">
                  <a:lumMod val="40000"/>
                  <a:lumOff val="60000"/>
                </a:schemeClr>
              </a:solidFill>
              <a:effectLst>
                <a:outerShdw blurRad="38100" dist="38100" dir="2700000" algn="tl">
                  <a:srgbClr val="000000">
                    <a:alpha val="43137"/>
                  </a:srgbClr>
                </a:outerShdw>
              </a:effectLst>
            </a:endParaRPr>
          </a:p>
        </p:txBody>
      </p:sp>
      <p:pic>
        <p:nvPicPr>
          <p:cNvPr id="4" name="Picture 14" descr="012"/>
          <p:cNvPicPr>
            <a:picLocks noChangeAspect="1" noChangeArrowheads="1"/>
          </p:cNvPicPr>
          <p:nvPr/>
        </p:nvPicPr>
        <p:blipFill>
          <a:blip r:embed="rId2"/>
          <a:srcRect/>
          <a:stretch>
            <a:fillRect/>
          </a:stretch>
        </p:blipFill>
        <p:spPr>
          <a:xfrm>
            <a:off x="4000496" y="1142984"/>
            <a:ext cx="4857784" cy="4286280"/>
          </a:xfrm>
          <a:prstGeom prst="rect">
            <a:avLst/>
          </a:prstGeom>
          <a:noFill/>
          <a:ln/>
        </p:spPr>
      </p:pic>
      <p:sp>
        <p:nvSpPr>
          <p:cNvPr id="6" name="Прямоугольник 5"/>
          <p:cNvSpPr/>
          <p:nvPr/>
        </p:nvSpPr>
        <p:spPr>
          <a:xfrm>
            <a:off x="214282" y="1000108"/>
            <a:ext cx="4714908" cy="2677656"/>
          </a:xfrm>
          <a:prstGeom prst="rect">
            <a:avLst/>
          </a:prstGeom>
        </p:spPr>
        <p:txBody>
          <a:bodyPr wrap="square">
            <a:spAutoFit/>
          </a:bodyPr>
          <a:lstStyle/>
          <a:p>
            <a:r>
              <a:rPr lang="ru-RU" sz="2400" dirty="0" smtClean="0">
                <a:solidFill>
                  <a:schemeClr val="tx2">
                    <a:lumMod val="75000"/>
                  </a:schemeClr>
                </a:solidFill>
                <a:effectLst>
                  <a:outerShdw blurRad="38100" dist="38100" dir="2700000" algn="tl">
                    <a:srgbClr val="000000">
                      <a:alpha val="43137"/>
                    </a:srgbClr>
                  </a:outerShdw>
                </a:effectLst>
              </a:rPr>
              <a:t>1.Ссуть;</a:t>
            </a:r>
          </a:p>
          <a:p>
            <a:r>
              <a:rPr lang="uk-UA" sz="2400" dirty="0" smtClean="0">
                <a:solidFill>
                  <a:schemeClr val="tx2">
                    <a:lumMod val="75000"/>
                  </a:schemeClr>
                </a:solidFill>
                <a:effectLst>
                  <a:outerShdw blurRad="38100" dist="38100" dir="2700000" algn="tl">
                    <a:srgbClr val="000000">
                      <a:alpha val="43137"/>
                    </a:srgbClr>
                  </a:outerShdw>
                </a:effectLst>
              </a:rPr>
              <a:t>2.кінцівки</a:t>
            </a:r>
            <a:r>
              <a:rPr lang="ru-RU" sz="2400" dirty="0" smtClean="0">
                <a:solidFill>
                  <a:schemeClr val="tx2">
                    <a:lumMod val="75000"/>
                  </a:schemeClr>
                </a:solidFill>
                <a:effectLst>
                  <a:outerShdw blurRad="38100" dist="38100" dir="2700000" algn="tl">
                    <a:srgbClr val="000000">
                      <a:alpha val="43137"/>
                    </a:srgbClr>
                  </a:outerShdw>
                </a:effectLst>
              </a:rPr>
              <a:t> </a:t>
            </a:r>
            <a:r>
              <a:rPr lang="uk-UA" sz="2400" dirty="0" smtClean="0">
                <a:solidFill>
                  <a:schemeClr val="tx2">
                    <a:lumMod val="75000"/>
                  </a:schemeClr>
                </a:solidFill>
                <a:effectLst>
                  <a:outerShdw blurRad="38100" dist="38100" dir="2700000" algn="tl">
                    <a:srgbClr val="000000">
                      <a:alpha val="43137"/>
                    </a:srgbClr>
                  </a:outerShdw>
                </a:effectLst>
              </a:rPr>
              <a:t>розміщені</a:t>
            </a:r>
            <a:r>
              <a:rPr lang="ru-RU" sz="2400" dirty="0" smtClean="0">
                <a:solidFill>
                  <a:schemeClr val="tx2">
                    <a:lumMod val="75000"/>
                  </a:schemeClr>
                </a:solidFill>
                <a:effectLst>
                  <a:outerShdw blurRad="38100" dist="38100" dir="2700000" algn="tl">
                    <a:srgbClr val="000000">
                      <a:alpha val="43137"/>
                    </a:srgbClr>
                  </a:outerShdw>
                </a:effectLst>
              </a:rPr>
              <a:t> </a:t>
            </a:r>
            <a:r>
              <a:rPr lang="ru-RU" sz="2400" dirty="0" err="1" smtClean="0">
                <a:solidFill>
                  <a:schemeClr val="tx2">
                    <a:lumMod val="75000"/>
                  </a:schemeClr>
                </a:solidFill>
                <a:effectLst>
                  <a:outerShdw blurRad="38100" dist="38100" dir="2700000" algn="tl">
                    <a:srgbClr val="000000">
                      <a:alpha val="43137"/>
                    </a:srgbClr>
                  </a:outerShdw>
                </a:effectLst>
              </a:rPr>
              <a:t>під</a:t>
            </a:r>
            <a:r>
              <a:rPr lang="ru-RU" sz="2400" dirty="0" smtClean="0">
                <a:solidFill>
                  <a:schemeClr val="tx2">
                    <a:lumMod val="75000"/>
                  </a:schemeClr>
                </a:solidFill>
                <a:effectLst>
                  <a:outerShdw blurRad="38100" dist="38100" dir="2700000" algn="tl">
                    <a:srgbClr val="000000">
                      <a:alpha val="43137"/>
                    </a:srgbClr>
                  </a:outerShdw>
                </a:effectLst>
              </a:rPr>
              <a:t>   </a:t>
            </a:r>
            <a:r>
              <a:rPr lang="ru-RU" sz="2400" dirty="0" err="1" smtClean="0">
                <a:solidFill>
                  <a:schemeClr val="tx2">
                    <a:lumMod val="75000"/>
                  </a:schemeClr>
                </a:solidFill>
                <a:effectLst>
                  <a:outerShdw blurRad="38100" dist="38100" dir="2700000" algn="tl">
                    <a:srgbClr val="000000">
                      <a:alpha val="43137"/>
                    </a:srgbClr>
                  </a:outerShdw>
                </a:effectLst>
              </a:rPr>
              <a:t>тулубом</a:t>
            </a:r>
            <a:r>
              <a:rPr lang="ru-RU" sz="2400" dirty="0" smtClean="0">
                <a:solidFill>
                  <a:schemeClr val="tx2">
                    <a:lumMod val="75000"/>
                  </a:schemeClr>
                </a:solidFill>
                <a:effectLst>
                  <a:outerShdw blurRad="38100" dist="38100" dir="2700000" algn="tl">
                    <a:srgbClr val="000000">
                      <a:alpha val="43137"/>
                    </a:srgbClr>
                  </a:outerShdw>
                </a:effectLst>
              </a:rPr>
              <a:t>;</a:t>
            </a:r>
          </a:p>
          <a:p>
            <a:r>
              <a:rPr lang="ru-RU" sz="2400" dirty="0" smtClean="0">
                <a:solidFill>
                  <a:schemeClr val="tx2">
                    <a:lumMod val="75000"/>
                  </a:schemeClr>
                </a:solidFill>
                <a:effectLst>
                  <a:outerShdw blurRad="38100" dist="38100" dir="2700000" algn="tl">
                    <a:srgbClr val="000000">
                      <a:alpha val="43137"/>
                    </a:srgbClr>
                  </a:outerShdw>
                </a:effectLst>
              </a:rPr>
              <a:t>3.у них </a:t>
            </a:r>
            <a:r>
              <a:rPr lang="ru-RU" sz="2400" dirty="0" err="1" smtClean="0">
                <a:solidFill>
                  <a:schemeClr val="tx2">
                    <a:lumMod val="75000"/>
                  </a:schemeClr>
                </a:solidFill>
                <a:effectLst>
                  <a:outerShdw blurRad="38100" dist="38100" dir="2700000" algn="tl">
                    <a:srgbClr val="000000">
                      <a:alpha val="43137"/>
                    </a:srgbClr>
                  </a:outerShdw>
                </a:effectLst>
              </a:rPr>
              <a:t>є</a:t>
            </a:r>
            <a:r>
              <a:rPr lang="ru-RU" sz="2400" dirty="0" smtClean="0">
                <a:solidFill>
                  <a:schemeClr val="tx2">
                    <a:lumMod val="75000"/>
                  </a:schemeClr>
                </a:solidFill>
                <a:effectLst>
                  <a:outerShdw blurRad="38100" dist="38100" dir="2700000" algn="tl">
                    <a:srgbClr val="000000">
                      <a:alpha val="43137"/>
                    </a:srgbClr>
                  </a:outerShdw>
                </a:effectLst>
              </a:rPr>
              <a:t> </a:t>
            </a:r>
            <a:r>
              <a:rPr lang="ru-RU" sz="2400" dirty="0" err="1" smtClean="0">
                <a:solidFill>
                  <a:schemeClr val="tx2">
                    <a:lumMod val="75000"/>
                  </a:schemeClr>
                </a:solidFill>
                <a:effectLst>
                  <a:outerShdw blurRad="38100" dist="38100" dir="2700000" algn="tl">
                    <a:srgbClr val="000000">
                      <a:alpha val="43137"/>
                    </a:srgbClr>
                  </a:outerShdw>
                </a:effectLst>
              </a:rPr>
              <a:t>зовнішнє</a:t>
            </a:r>
            <a:r>
              <a:rPr lang="ru-RU" sz="2400" dirty="0" smtClean="0">
                <a:solidFill>
                  <a:schemeClr val="tx2">
                    <a:lumMod val="75000"/>
                  </a:schemeClr>
                </a:solidFill>
                <a:effectLst>
                  <a:outerShdw blurRad="38100" dist="38100" dir="2700000" algn="tl">
                    <a:srgbClr val="000000">
                      <a:alpha val="43137"/>
                    </a:srgbClr>
                  </a:outerShdw>
                </a:effectLst>
              </a:rPr>
              <a:t> </a:t>
            </a:r>
            <a:r>
              <a:rPr lang="ru-RU" sz="2400" dirty="0" err="1" smtClean="0">
                <a:solidFill>
                  <a:schemeClr val="tx2">
                    <a:lumMod val="75000"/>
                  </a:schemeClr>
                </a:solidFill>
                <a:effectLst>
                  <a:outerShdw blurRad="38100" dist="38100" dir="2700000" algn="tl">
                    <a:srgbClr val="000000">
                      <a:alpha val="43137"/>
                    </a:srgbClr>
                  </a:outerShdw>
                </a:effectLst>
              </a:rPr>
              <a:t>вухо</a:t>
            </a:r>
            <a:r>
              <a:rPr lang="ru-RU" sz="2400" dirty="0" smtClean="0">
                <a:solidFill>
                  <a:schemeClr val="tx2">
                    <a:lumMod val="75000"/>
                  </a:schemeClr>
                </a:solidFill>
                <a:effectLst>
                  <a:outerShdw blurRad="38100" dist="38100" dir="2700000" algn="tl">
                    <a:srgbClr val="000000">
                      <a:alpha val="43137"/>
                    </a:srgbClr>
                  </a:outerShdw>
                </a:effectLst>
              </a:rPr>
              <a:t>;</a:t>
            </a:r>
          </a:p>
          <a:p>
            <a:r>
              <a:rPr lang="ru-RU" sz="2400" dirty="0" smtClean="0">
                <a:solidFill>
                  <a:schemeClr val="tx2">
                    <a:lumMod val="75000"/>
                  </a:schemeClr>
                </a:solidFill>
                <a:effectLst>
                  <a:outerShdw blurRad="38100" dist="38100" dir="2700000" algn="tl">
                    <a:srgbClr val="000000">
                      <a:alpha val="43137"/>
                    </a:srgbClr>
                  </a:outerShdw>
                </a:effectLst>
              </a:rPr>
              <a:t>4.зуби </a:t>
            </a:r>
            <a:r>
              <a:rPr lang="ru-RU" sz="2400" dirty="0" err="1" smtClean="0">
                <a:solidFill>
                  <a:schemeClr val="tx2">
                    <a:lumMod val="75000"/>
                  </a:schemeClr>
                </a:solidFill>
                <a:effectLst>
                  <a:outerShdw blurRad="38100" dist="38100" dir="2700000" algn="tl">
                    <a:srgbClr val="000000">
                      <a:alpha val="43137"/>
                    </a:srgbClr>
                  </a:outerShdw>
                </a:effectLst>
              </a:rPr>
              <a:t>мають</a:t>
            </a:r>
            <a:r>
              <a:rPr lang="ru-RU" sz="2400" dirty="0" smtClean="0">
                <a:solidFill>
                  <a:schemeClr val="tx2">
                    <a:lumMod val="75000"/>
                  </a:schemeClr>
                </a:solidFill>
                <a:effectLst>
                  <a:outerShdw blurRad="38100" dist="38100" dir="2700000" algn="tl">
                    <a:srgbClr val="000000">
                      <a:alpha val="43137"/>
                    </a:srgbClr>
                  </a:outerShdw>
                </a:effectLst>
              </a:rPr>
              <a:t> </a:t>
            </a:r>
            <a:r>
              <a:rPr lang="ru-RU" sz="2400" dirty="0" err="1" smtClean="0">
                <a:solidFill>
                  <a:schemeClr val="tx2">
                    <a:lumMod val="75000"/>
                  </a:schemeClr>
                </a:solidFill>
                <a:effectLst>
                  <a:outerShdw blurRad="38100" dist="38100" dir="2700000" algn="tl">
                    <a:srgbClr val="000000">
                      <a:alpha val="43137"/>
                    </a:srgbClr>
                  </a:outerShdw>
                </a:effectLst>
              </a:rPr>
              <a:t>корені</a:t>
            </a:r>
            <a:r>
              <a:rPr lang="ru-RU" sz="2400" dirty="0" smtClean="0">
                <a:solidFill>
                  <a:schemeClr val="tx2">
                    <a:lumMod val="75000"/>
                  </a:schemeClr>
                </a:solidFill>
                <a:effectLst>
                  <a:outerShdw blurRad="38100" dist="38100" dir="2700000" algn="tl">
                    <a:srgbClr val="000000">
                      <a:alpha val="43137"/>
                    </a:srgbClr>
                  </a:outerShdw>
                </a:effectLst>
              </a:rPr>
              <a:t>;</a:t>
            </a:r>
          </a:p>
          <a:p>
            <a:r>
              <a:rPr lang="ru-RU" sz="2400" dirty="0" smtClean="0">
                <a:solidFill>
                  <a:schemeClr val="tx2">
                    <a:lumMod val="75000"/>
                  </a:schemeClr>
                </a:solidFill>
                <a:effectLst>
                  <a:outerShdw blurRad="38100" dist="38100" dir="2700000" algn="tl">
                    <a:srgbClr val="000000">
                      <a:alpha val="43137"/>
                    </a:srgbClr>
                  </a:outerShdw>
                </a:effectLst>
              </a:rPr>
              <a:t>5.шкіра </a:t>
            </a:r>
            <a:r>
              <a:rPr lang="ru-RU" sz="2400" dirty="0" err="1" smtClean="0">
                <a:solidFill>
                  <a:schemeClr val="tx2">
                    <a:lumMod val="75000"/>
                  </a:schemeClr>
                </a:solidFill>
                <a:effectLst>
                  <a:outerShdw blurRad="38100" dist="38100" dir="2700000" algn="tl">
                    <a:srgbClr val="000000">
                      <a:alpha val="43137"/>
                    </a:srgbClr>
                  </a:outerShdw>
                </a:effectLst>
              </a:rPr>
              <a:t>має</a:t>
            </a:r>
            <a:r>
              <a:rPr lang="ru-RU" sz="2400" dirty="0" smtClean="0">
                <a:solidFill>
                  <a:schemeClr val="tx2">
                    <a:lumMod val="75000"/>
                  </a:schemeClr>
                </a:solidFill>
                <a:effectLst>
                  <a:outerShdw blurRad="38100" dist="38100" dir="2700000" algn="tl">
                    <a:srgbClr val="000000">
                      <a:alpha val="43137"/>
                    </a:srgbClr>
                  </a:outerShdw>
                </a:effectLst>
              </a:rPr>
              <a:t> </a:t>
            </a:r>
            <a:r>
              <a:rPr lang="ru-RU" sz="2400" dirty="0" err="1" smtClean="0">
                <a:solidFill>
                  <a:schemeClr val="tx2">
                    <a:lumMod val="75000"/>
                  </a:schemeClr>
                </a:solidFill>
                <a:effectLst>
                  <a:outerShdw blurRad="38100" dist="38100" dir="2700000" algn="tl">
                    <a:srgbClr val="000000">
                      <a:alpha val="43137"/>
                    </a:srgbClr>
                  </a:outerShdw>
                </a:effectLst>
              </a:rPr>
              <a:t>залози</a:t>
            </a:r>
            <a:r>
              <a:rPr lang="ru-RU" sz="2400" dirty="0" smtClean="0">
                <a:solidFill>
                  <a:schemeClr val="tx2">
                    <a:lumMod val="75000"/>
                  </a:schemeClr>
                </a:solidFill>
                <a:effectLst>
                  <a:outerShdw blurRad="38100" dist="38100" dir="2700000" algn="tl">
                    <a:srgbClr val="000000">
                      <a:alpha val="43137"/>
                    </a:srgbClr>
                  </a:outerShdw>
                </a:effectLst>
              </a:rPr>
              <a:t>:</a:t>
            </a:r>
          </a:p>
          <a:p>
            <a:r>
              <a:rPr lang="ru-RU" sz="2400" dirty="0" smtClean="0">
                <a:solidFill>
                  <a:schemeClr val="tx2">
                    <a:lumMod val="75000"/>
                  </a:schemeClr>
                </a:solidFill>
                <a:effectLst>
                  <a:outerShdw blurRad="38100" dist="38100" dir="2700000" algn="tl">
                    <a:srgbClr val="000000">
                      <a:alpha val="43137"/>
                    </a:srgbClr>
                  </a:outerShdw>
                </a:effectLst>
              </a:rPr>
              <a:t>6.шерсь (у </a:t>
            </a:r>
            <a:r>
              <a:rPr lang="ru-RU" sz="2400" dirty="0" err="1" smtClean="0">
                <a:solidFill>
                  <a:schemeClr val="tx2">
                    <a:lumMod val="75000"/>
                  </a:schemeClr>
                </a:solidFill>
                <a:effectLst>
                  <a:outerShdw blurRad="38100" dist="38100" dir="2700000" algn="tl">
                    <a:srgbClr val="000000">
                      <a:alpha val="43137"/>
                    </a:srgbClr>
                  </a:outerShdw>
                </a:effectLst>
              </a:rPr>
              <a:t>деяких</a:t>
            </a:r>
            <a:r>
              <a:rPr lang="ru-RU" sz="2400" dirty="0" smtClean="0">
                <a:solidFill>
                  <a:schemeClr val="tx2">
                    <a:lumMod val="75000"/>
                  </a:schemeClr>
                </a:solidFill>
                <a:effectLst>
                  <a:outerShdw blurRad="38100" dist="38100" dir="2700000" algn="tl">
                    <a:srgbClr val="000000">
                      <a:alpha val="43137"/>
                    </a:srgbClr>
                  </a:outerShdw>
                </a:effectLst>
              </a:rPr>
              <a:t> жир).</a:t>
            </a:r>
            <a:endParaRPr lang="ru-RU" sz="2400"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ransition spd="slow">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_1259204018.gif"/>
          <p:cNvPicPr>
            <a:picLocks noGrp="1" noChangeAspect="1"/>
          </p:cNvPicPr>
          <p:nvPr>
            <p:ph idx="1"/>
          </p:nvPr>
        </p:nvPicPr>
        <p:blipFill>
          <a:blip r:embed="rId2"/>
          <a:stretch>
            <a:fillRect/>
          </a:stretch>
        </p:blipFill>
        <p:spPr>
          <a:xfrm>
            <a:off x="4786314" y="142852"/>
            <a:ext cx="4202672" cy="2786082"/>
          </a:xfrm>
        </p:spPr>
      </p:pic>
      <p:pic>
        <p:nvPicPr>
          <p:cNvPr id="5" name="Рисунок 4" descr="j12.jpg"/>
          <p:cNvPicPr>
            <a:picLocks noChangeAspect="1"/>
          </p:cNvPicPr>
          <p:nvPr/>
        </p:nvPicPr>
        <p:blipFill>
          <a:blip r:embed="rId3"/>
          <a:stretch>
            <a:fillRect/>
          </a:stretch>
        </p:blipFill>
        <p:spPr>
          <a:xfrm>
            <a:off x="142844" y="3786190"/>
            <a:ext cx="4071966" cy="2857510"/>
          </a:xfrm>
          <a:prstGeom prst="rect">
            <a:avLst/>
          </a:prstGeom>
        </p:spPr>
      </p:pic>
      <p:sp>
        <p:nvSpPr>
          <p:cNvPr id="6" name="Прямоугольник 5"/>
          <p:cNvSpPr/>
          <p:nvPr/>
        </p:nvSpPr>
        <p:spPr>
          <a:xfrm>
            <a:off x="0" y="214290"/>
            <a:ext cx="4714876" cy="2677656"/>
          </a:xfrm>
          <a:prstGeom prst="rect">
            <a:avLst/>
          </a:prstGeom>
        </p:spPr>
        <p:txBody>
          <a:bodyPr wrap="square">
            <a:spAutoFit/>
          </a:bodyPr>
          <a:lstStyle/>
          <a:p>
            <a:r>
              <a:rPr lang="ru-RU" sz="1400" u="sng" dirty="0" err="1" smtClean="0">
                <a:solidFill>
                  <a:schemeClr val="tx2">
                    <a:lumMod val="75000"/>
                  </a:schemeClr>
                </a:solidFill>
              </a:rPr>
              <a:t>Способи</a:t>
            </a:r>
            <a:r>
              <a:rPr lang="ru-RU" sz="1400" u="sng" dirty="0" smtClean="0">
                <a:solidFill>
                  <a:schemeClr val="tx2">
                    <a:lumMod val="75000"/>
                  </a:schemeClr>
                </a:solidFill>
              </a:rPr>
              <a:t> </a:t>
            </a:r>
            <a:r>
              <a:rPr lang="ru-RU" sz="1400" u="sng" dirty="0" err="1" smtClean="0">
                <a:solidFill>
                  <a:schemeClr val="tx2">
                    <a:lumMod val="75000"/>
                  </a:schemeClr>
                </a:solidFill>
              </a:rPr>
              <a:t>спілкування</a:t>
            </a:r>
            <a:r>
              <a:rPr lang="ru-RU" sz="1400" u="sng" dirty="0" smtClean="0">
                <a:solidFill>
                  <a:schemeClr val="tx2">
                    <a:lumMod val="75000"/>
                  </a:schemeClr>
                </a:solidFill>
              </a:rPr>
              <a:t> </a:t>
            </a:r>
            <a:r>
              <a:rPr lang="ru-RU" sz="1400" dirty="0" err="1" smtClean="0">
                <a:solidFill>
                  <a:schemeClr val="tx2">
                    <a:lumMod val="75000"/>
                  </a:schemeClr>
                </a:solidFill>
              </a:rPr>
              <a:t>між</a:t>
            </a:r>
            <a:r>
              <a:rPr lang="ru-RU" sz="1400" dirty="0" smtClean="0">
                <a:solidFill>
                  <a:schemeClr val="tx2">
                    <a:lumMod val="75000"/>
                  </a:schemeClr>
                </a:solidFill>
              </a:rPr>
              <a:t> </a:t>
            </a:r>
            <a:r>
              <a:rPr lang="ru-RU" sz="1400" dirty="0" err="1" smtClean="0">
                <a:solidFill>
                  <a:schemeClr val="tx2">
                    <a:lumMod val="75000"/>
                  </a:schemeClr>
                </a:solidFill>
              </a:rPr>
              <a:t>ссавцями</a:t>
            </a:r>
            <a:r>
              <a:rPr lang="ru-RU" sz="1400" dirty="0" smtClean="0">
                <a:solidFill>
                  <a:schemeClr val="tx2">
                    <a:lumMod val="75000"/>
                  </a:schemeClr>
                </a:solidFill>
              </a:rPr>
              <a:t> </a:t>
            </a:r>
            <a:r>
              <a:rPr lang="ru-RU" sz="1400" dirty="0" err="1" smtClean="0">
                <a:solidFill>
                  <a:schemeClr val="tx2">
                    <a:lumMod val="75000"/>
                  </a:schemeClr>
                </a:solidFill>
              </a:rPr>
              <a:t>різноманітні</a:t>
            </a:r>
            <a:r>
              <a:rPr lang="ru-RU" sz="1400" dirty="0" smtClean="0">
                <a:solidFill>
                  <a:schemeClr val="tx2">
                    <a:lumMod val="75000"/>
                  </a:schemeClr>
                </a:solidFill>
              </a:rPr>
              <a:t>.</a:t>
            </a:r>
            <a:r>
              <a:rPr lang="uk-UA" sz="1400" dirty="0" smtClean="0">
                <a:solidFill>
                  <a:schemeClr val="tx2">
                    <a:lumMod val="75000"/>
                  </a:schemeClr>
                </a:solidFill>
              </a:rPr>
              <a:t> Вони контактують між собою за допомогою і хімічних речовин, і звуків, і поз, і міміки. У кота, що почув наближення ворога, шерсть “ встає на дибки ” – він наїжачується, демонструючи в такий спосіб позу загрози. Скунс виділяє рідину, яка відлякує багатьох його ворогів. Самки ссавців під час розмноження виділяють особливі речовини, що привертають самців. І повідомляють про готовність самок до спарювання. Хімічні речовини, які містяться в сечі і поті, багатьом видам ссавців допомагають позначити територію. </a:t>
            </a:r>
            <a:endParaRPr lang="ru-RU" sz="1400" dirty="0">
              <a:solidFill>
                <a:schemeClr val="tx2">
                  <a:lumMod val="75000"/>
                </a:schemeClr>
              </a:solidFill>
            </a:endParaRPr>
          </a:p>
        </p:txBody>
      </p:sp>
      <p:sp>
        <p:nvSpPr>
          <p:cNvPr id="7" name="Прямоугольник 6"/>
          <p:cNvSpPr/>
          <p:nvPr/>
        </p:nvSpPr>
        <p:spPr>
          <a:xfrm>
            <a:off x="4357686" y="3214686"/>
            <a:ext cx="4643438" cy="2800767"/>
          </a:xfrm>
          <a:prstGeom prst="rect">
            <a:avLst/>
          </a:prstGeom>
        </p:spPr>
        <p:txBody>
          <a:bodyPr wrap="square">
            <a:spAutoFit/>
          </a:bodyPr>
          <a:lstStyle/>
          <a:p>
            <a:r>
              <a:rPr lang="uk-UA" dirty="0" smtClean="0">
                <a:solidFill>
                  <a:schemeClr val="tx2">
                    <a:lumMod val="75000"/>
                  </a:schemeClr>
                </a:solidFill>
                <a:effectLst>
                  <a:outerShdw blurRad="38100" dist="38100" dir="2700000" algn="tl">
                    <a:srgbClr val="000000">
                      <a:alpha val="43137"/>
                    </a:srgbClr>
                  </a:outerShdw>
                </a:effectLst>
              </a:rPr>
              <a:t> </a:t>
            </a:r>
            <a:r>
              <a:rPr lang="uk-UA" sz="1400" dirty="0" smtClean="0">
                <a:solidFill>
                  <a:schemeClr val="tx2">
                    <a:lumMod val="75000"/>
                  </a:schemeClr>
                </a:solidFill>
                <a:effectLst>
                  <a:outerShdw blurRad="38100" dist="38100" dir="2700000" algn="tl">
                    <a:srgbClr val="000000">
                      <a:alpha val="43137"/>
                    </a:srgbClr>
                  </a:outerShdw>
                </a:effectLst>
              </a:rPr>
              <a:t>Якщо їжаків перенести до іншого місця, їжачиха їх розшукуватиме, видаючи гучні свистячі звуки. Малюки відгукнуться в такий само спосіб. Ватажок зграї павіанів управляє підлеглими за допомогою криків, жестів і дуже виразної міміки. Чемпіони по випусканню звуків вважаються дельфін афаліна. Спеціальними приладами можна зафіксувати, що він видає звуки. Схожі на стогін, писк, гавкіт, свист, нявкання, цвірінькання, рохкання, пронизливий крик, шум моторного човна, скрип іржавих петель.</a:t>
            </a:r>
          </a:p>
          <a:p>
            <a:endParaRPr lang="ru-RU" dirty="0"/>
          </a:p>
        </p:txBody>
      </p:sp>
    </p:spTree>
  </p:cSld>
  <p:clrMapOvr>
    <a:masterClrMapping/>
  </p:clrMapOvr>
  <p:transition spd="slow">
    <p:checke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28662" y="2214554"/>
            <a:ext cx="7429552" cy="821530"/>
          </a:xfrm>
        </p:spPr>
        <p:txBody>
          <a:bodyPr>
            <a:noAutofit/>
          </a:bodyPr>
          <a:lstStyle/>
          <a:p>
            <a:pPr algn="just"/>
            <a:r>
              <a:rPr lang="ru-RU" sz="6600" dirty="0" err="1" smtClean="0">
                <a:solidFill>
                  <a:schemeClr val="tx2">
                    <a:lumMod val="50000"/>
                  </a:schemeClr>
                </a:solidFill>
              </a:rPr>
              <a:t>Дякую</a:t>
            </a:r>
            <a:r>
              <a:rPr lang="ru-RU" sz="6600" dirty="0" smtClean="0">
                <a:solidFill>
                  <a:schemeClr val="tx2">
                    <a:lumMod val="50000"/>
                  </a:schemeClr>
                </a:solidFill>
              </a:rPr>
              <a:t> за </a:t>
            </a:r>
            <a:r>
              <a:rPr lang="ru-RU" sz="6600" dirty="0" err="1" smtClean="0">
                <a:solidFill>
                  <a:schemeClr val="tx2">
                    <a:lumMod val="50000"/>
                  </a:schemeClr>
                </a:solidFill>
              </a:rPr>
              <a:t>увагу</a:t>
            </a:r>
            <a:r>
              <a:rPr lang="ru-RU" sz="6600" dirty="0" smtClean="0">
                <a:solidFill>
                  <a:schemeClr val="tx2">
                    <a:lumMod val="50000"/>
                  </a:schemeClr>
                </a:solidFill>
              </a:rPr>
              <a:t>!)</a:t>
            </a:r>
            <a:endParaRPr lang="ru-RU" sz="6600" dirty="0">
              <a:solidFill>
                <a:schemeClr val="tx2">
                  <a:lumMod val="50000"/>
                </a:schemeClr>
              </a:solidFill>
            </a:endParaRPr>
          </a:p>
        </p:txBody>
      </p:sp>
      <p:sp>
        <p:nvSpPr>
          <p:cNvPr id="4" name="Прямоугольник 3"/>
          <p:cNvSpPr/>
          <p:nvPr/>
        </p:nvSpPr>
        <p:spPr>
          <a:xfrm>
            <a:off x="5929322" y="4214818"/>
            <a:ext cx="2857504" cy="707886"/>
          </a:xfrm>
          <a:prstGeom prst="rect">
            <a:avLst/>
          </a:prstGeom>
        </p:spPr>
        <p:txBody>
          <a:bodyPr wrap="square">
            <a:spAutoFit/>
          </a:bodyPr>
          <a:lstStyle/>
          <a:p>
            <a:r>
              <a:rPr lang="uk-UA" sz="2000" i="1" dirty="0" err="1"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Пігутовала</a:t>
            </a:r>
            <a:r>
              <a:rPr lang="uk-UA" sz="2000" i="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учениця 8-Б класу </a:t>
            </a:r>
            <a:r>
              <a:rPr lang="uk-UA" sz="2000" i="1" dirty="0" err="1"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Федик</a:t>
            </a:r>
            <a:r>
              <a:rPr lang="uk-UA" sz="2000" i="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Ірина </a:t>
            </a:r>
            <a:endParaRPr lang="ru-RU" sz="2000" i="1" dirty="0">
              <a:latin typeface="Times New Roman" pitchFamily="18" charset="0"/>
              <a:cs typeface="Times New Roman" pitchFamily="18" charset="0"/>
            </a:endParaRPr>
          </a:p>
        </p:txBody>
      </p:sp>
      <p:sp>
        <p:nvSpPr>
          <p:cNvPr id="5" name="Прямоугольник 4"/>
          <p:cNvSpPr/>
          <p:nvPr/>
        </p:nvSpPr>
        <p:spPr>
          <a:xfrm>
            <a:off x="3357554" y="6143644"/>
            <a:ext cx="4572000" cy="369332"/>
          </a:xfrm>
          <a:prstGeom prst="rect">
            <a:avLst/>
          </a:prstGeom>
        </p:spPr>
        <p:txBody>
          <a:bodyPr>
            <a:spAutoFit/>
          </a:bodyPr>
          <a:lstStyle/>
          <a:p>
            <a:r>
              <a:rPr lang="uk-UA" dirty="0" smtClean="0">
                <a:solidFill>
                  <a:schemeClr val="tx2">
                    <a:lumMod val="75000"/>
                  </a:schemeClr>
                </a:solidFill>
                <a:effectLst>
                  <a:outerShdw blurRad="38100" dist="38100" dir="2700000" algn="tl">
                    <a:srgbClr val="000000">
                      <a:alpha val="43137"/>
                    </a:srgbClr>
                  </a:outerShdw>
                </a:effectLst>
              </a:rPr>
              <a:t>Тернопіль 2013р.</a:t>
            </a:r>
            <a:endParaRPr lang="ru-RU" dirty="0"/>
          </a:p>
        </p:txBody>
      </p:sp>
    </p:spTree>
  </p:cSld>
  <p:clrMapOvr>
    <a:masterClrMapping/>
  </p:clrMapOvr>
  <p:transition spd="slow">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42900"/>
            <a:ext cx="7467600" cy="857232"/>
          </a:xfrm>
        </p:spPr>
        <p:txBody>
          <a:bodyPr/>
          <a:lstStyle/>
          <a:p>
            <a:pPr algn="ctr"/>
            <a:r>
              <a:rPr lang="ru-RU" dirty="0" smtClean="0">
                <a:solidFill>
                  <a:schemeClr val="tx2">
                    <a:lumMod val="75000"/>
                  </a:schemeClr>
                </a:solidFill>
                <a:effectLst>
                  <a:outerShdw blurRad="38100" dist="38100" dir="2700000" algn="tl">
                    <a:srgbClr val="000000">
                      <a:alpha val="43137"/>
                    </a:srgbClr>
                  </a:outerShdw>
                </a:effectLst>
              </a:rPr>
              <a:t>Будова скелета</a:t>
            </a:r>
            <a:endParaRPr lang="ru-RU" dirty="0">
              <a:solidFill>
                <a:schemeClr val="tx2">
                  <a:lumMod val="75000"/>
                </a:schemeClr>
              </a:solidFill>
              <a:effectLst>
                <a:outerShdw blurRad="38100" dist="38100" dir="2700000" algn="tl">
                  <a:srgbClr val="000000">
                    <a:alpha val="43137"/>
                  </a:srgbClr>
                </a:outerShdw>
              </a:effectLst>
            </a:endParaRPr>
          </a:p>
        </p:txBody>
      </p:sp>
      <p:pic>
        <p:nvPicPr>
          <p:cNvPr id="11" name="Содержимое 10" descr="p135.jpg"/>
          <p:cNvPicPr>
            <a:picLocks noGrp="1" noChangeAspect="1"/>
          </p:cNvPicPr>
          <p:nvPr>
            <p:ph idx="1"/>
          </p:nvPr>
        </p:nvPicPr>
        <p:blipFill>
          <a:blip r:embed="rId2"/>
          <a:stretch>
            <a:fillRect/>
          </a:stretch>
        </p:blipFill>
        <p:spPr>
          <a:xfrm>
            <a:off x="0" y="928670"/>
            <a:ext cx="3355255" cy="3500462"/>
          </a:xfrm>
        </p:spPr>
      </p:pic>
      <p:sp>
        <p:nvSpPr>
          <p:cNvPr id="12" name="Прямоугольник 11"/>
          <p:cNvSpPr/>
          <p:nvPr/>
        </p:nvSpPr>
        <p:spPr>
          <a:xfrm>
            <a:off x="3357554" y="571480"/>
            <a:ext cx="5786446" cy="4616648"/>
          </a:xfrm>
          <a:prstGeom prst="rect">
            <a:avLst/>
          </a:prstGeom>
        </p:spPr>
        <p:txBody>
          <a:bodyPr wrap="square">
            <a:spAutoFit/>
          </a:bodyPr>
          <a:lstStyle/>
          <a:p>
            <a:r>
              <a:rPr lang="uk-UA" sz="1400" dirty="0" smtClean="0">
                <a:solidFill>
                  <a:schemeClr val="tx2">
                    <a:lumMod val="75000"/>
                  </a:schemeClr>
                </a:solidFill>
                <a:effectLst>
                  <a:outerShdw blurRad="38100" dist="38100" dir="2700000" algn="tl">
                    <a:srgbClr val="000000">
                      <a:alpha val="43137"/>
                    </a:srgbClr>
                  </a:outerShdw>
                </a:effectLst>
              </a:rPr>
              <a:t>Розглянемо скелет собаки. У ньому всі відділи, характерні для скелета більшості хребетних тварин: череп,хребет, грудна клітка, пояси передніх і задніх кінцівок, скелети передніх і задніх кінцівок.</a:t>
            </a:r>
          </a:p>
          <a:p>
            <a:r>
              <a:rPr lang="uk-UA" sz="1400" dirty="0" smtClean="0">
                <a:solidFill>
                  <a:schemeClr val="tx2">
                    <a:lumMod val="75000"/>
                  </a:schemeClr>
                </a:solidFill>
                <a:effectLst>
                  <a:outerShdw blurRad="38100" dist="38100" dir="2700000" algn="tl">
                    <a:srgbClr val="000000">
                      <a:alpha val="43137"/>
                    </a:srgbClr>
                  </a:outerShdw>
                </a:effectLst>
              </a:rPr>
              <a:t>    Череп собаки великий. Більшість кісток, складаються, зростаються ще під час </a:t>
            </a:r>
            <a:r>
              <a:rPr lang="uk-UA" sz="1400" dirty="0" err="1" smtClean="0">
                <a:solidFill>
                  <a:schemeClr val="tx2">
                    <a:lumMod val="75000"/>
                  </a:schemeClr>
                </a:solidFill>
                <a:effectLst>
                  <a:outerShdw blurRad="38100" dist="38100" dir="2700000" algn="tl">
                    <a:srgbClr val="000000">
                      <a:alpha val="43137"/>
                    </a:srgbClr>
                  </a:outerShdw>
                </a:effectLst>
              </a:rPr>
              <a:t>внутрішньогоутробного</a:t>
            </a:r>
            <a:r>
              <a:rPr lang="uk-UA" sz="1400" dirty="0" smtClean="0">
                <a:solidFill>
                  <a:schemeClr val="tx2">
                    <a:lumMod val="75000"/>
                  </a:schemeClr>
                </a:solidFill>
                <a:effectLst>
                  <a:outerShdw blurRad="38100" dist="38100" dir="2700000" algn="tl">
                    <a:srgbClr val="000000">
                      <a:alpha val="43137"/>
                    </a:srgbClr>
                  </a:outerShdw>
                </a:effectLst>
              </a:rPr>
              <a:t> розвитку тварини. На могутніх щелепах є спеціальні поглиблення для зубів.</a:t>
            </a:r>
          </a:p>
          <a:p>
            <a:r>
              <a:rPr lang="uk-UA" sz="1400" dirty="0" smtClean="0">
                <a:solidFill>
                  <a:schemeClr val="tx2">
                    <a:lumMod val="75000"/>
                  </a:schemeClr>
                </a:solidFill>
                <a:effectLst>
                  <a:outerShdw blurRad="38100" dist="38100" dir="2700000" algn="tl">
                    <a:srgbClr val="000000">
                      <a:alpha val="43137"/>
                    </a:srgbClr>
                  </a:outerShdw>
                </a:effectLst>
              </a:rPr>
              <a:t>      Кількість хребців у шийному відділі хребта і всіх ссавців однакова: їх сім і в довгошийого жирафа, і в маленької землерийки. З</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smtClean="0">
                <a:solidFill>
                  <a:schemeClr val="tx2">
                    <a:lumMod val="75000"/>
                  </a:schemeClr>
                </a:solidFill>
                <a:effectLst>
                  <a:outerShdw blurRad="38100" dist="38100" dir="2700000" algn="tl">
                    <a:srgbClr val="000000">
                      <a:alpha val="43137"/>
                    </a:srgbClr>
                  </a:outerShdw>
                </a:effectLst>
              </a:rPr>
              <a:t>єднання</a:t>
            </a:r>
            <a:r>
              <a:rPr lang="ru-RU" sz="1400" dirty="0" smtClean="0">
                <a:solidFill>
                  <a:schemeClr val="tx2">
                    <a:lumMod val="75000"/>
                  </a:schemeClr>
                </a:solidFill>
                <a:effectLst>
                  <a:outerShdw blurRad="38100" dist="38100" dir="2700000" algn="tl">
                    <a:srgbClr val="000000">
                      <a:alpha val="43137"/>
                    </a:srgbClr>
                  </a:outerShdw>
                </a:effectLst>
              </a:rPr>
              <a:t> </a:t>
            </a:r>
            <a:r>
              <a:rPr lang="uk-UA" sz="1400" dirty="0" smtClean="0">
                <a:solidFill>
                  <a:schemeClr val="tx2">
                    <a:lumMod val="75000"/>
                  </a:schemeClr>
                </a:solidFill>
                <a:effectLst>
                  <a:outerShdw blurRad="38100" dist="38100" dir="2700000" algn="tl">
                    <a:srgbClr val="000000">
                      <a:alpha val="43137"/>
                    </a:srgbClr>
                  </a:outerShdw>
                </a:effectLst>
              </a:rPr>
              <a:t>шийних</a:t>
            </a:r>
            <a:r>
              <a:rPr lang="ru-RU" sz="1400" dirty="0" smtClean="0">
                <a:solidFill>
                  <a:schemeClr val="tx2">
                    <a:lumMod val="75000"/>
                  </a:schemeClr>
                </a:solidFill>
                <a:effectLst>
                  <a:outerShdw blurRad="38100" dist="38100" dir="2700000" algn="tl">
                    <a:srgbClr val="000000">
                      <a:alpha val="43137"/>
                    </a:srgbClr>
                  </a:outerShdw>
                </a:effectLst>
              </a:rPr>
              <a:t> </a:t>
            </a:r>
            <a:r>
              <a:rPr lang="ru-RU" sz="1400" dirty="0" err="1" smtClean="0">
                <a:solidFill>
                  <a:schemeClr val="tx2">
                    <a:lumMod val="75000"/>
                  </a:schemeClr>
                </a:solidFill>
                <a:effectLst>
                  <a:outerShdw blurRad="38100" dist="38100" dir="2700000" algn="tl">
                    <a:srgbClr val="000000">
                      <a:alpha val="43137"/>
                    </a:srgbClr>
                  </a:outerShdw>
                </a:effectLst>
              </a:rPr>
              <a:t>хребців</a:t>
            </a:r>
            <a:r>
              <a:rPr lang="ru-RU" sz="1400" dirty="0" smtClean="0">
                <a:solidFill>
                  <a:schemeClr val="tx2">
                    <a:lumMod val="75000"/>
                  </a:schemeClr>
                </a:solidFill>
                <a:effectLst>
                  <a:outerShdw blurRad="38100" dist="38100" dir="2700000" algn="tl">
                    <a:srgbClr val="000000">
                      <a:alpha val="43137"/>
                    </a:srgbClr>
                  </a:outerShdw>
                </a:effectLst>
              </a:rPr>
              <a:t> у них </a:t>
            </a:r>
            <a:r>
              <a:rPr lang="ru-RU" sz="1400" dirty="0" err="1" smtClean="0">
                <a:solidFill>
                  <a:schemeClr val="tx2">
                    <a:lumMod val="75000"/>
                  </a:schemeClr>
                </a:solidFill>
                <a:effectLst>
                  <a:outerShdw blurRad="38100" dist="38100" dir="2700000" algn="tl">
                    <a:srgbClr val="000000">
                      <a:alpha val="43137"/>
                    </a:srgbClr>
                  </a:outerShdw>
                </a:effectLst>
              </a:rPr>
              <a:t>є</a:t>
            </a:r>
            <a:r>
              <a:rPr lang="ru-RU" sz="1400" dirty="0" smtClean="0">
                <a:solidFill>
                  <a:schemeClr val="tx2">
                    <a:lumMod val="75000"/>
                  </a:schemeClr>
                </a:solidFill>
                <a:effectLst>
                  <a:outerShdw blurRad="38100" dist="38100" dir="2700000" algn="tl">
                    <a:srgbClr val="000000">
                      <a:alpha val="43137"/>
                    </a:srgbClr>
                  </a:outerShdw>
                </a:effectLst>
              </a:rPr>
              <a:t> </a:t>
            </a:r>
            <a:r>
              <a:rPr lang="ru-RU" sz="1400" dirty="0" err="1" smtClean="0">
                <a:solidFill>
                  <a:schemeClr val="tx2">
                    <a:lumMod val="75000"/>
                  </a:schemeClr>
                </a:solidFill>
                <a:effectLst>
                  <a:outerShdw blurRad="38100" dist="38100" dir="2700000" algn="tl">
                    <a:srgbClr val="000000">
                      <a:alpha val="43137"/>
                    </a:srgbClr>
                  </a:outerShdw>
                </a:effectLst>
              </a:rPr>
              <a:t>рухомим</a:t>
            </a:r>
            <a:r>
              <a:rPr lang="ru-RU" sz="1400" dirty="0" smtClean="0">
                <a:solidFill>
                  <a:schemeClr val="tx2">
                    <a:lumMod val="75000"/>
                  </a:schemeClr>
                </a:solidFill>
                <a:effectLst>
                  <a:outerShdw blurRad="38100" dist="38100" dir="2700000" algn="tl">
                    <a:srgbClr val="000000">
                      <a:alpha val="43137"/>
                    </a:srgbClr>
                  </a:outerShdw>
                </a:effectLst>
              </a:rPr>
              <a:t>, </a:t>
            </a:r>
            <a:r>
              <a:rPr lang="uk-UA" sz="1400" dirty="0" smtClean="0">
                <a:solidFill>
                  <a:schemeClr val="tx2">
                    <a:lumMod val="75000"/>
                  </a:schemeClr>
                </a:solidFill>
                <a:effectLst>
                  <a:outerShdw blurRad="38100" dist="38100" dir="2700000" algn="tl">
                    <a:srgbClr val="000000">
                      <a:alpha val="43137"/>
                    </a:srgbClr>
                  </a:outerShdw>
                </a:effectLst>
              </a:rPr>
              <a:t>що дає змогу тваринам нахиляти</a:t>
            </a:r>
            <a:r>
              <a:rPr lang="ru-RU" sz="1400" dirty="0" smtClean="0">
                <a:solidFill>
                  <a:schemeClr val="tx2">
                    <a:lumMod val="75000"/>
                  </a:schemeClr>
                </a:solidFill>
                <a:effectLst>
                  <a:outerShdw blurRad="38100" dist="38100" dir="2700000" algn="tl">
                    <a:srgbClr val="000000">
                      <a:alpha val="43137"/>
                    </a:srgbClr>
                  </a:outerShdw>
                </a:effectLst>
              </a:rPr>
              <a:t> </a:t>
            </a:r>
            <a:r>
              <a:rPr lang="ru-RU" sz="1400" dirty="0" err="1" smtClean="0">
                <a:solidFill>
                  <a:schemeClr val="tx2">
                    <a:lumMod val="75000"/>
                  </a:schemeClr>
                </a:solidFill>
                <a:effectLst>
                  <a:outerShdw blurRad="38100" dist="38100" dir="2700000" algn="tl">
                    <a:srgbClr val="000000">
                      <a:alpha val="43137"/>
                    </a:srgbClr>
                  </a:outerShdw>
                </a:effectLst>
              </a:rPr>
              <a:t>і</a:t>
            </a:r>
            <a:r>
              <a:rPr lang="ru-RU" sz="1400" dirty="0" smtClean="0">
                <a:solidFill>
                  <a:schemeClr val="tx2">
                    <a:lumMod val="75000"/>
                  </a:schemeClr>
                </a:solidFill>
                <a:effectLst>
                  <a:outerShdw blurRad="38100" dist="38100" dir="2700000" algn="tl">
                    <a:srgbClr val="000000">
                      <a:alpha val="43137"/>
                    </a:srgbClr>
                  </a:outerShdw>
                </a:effectLst>
              </a:rPr>
              <a:t> </a:t>
            </a:r>
            <a:r>
              <a:rPr lang="ru-RU" sz="1400" dirty="0" err="1" smtClean="0">
                <a:solidFill>
                  <a:schemeClr val="tx2">
                    <a:lumMod val="75000"/>
                  </a:schemeClr>
                </a:solidFill>
                <a:effectLst>
                  <a:outerShdw blurRad="38100" dist="38100" dir="2700000" algn="tl">
                    <a:srgbClr val="000000">
                      <a:alpha val="43137"/>
                    </a:srgbClr>
                  </a:outerShdw>
                </a:effectLst>
              </a:rPr>
              <a:t>повертати</a:t>
            </a:r>
            <a:r>
              <a:rPr lang="ru-RU" sz="1400" dirty="0" smtClean="0">
                <a:solidFill>
                  <a:schemeClr val="tx2">
                    <a:lumMod val="75000"/>
                  </a:schemeClr>
                </a:solidFill>
                <a:effectLst>
                  <a:outerShdw blurRad="38100" dist="38100" dir="2700000" algn="tl">
                    <a:srgbClr val="000000">
                      <a:alpha val="43137"/>
                    </a:srgbClr>
                  </a:outerShdw>
                </a:effectLst>
              </a:rPr>
              <a:t> голову. До </a:t>
            </a:r>
            <a:r>
              <a:rPr lang="ru-RU" sz="1400" dirty="0" err="1" smtClean="0">
                <a:solidFill>
                  <a:schemeClr val="tx2">
                    <a:lumMod val="75000"/>
                  </a:schemeClr>
                </a:solidFill>
                <a:effectLst>
                  <a:outerShdw blurRad="38100" dist="38100" dir="2700000" algn="tl">
                    <a:srgbClr val="000000">
                      <a:alpha val="43137"/>
                    </a:srgbClr>
                  </a:outerShdw>
                </a:effectLst>
              </a:rPr>
              <a:t>дванадцяти</a:t>
            </a:r>
            <a:r>
              <a:rPr lang="ru-RU" sz="1400" dirty="0" smtClean="0">
                <a:solidFill>
                  <a:schemeClr val="tx2">
                    <a:lumMod val="75000"/>
                  </a:schemeClr>
                </a:solidFill>
                <a:effectLst>
                  <a:outerShdw blurRad="38100" dist="38100" dir="2700000" algn="tl">
                    <a:srgbClr val="000000">
                      <a:alpha val="43137"/>
                    </a:srgbClr>
                  </a:outerShdw>
                </a:effectLst>
              </a:rPr>
              <a:t> </a:t>
            </a:r>
            <a:r>
              <a:rPr lang="ru-RU" sz="1400" dirty="0" err="1" smtClean="0">
                <a:solidFill>
                  <a:schemeClr val="tx2">
                    <a:lumMod val="75000"/>
                  </a:schemeClr>
                </a:solidFill>
                <a:effectLst>
                  <a:outerShdw blurRad="38100" dist="38100" dir="2700000" algn="tl">
                    <a:srgbClr val="000000">
                      <a:alpha val="43137"/>
                    </a:srgbClr>
                  </a:outerShdw>
                </a:effectLst>
              </a:rPr>
              <a:t>хребців</a:t>
            </a:r>
            <a:r>
              <a:rPr lang="ru-RU" sz="1400" dirty="0" smtClean="0">
                <a:solidFill>
                  <a:schemeClr val="tx2">
                    <a:lumMod val="75000"/>
                  </a:schemeClr>
                </a:solidFill>
                <a:effectLst>
                  <a:outerShdw blurRad="38100" dist="38100" dir="2700000" algn="tl">
                    <a:srgbClr val="000000">
                      <a:alpha val="43137"/>
                    </a:srgbClr>
                  </a:outerShdw>
                </a:effectLst>
              </a:rPr>
              <a:t> грудного </a:t>
            </a:r>
            <a:r>
              <a:rPr lang="ru-RU" sz="1400" dirty="0" err="1" smtClean="0">
                <a:solidFill>
                  <a:schemeClr val="tx2">
                    <a:lumMod val="75000"/>
                  </a:schemeClr>
                </a:solidFill>
                <a:effectLst>
                  <a:outerShdw blurRad="38100" dist="38100" dir="2700000" algn="tl">
                    <a:srgbClr val="000000">
                      <a:alpha val="43137"/>
                    </a:srgbClr>
                  </a:outerShdw>
                </a:effectLst>
              </a:rPr>
              <a:t>відділу</a:t>
            </a:r>
            <a:r>
              <a:rPr lang="ru-RU" sz="1400" dirty="0" smtClean="0">
                <a:solidFill>
                  <a:schemeClr val="tx2">
                    <a:lumMod val="75000"/>
                  </a:schemeClr>
                </a:solidFill>
                <a:effectLst>
                  <a:outerShdw blurRad="38100" dist="38100" dir="2700000" algn="tl">
                    <a:srgbClr val="000000">
                      <a:alpha val="43137"/>
                    </a:srgbClr>
                  </a:outerShdw>
                </a:effectLst>
              </a:rPr>
              <a:t> </a:t>
            </a:r>
            <a:r>
              <a:rPr lang="uk-UA" sz="1400" dirty="0" smtClean="0">
                <a:solidFill>
                  <a:schemeClr val="tx2">
                    <a:lumMod val="75000"/>
                  </a:schemeClr>
                </a:solidFill>
                <a:effectLst>
                  <a:outerShdw blurRad="38100" dist="38100" dir="2700000" algn="tl">
                    <a:srgbClr val="000000">
                      <a:alpha val="43137"/>
                    </a:srgbClr>
                  </a:outerShdw>
                </a:effectLst>
              </a:rPr>
              <a:t>прикріплюються ребра, частина яких поєднана з грудиною. Усі разом вони утворюють масивну грудну клітку.</a:t>
            </a:r>
            <a:r>
              <a:rPr lang="ru-RU" sz="1400" dirty="0" smtClean="0">
                <a:solidFill>
                  <a:schemeClr val="tx2">
                    <a:lumMod val="75000"/>
                  </a:schemeClr>
                </a:solidFill>
              </a:rPr>
              <a:t> Х</a:t>
            </a:r>
            <a:r>
              <a:rPr lang="uk-UA" sz="1400" dirty="0" err="1" smtClean="0">
                <a:solidFill>
                  <a:schemeClr val="tx2">
                    <a:lumMod val="75000"/>
                  </a:schemeClr>
                </a:solidFill>
              </a:rPr>
              <a:t>ребці</a:t>
            </a:r>
            <a:r>
              <a:rPr lang="uk-UA" sz="1400" dirty="0" smtClean="0">
                <a:solidFill>
                  <a:schemeClr val="tx2">
                    <a:lumMod val="75000"/>
                  </a:schemeClr>
                </a:solidFill>
              </a:rPr>
              <a:t> поперекового відділу (6-7) поєднані між собою </a:t>
            </a:r>
            <a:r>
              <a:rPr lang="uk-UA" sz="1400" dirty="0" err="1" smtClean="0">
                <a:solidFill>
                  <a:schemeClr val="tx2">
                    <a:lumMod val="75000"/>
                  </a:schemeClr>
                </a:solidFill>
              </a:rPr>
              <a:t>рухомо</a:t>
            </a:r>
            <a:r>
              <a:rPr lang="uk-UA" sz="1400" dirty="0" smtClean="0">
                <a:solidFill>
                  <a:schemeClr val="tx2">
                    <a:lumMod val="75000"/>
                  </a:schemeClr>
                </a:solidFill>
              </a:rPr>
              <a:t>, завдяки чому собака може згинати тулуб. Крижовий відділ представлений чотирма зрощеними хребцями, які нерухомо поєднані з поясом задніх кінцівок – тазом. </a:t>
            </a:r>
            <a:endParaRPr lang="ru-RU" sz="1400" dirty="0" smtClean="0">
              <a:solidFill>
                <a:schemeClr val="tx2">
                  <a:lumMod val="75000"/>
                </a:schemeClr>
              </a:solidFill>
            </a:endParaRPr>
          </a:p>
          <a:p>
            <a:endParaRPr lang="uk-UA" sz="1400" dirty="0" smtClean="0">
              <a:effectLst>
                <a:outerShdw blurRad="38100" dist="38100" dir="2700000" algn="tl">
                  <a:srgbClr val="000000">
                    <a:alpha val="43137"/>
                  </a:srgbClr>
                </a:outerShdw>
              </a:effectLst>
            </a:endParaRPr>
          </a:p>
          <a:p>
            <a:r>
              <a:rPr lang="uk-UA" sz="1400" dirty="0" smtClean="0">
                <a:effectLst>
                  <a:outerShdw blurRad="38100" dist="38100" dir="2700000" algn="tl">
                    <a:srgbClr val="000000">
                      <a:alpha val="43137"/>
                    </a:srgbClr>
                  </a:outerShdw>
                </a:effectLst>
              </a:rPr>
              <a:t>   </a:t>
            </a:r>
          </a:p>
        </p:txBody>
      </p:sp>
      <p:sp>
        <p:nvSpPr>
          <p:cNvPr id="15" name="Прямоугольник 14"/>
          <p:cNvSpPr/>
          <p:nvPr/>
        </p:nvSpPr>
        <p:spPr>
          <a:xfrm>
            <a:off x="142844" y="4714884"/>
            <a:ext cx="9001156" cy="1600438"/>
          </a:xfrm>
          <a:prstGeom prst="rect">
            <a:avLst/>
          </a:prstGeom>
        </p:spPr>
        <p:txBody>
          <a:bodyPr wrap="square">
            <a:spAutoFit/>
          </a:bodyPr>
          <a:lstStyle/>
          <a:p>
            <a:r>
              <a:rPr lang="uk-UA" sz="1400" dirty="0" smtClean="0">
                <a:solidFill>
                  <a:schemeClr val="tx2">
                    <a:lumMod val="75000"/>
                  </a:schemeClr>
                </a:solidFill>
              </a:rPr>
              <a:t>Хвостовий відділ хребта у різних ссавців складається з різної кількості хребців і визначає довжину хвоста тварини. Рухоме </a:t>
            </a:r>
            <a:r>
              <a:rPr lang="uk-UA" sz="1400" dirty="0" smtClean="0">
                <a:solidFill>
                  <a:schemeClr val="tx2">
                    <a:lumMod val="75000"/>
                  </a:schemeClr>
                </a:solidFill>
                <a:effectLst>
                  <a:outerShdw blurRad="38100" dist="38100" dir="2700000" algn="tl">
                    <a:srgbClr val="000000">
                      <a:alpha val="43137"/>
                    </a:srgbClr>
                  </a:outerShdw>
                </a:effectLst>
              </a:rPr>
              <a:t>з</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smtClean="0">
                <a:solidFill>
                  <a:schemeClr val="tx2">
                    <a:lumMod val="75000"/>
                  </a:schemeClr>
                </a:solidFill>
                <a:effectLst>
                  <a:outerShdw blurRad="38100" dist="38100" dir="2700000" algn="tl">
                    <a:srgbClr val="000000">
                      <a:alpha val="43137"/>
                    </a:srgbClr>
                  </a:outerShdw>
                </a:effectLst>
              </a:rPr>
              <a:t>єднання хребців цього відділу дає змогу корові і коневі відганяти хвостом настирливих мух,а дельфіну і бобру – плавати у воді.</a:t>
            </a:r>
          </a:p>
          <a:p>
            <a:r>
              <a:rPr lang="uk-UA" sz="1400" dirty="0" smtClean="0">
                <a:solidFill>
                  <a:schemeClr val="tx2">
                    <a:lumMod val="75000"/>
                  </a:schemeClr>
                </a:solidFill>
                <a:effectLst>
                  <a:outerShdw blurRad="38100" dist="38100" dir="2700000" algn="tl">
                    <a:srgbClr val="000000">
                      <a:alpha val="43137"/>
                    </a:srgbClr>
                  </a:outerShdw>
                </a:effectLst>
              </a:rPr>
              <a:t>  Собаки в складі поясу верхніх кінцівок не мають ключиць, а залишки воронячих кісток у них зростаються з лопаткою. Через відсутність ці тварини можуть пересувати кінцівки вздовж осі тіла(ходити, бігати).</a:t>
            </a:r>
            <a:r>
              <a:rPr lang="ru-RU" sz="1400" dirty="0" smtClean="0">
                <a:solidFill>
                  <a:schemeClr val="tx2">
                    <a:lumMod val="75000"/>
                  </a:schemeClr>
                </a:solidFill>
                <a:effectLst>
                  <a:outerShdw blurRad="38100" dist="38100" dir="2700000" algn="tl">
                    <a:srgbClr val="000000">
                      <a:alpha val="43137"/>
                    </a:srgbClr>
                  </a:outerShdw>
                </a:effectLst>
              </a:rPr>
              <a:t> </a:t>
            </a:r>
            <a:r>
              <a:rPr lang="uk-UA" sz="1400" dirty="0" smtClean="0">
                <a:solidFill>
                  <a:schemeClr val="tx2">
                    <a:lumMod val="75000"/>
                  </a:schemeClr>
                </a:solidFill>
                <a:effectLst>
                  <a:outerShdw blurRad="38100" dist="38100" dir="2700000" algn="tl">
                    <a:srgbClr val="000000">
                      <a:alpha val="43137"/>
                    </a:srgbClr>
                  </a:outerShdw>
                </a:effectLst>
              </a:rPr>
              <a:t>Ключиці добре розвинені у тварин,що здатні до різноманітних складних рухів (наприклад, у мавп). Пояс задніх кінцівок зрощений між собою кістками.</a:t>
            </a:r>
            <a:endParaRPr lang="uk-UA" sz="1400" dirty="0">
              <a:solidFill>
                <a:schemeClr val="tx2">
                  <a:lumMod val="75000"/>
                </a:schemeClr>
              </a:solidFill>
            </a:endParaRPr>
          </a:p>
        </p:txBody>
      </p:sp>
    </p:spTree>
  </p:cSld>
  <p:clrMapOvr>
    <a:masterClrMapping/>
  </p:clrMapOvr>
  <p:transition spd="slow">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M241.jpg"/>
          <p:cNvPicPr>
            <a:picLocks noGrp="1" noChangeAspect="1"/>
          </p:cNvPicPr>
          <p:nvPr>
            <p:ph idx="1"/>
          </p:nvPr>
        </p:nvPicPr>
        <p:blipFill>
          <a:blip r:embed="rId2"/>
          <a:stretch>
            <a:fillRect/>
          </a:stretch>
        </p:blipFill>
        <p:spPr>
          <a:xfrm>
            <a:off x="0" y="0"/>
            <a:ext cx="9144000" cy="4714884"/>
          </a:xfrm>
        </p:spPr>
      </p:pic>
      <p:sp>
        <p:nvSpPr>
          <p:cNvPr id="6" name="Прямоугольник 5"/>
          <p:cNvSpPr/>
          <p:nvPr/>
        </p:nvSpPr>
        <p:spPr>
          <a:xfrm>
            <a:off x="0" y="4714884"/>
            <a:ext cx="9144000" cy="1569660"/>
          </a:xfrm>
          <a:prstGeom prst="rect">
            <a:avLst/>
          </a:prstGeom>
        </p:spPr>
        <p:txBody>
          <a:bodyPr wrap="square">
            <a:spAutoFit/>
          </a:bodyPr>
          <a:lstStyle/>
          <a:p>
            <a:r>
              <a:rPr lang="uk-UA" sz="1600" dirty="0" smtClean="0">
                <a:effectLst>
                  <a:outerShdw blurRad="38100" dist="38100" dir="2700000" algn="tl">
                    <a:srgbClr val="000000">
                      <a:alpha val="43137"/>
                    </a:srgbClr>
                  </a:outerShdw>
                </a:effectLst>
              </a:rPr>
              <a:t>Скелет кінцівок ссавців подібний до скелета плазунів, але деталі його будови залежать від способу життя тварини. Так, собака під час руху спирається на пальці, ведмідь – на стопу, як і ми з вами, у кажанів передні кінцівки пристосовані до польоту, а в дельфіна – до плавання. У мавпи чудово розвинені пальці, якими вона утримує предмети. На кожній кінцівці коня один добре розвинений палець, який </a:t>
            </a:r>
            <a:r>
              <a:rPr lang="uk-UA" sz="1600" dirty="0" err="1" smtClean="0">
                <a:effectLst>
                  <a:outerShdw blurRad="38100" dist="38100" dir="2700000" algn="tl">
                    <a:srgbClr val="000000">
                      <a:alpha val="43137"/>
                    </a:srgbClr>
                  </a:outerShdw>
                </a:effectLst>
              </a:rPr>
              <a:t>“одягнений</a:t>
            </a:r>
            <a:r>
              <a:rPr lang="uk-UA" sz="1600" dirty="0" smtClean="0">
                <a:effectLst>
                  <a:outerShdw blurRad="38100" dist="38100" dir="2700000" algn="tl">
                    <a:srgbClr val="000000">
                      <a:alpha val="43137"/>
                    </a:srgbClr>
                  </a:outerShdw>
                </a:effectLst>
              </a:rPr>
              <a:t> ” копитом. На нього і спирається тварина під час ходьби і бігу.  </a:t>
            </a:r>
            <a:endParaRPr lang="ru-RU" sz="1600" dirty="0"/>
          </a:p>
        </p:txBody>
      </p:sp>
    </p:spTree>
  </p:cSld>
  <p:clrMapOvr>
    <a:masterClrMapping/>
  </p:clrMapOvr>
  <p:transition spd="slow">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7947438_most_dangerous_dogs_3.jpg"/>
          <p:cNvPicPr>
            <a:picLocks noGrp="1" noChangeAspect="1"/>
          </p:cNvPicPr>
          <p:nvPr>
            <p:ph idx="1"/>
          </p:nvPr>
        </p:nvPicPr>
        <p:blipFill>
          <a:blip r:embed="rId2"/>
          <a:stretch>
            <a:fillRect/>
          </a:stretch>
        </p:blipFill>
        <p:spPr>
          <a:xfrm>
            <a:off x="0" y="0"/>
            <a:ext cx="9190375" cy="6858000"/>
          </a:xfrm>
        </p:spPr>
      </p:pic>
      <p:sp>
        <p:nvSpPr>
          <p:cNvPr id="5" name="Прямоугольник 4"/>
          <p:cNvSpPr/>
          <p:nvPr/>
        </p:nvSpPr>
        <p:spPr>
          <a:xfrm>
            <a:off x="214282" y="1785926"/>
            <a:ext cx="8501122" cy="3477875"/>
          </a:xfrm>
          <a:prstGeom prst="rect">
            <a:avLst/>
          </a:prstGeom>
        </p:spPr>
        <p:txBody>
          <a:bodyPr wrap="square">
            <a:spAutoFit/>
          </a:bodyPr>
          <a:lstStyle/>
          <a:p>
            <a:r>
              <a:rPr lang="uk-UA" sz="2000" i="1" u="sng" dirty="0" smtClean="0">
                <a:solidFill>
                  <a:srgbClr val="FFFF00"/>
                </a:solidFill>
                <a:effectLst>
                  <a:outerShdw blurRad="38100" dist="38100" dir="2700000" algn="tl">
                    <a:srgbClr val="000000">
                      <a:alpha val="43137"/>
                    </a:srgbClr>
                  </a:outerShdw>
                </a:effectLst>
              </a:rPr>
              <a:t>М</a:t>
            </a:r>
            <a:r>
              <a:rPr lang="en-US" sz="2000" i="1" u="sng" dirty="0" smtClean="0">
                <a:solidFill>
                  <a:srgbClr val="FFFF00"/>
                </a:solidFill>
                <a:effectLst>
                  <a:outerShdw blurRad="38100" dist="38100" dir="2700000" algn="tl">
                    <a:srgbClr val="000000">
                      <a:alpha val="43137"/>
                    </a:srgbClr>
                  </a:outerShdw>
                </a:effectLst>
              </a:rPr>
              <a:t>’</a:t>
            </a:r>
            <a:r>
              <a:rPr lang="uk-UA" sz="2000" i="1" u="sng" dirty="0" smtClean="0">
                <a:solidFill>
                  <a:srgbClr val="FFFF00"/>
                </a:solidFill>
                <a:effectLst>
                  <a:outerShdw blurRad="38100" dist="38100" dir="2700000" algn="tl">
                    <a:srgbClr val="000000">
                      <a:alpha val="43137"/>
                    </a:srgbClr>
                  </a:outerShdw>
                </a:effectLst>
              </a:rPr>
              <a:t>язи </a:t>
            </a:r>
            <a:r>
              <a:rPr lang="uk-UA" sz="2000" dirty="0" smtClean="0">
                <a:solidFill>
                  <a:srgbClr val="FFFF00"/>
                </a:solidFill>
                <a:effectLst>
                  <a:outerShdw blurRad="38100" dist="38100" dir="2700000" algn="tl">
                    <a:srgbClr val="000000">
                      <a:alpha val="43137"/>
                    </a:srgbClr>
                  </a:outerShdw>
                </a:effectLst>
              </a:rPr>
              <a:t>. У собаки, як і в більшості ссавців, краще за інші розвинені м</a:t>
            </a:r>
            <a:r>
              <a:rPr lang="en-US" sz="2000" dirty="0" smtClean="0">
                <a:solidFill>
                  <a:srgbClr val="FFFF00"/>
                </a:solidFill>
                <a:effectLst>
                  <a:outerShdw blurRad="38100" dist="38100" dir="2700000" algn="tl">
                    <a:srgbClr val="000000">
                      <a:alpha val="43137"/>
                    </a:srgbClr>
                  </a:outerShdw>
                </a:effectLst>
              </a:rPr>
              <a:t>’</a:t>
            </a:r>
            <a:r>
              <a:rPr lang="uk-UA" sz="2000" dirty="0" smtClean="0">
                <a:solidFill>
                  <a:srgbClr val="FFFF00"/>
                </a:solidFill>
                <a:effectLst>
                  <a:outerShdw blurRad="38100" dist="38100" dir="2700000" algn="tl">
                    <a:srgbClr val="000000">
                      <a:alpha val="43137"/>
                    </a:srgbClr>
                  </a:outerShdw>
                </a:effectLst>
              </a:rPr>
              <a:t>язи, що відають за рух кінцівок. Добре в нього розвинені м</a:t>
            </a:r>
            <a:r>
              <a:rPr lang="en-US" sz="2000" dirty="0" smtClean="0">
                <a:solidFill>
                  <a:srgbClr val="FFFF00"/>
                </a:solidFill>
                <a:effectLst>
                  <a:outerShdw blurRad="38100" dist="38100" dir="2700000" algn="tl">
                    <a:srgbClr val="000000">
                      <a:alpha val="43137"/>
                    </a:srgbClr>
                  </a:outerShdw>
                </a:effectLst>
              </a:rPr>
              <a:t>’</a:t>
            </a:r>
            <a:r>
              <a:rPr lang="uk-UA" sz="2000" dirty="0" smtClean="0">
                <a:solidFill>
                  <a:srgbClr val="FFFF00"/>
                </a:solidFill>
                <a:effectLst>
                  <a:outerShdw blurRad="38100" dist="38100" dir="2700000" algn="tl">
                    <a:srgbClr val="000000">
                      <a:alpha val="43137"/>
                    </a:srgbClr>
                  </a:outerShdw>
                </a:effectLst>
              </a:rPr>
              <a:t>язи, які забезпечують рух нижньої щелепи. Завдяки їх роботі собака утримує зубами і розжовує великі шматки їжі. У корови нижня щелепа може рухатися вбік, уперед  і назад, що допомагає їй ретельно пережовувати рослинну їжу.</a:t>
            </a:r>
          </a:p>
          <a:p>
            <a:r>
              <a:rPr lang="uk-UA" sz="2000" dirty="0" smtClean="0">
                <a:solidFill>
                  <a:srgbClr val="FFFF00"/>
                </a:solidFill>
                <a:effectLst>
                  <a:outerShdw blurRad="38100" dist="38100" dir="2700000" algn="tl">
                    <a:srgbClr val="000000">
                      <a:alpha val="43137"/>
                    </a:srgbClr>
                  </a:outerShdw>
                </a:effectLst>
              </a:rPr>
              <a:t>  У порожнині тіла ссавців є м</a:t>
            </a:r>
            <a:r>
              <a:rPr lang="en-US" sz="2000" dirty="0" smtClean="0">
                <a:solidFill>
                  <a:srgbClr val="FFFF00"/>
                </a:solidFill>
                <a:effectLst>
                  <a:outerShdw blurRad="38100" dist="38100" dir="2700000" algn="tl">
                    <a:srgbClr val="000000">
                      <a:alpha val="43137"/>
                    </a:srgbClr>
                  </a:outerShdw>
                </a:effectLst>
              </a:rPr>
              <a:t>’</a:t>
            </a:r>
            <a:r>
              <a:rPr lang="uk-UA" sz="2000" dirty="0" err="1" smtClean="0">
                <a:solidFill>
                  <a:srgbClr val="FFFF00"/>
                </a:solidFill>
                <a:effectLst>
                  <a:outerShdw blurRad="38100" dist="38100" dir="2700000" algn="tl">
                    <a:srgbClr val="000000">
                      <a:alpha val="43137"/>
                    </a:srgbClr>
                  </a:outerShdw>
                </a:effectLst>
              </a:rPr>
              <a:t>язиста</a:t>
            </a:r>
            <a:r>
              <a:rPr lang="uk-UA" sz="2000" dirty="0" smtClean="0">
                <a:solidFill>
                  <a:srgbClr val="FFFF00"/>
                </a:solidFill>
                <a:effectLst>
                  <a:outerShdw blurRad="38100" dist="38100" dir="2700000" algn="tl">
                    <a:srgbClr val="000000">
                      <a:alpha val="43137"/>
                    </a:srgbClr>
                  </a:outerShdw>
                </a:effectLst>
              </a:rPr>
              <a:t> перегородка – діафрагма. Вона відокремлює грудину порожнину, захищену грудною кліткою, від черевної порожнини. Діафрагма має форму купола, верхня частина якого прилягає до легенів. Скорочуючись і розслабляючись, діафрагма бере участь у дихальних рухах.  </a:t>
            </a:r>
            <a:r>
              <a:rPr lang="en-US" sz="2000" dirty="0" smtClean="0">
                <a:solidFill>
                  <a:srgbClr val="FFFF00"/>
                </a:solidFill>
                <a:effectLst>
                  <a:outerShdw blurRad="38100" dist="38100" dir="2700000" algn="tl">
                    <a:srgbClr val="000000">
                      <a:alpha val="43137"/>
                    </a:srgbClr>
                  </a:outerShdw>
                </a:effectLst>
              </a:rPr>
              <a:t> </a:t>
            </a:r>
            <a:endParaRPr lang="ru-RU" sz="2000" dirty="0">
              <a:solidFill>
                <a:srgbClr val="FFFF00"/>
              </a:solidFill>
            </a:endParaRPr>
          </a:p>
        </p:txBody>
      </p:sp>
    </p:spTree>
  </p:cSld>
  <p:clrMapOvr>
    <a:masterClrMapping/>
  </p:clrMapOvr>
  <p:transition spd="slow">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vovky.jpg"/>
          <p:cNvPicPr>
            <a:picLocks noGrp="1" noChangeAspect="1"/>
          </p:cNvPicPr>
          <p:nvPr>
            <p:ph idx="1"/>
          </p:nvPr>
        </p:nvPicPr>
        <p:blipFill>
          <a:blip r:embed="rId2"/>
          <a:stretch>
            <a:fillRect/>
          </a:stretch>
        </p:blipFill>
        <p:spPr>
          <a:xfrm>
            <a:off x="5857884" y="357166"/>
            <a:ext cx="2897593" cy="2071702"/>
          </a:xfrm>
        </p:spPr>
      </p:pic>
      <p:sp>
        <p:nvSpPr>
          <p:cNvPr id="7" name="Прямоугольник 6"/>
          <p:cNvSpPr/>
          <p:nvPr/>
        </p:nvSpPr>
        <p:spPr>
          <a:xfrm>
            <a:off x="285720" y="142852"/>
            <a:ext cx="4429156" cy="400110"/>
          </a:xfrm>
          <a:prstGeom prst="rect">
            <a:avLst/>
          </a:prstGeom>
        </p:spPr>
        <p:txBody>
          <a:bodyPr wrap="square">
            <a:spAutoFit/>
          </a:bodyPr>
          <a:lstStyle/>
          <a:p>
            <a:pPr algn="ctr"/>
            <a:r>
              <a:rPr lang="uk-UA" sz="2000" dirty="0" smtClean="0">
                <a:solidFill>
                  <a:schemeClr val="bg2">
                    <a:lumMod val="60000"/>
                    <a:lumOff val="40000"/>
                  </a:schemeClr>
                </a:solidFill>
                <a:effectLst>
                  <a:outerShdw blurRad="38100" dist="38100" dir="2700000" algn="tl">
                    <a:srgbClr val="000000">
                      <a:alpha val="43137"/>
                    </a:srgbClr>
                  </a:outerShdw>
                </a:effectLst>
              </a:rPr>
              <a:t>Травна система </a:t>
            </a:r>
            <a:endParaRPr lang="ru-RU" sz="2000" dirty="0">
              <a:solidFill>
                <a:schemeClr val="bg2">
                  <a:lumMod val="60000"/>
                  <a:lumOff val="40000"/>
                </a:schemeClr>
              </a:solidFill>
            </a:endParaRPr>
          </a:p>
        </p:txBody>
      </p:sp>
      <p:sp>
        <p:nvSpPr>
          <p:cNvPr id="8" name="Прямоугольник 7"/>
          <p:cNvSpPr/>
          <p:nvPr/>
        </p:nvSpPr>
        <p:spPr>
          <a:xfrm>
            <a:off x="0" y="500042"/>
            <a:ext cx="5715008" cy="2277547"/>
          </a:xfrm>
          <a:prstGeom prst="rect">
            <a:avLst/>
          </a:prstGeom>
        </p:spPr>
        <p:txBody>
          <a:bodyPr wrap="square">
            <a:spAutoFit/>
          </a:bodyPr>
          <a:lstStyle/>
          <a:p>
            <a:r>
              <a:rPr lang="uk-UA" sz="1400" dirty="0" smtClean="0">
                <a:solidFill>
                  <a:schemeClr val="tx2">
                    <a:lumMod val="75000"/>
                  </a:schemeClr>
                </a:solidFill>
                <a:effectLst>
                  <a:outerShdw blurRad="38100" dist="38100" dir="2700000" algn="tl">
                    <a:srgbClr val="000000">
                      <a:alpha val="43137"/>
                    </a:srgbClr>
                  </a:outerShdw>
                </a:effectLst>
              </a:rPr>
              <a:t>У ротовій порожнині ссавців на щелепах  розташовані зуби. Вони різні за будовою і функцією й розвинуті залежно від способу живлення ссавців. У собаки різці служать для відкушування , ікла – для захоплення і утримання здобичі, корінні зуби мають гострі краї і при значені для розривання та подрібнення їжі. Набір зубів надає змогу собаці і її хижим родичам(вовкам, лисицям)впоратися з досить великими тваринами: піймати здобич, обгризти її й навіть розгризти кістки.</a:t>
            </a:r>
          </a:p>
          <a:p>
            <a:r>
              <a:rPr lang="uk-UA" sz="1600" dirty="0" smtClean="0">
                <a:solidFill>
                  <a:schemeClr val="tx2">
                    <a:lumMod val="75000"/>
                  </a:schemeClr>
                </a:solidFill>
                <a:effectLst>
                  <a:outerShdw blurRad="38100" dist="38100" dir="2700000" algn="tl">
                    <a:srgbClr val="000000">
                      <a:alpha val="43137"/>
                    </a:srgbClr>
                  </a:outerShdw>
                </a:effectLst>
              </a:rPr>
              <a:t> </a:t>
            </a:r>
            <a:endParaRPr lang="ru-RU" sz="1600" dirty="0">
              <a:solidFill>
                <a:schemeClr val="tx2">
                  <a:lumMod val="75000"/>
                </a:schemeClr>
              </a:solidFill>
            </a:endParaRPr>
          </a:p>
        </p:txBody>
      </p:sp>
      <p:sp>
        <p:nvSpPr>
          <p:cNvPr id="9" name="Прямоугольник 8"/>
          <p:cNvSpPr/>
          <p:nvPr/>
        </p:nvSpPr>
        <p:spPr>
          <a:xfrm>
            <a:off x="0" y="2357430"/>
            <a:ext cx="9144000" cy="800219"/>
          </a:xfrm>
          <a:prstGeom prst="rect">
            <a:avLst/>
          </a:prstGeom>
        </p:spPr>
        <p:txBody>
          <a:bodyPr wrap="square">
            <a:spAutoFit/>
          </a:bodyPr>
          <a:lstStyle/>
          <a:p>
            <a:r>
              <a:rPr lang="uk-UA" dirty="0" smtClean="0">
                <a:effectLst>
                  <a:outerShdw blurRad="38100" dist="38100" dir="2700000" algn="tl">
                    <a:srgbClr val="000000">
                      <a:alpha val="43137"/>
                    </a:srgbClr>
                  </a:outerShdw>
                </a:effectLst>
              </a:rPr>
              <a:t> </a:t>
            </a:r>
            <a:r>
              <a:rPr lang="uk-UA" sz="1400" dirty="0" smtClean="0">
                <a:solidFill>
                  <a:schemeClr val="tx2">
                    <a:lumMod val="75000"/>
                  </a:schemeClr>
                </a:solidFill>
                <a:effectLst>
                  <a:outerShdw blurRad="38100" dist="38100" dir="2700000" algn="tl">
                    <a:srgbClr val="000000">
                      <a:alpha val="43137"/>
                    </a:srgbClr>
                  </a:outerShdw>
                </a:effectLst>
              </a:rPr>
              <a:t>У кажана зуби дрібні, загострені, конусоподібні: вони пристосовані до того, щоб протикати хітиновий покрив комах і подрібнювати їх. У бобра різці дуже великі, плоскі й гострі, вони ростуть і само заточуються протягом усього життя. Такими зубами він легко відгризає кору дерев.</a:t>
            </a:r>
            <a:endParaRPr lang="ru-RU" dirty="0">
              <a:solidFill>
                <a:schemeClr val="tx2">
                  <a:lumMod val="75000"/>
                </a:schemeClr>
              </a:solidFill>
            </a:endParaRPr>
          </a:p>
        </p:txBody>
      </p:sp>
      <p:sp>
        <p:nvSpPr>
          <p:cNvPr id="10" name="Прямоугольник 9"/>
          <p:cNvSpPr/>
          <p:nvPr/>
        </p:nvSpPr>
        <p:spPr>
          <a:xfrm>
            <a:off x="0" y="5715016"/>
            <a:ext cx="9144000" cy="584775"/>
          </a:xfrm>
          <a:prstGeom prst="rect">
            <a:avLst/>
          </a:prstGeom>
        </p:spPr>
        <p:txBody>
          <a:bodyPr wrap="square">
            <a:spAutoFit/>
          </a:bodyPr>
          <a:lstStyle/>
          <a:p>
            <a:r>
              <a:rPr lang="uk-UA" dirty="0" smtClean="0">
                <a:effectLst>
                  <a:outerShdw blurRad="38100" dist="38100" dir="2700000" algn="tl">
                    <a:srgbClr val="000000">
                      <a:alpha val="43137"/>
                    </a:srgbClr>
                  </a:outerShdw>
                </a:effectLst>
              </a:rPr>
              <a:t> </a:t>
            </a:r>
            <a:r>
              <a:rPr lang="uk-UA" sz="1400" dirty="0" smtClean="0">
                <a:solidFill>
                  <a:schemeClr val="tx2">
                    <a:lumMod val="75000"/>
                  </a:schemeClr>
                </a:solidFill>
                <a:effectLst>
                  <a:outerShdw blurRad="38100" dist="38100" dir="2700000" algn="tl">
                    <a:srgbClr val="000000">
                      <a:alpha val="43137"/>
                    </a:srgbClr>
                  </a:outerShdw>
                </a:effectLst>
              </a:rPr>
              <a:t>За</a:t>
            </a:r>
            <a:r>
              <a:rPr lang="uk-UA" dirty="0" smtClean="0">
                <a:solidFill>
                  <a:schemeClr val="tx2">
                    <a:lumMod val="75000"/>
                  </a:schemeClr>
                </a:solidFill>
                <a:effectLst>
                  <a:outerShdw blurRad="38100" dist="38100" dir="2700000" algn="tl">
                    <a:srgbClr val="000000">
                      <a:alpha val="43137"/>
                    </a:srgbClr>
                  </a:outerShdw>
                </a:effectLst>
              </a:rPr>
              <a:t> </a:t>
            </a:r>
            <a:r>
              <a:rPr lang="uk-UA" sz="1400" dirty="0" smtClean="0">
                <a:solidFill>
                  <a:schemeClr val="tx2">
                    <a:lumMod val="75000"/>
                  </a:schemeClr>
                </a:solidFill>
                <a:effectLst>
                  <a:outerShdw blurRad="38100" dist="38100" dir="2700000" algn="tl">
                    <a:srgbClr val="000000">
                      <a:alpha val="43137"/>
                    </a:srgbClr>
                  </a:outerShdw>
                </a:effectLst>
              </a:rPr>
              <a:t>допомогою язика ссавці визначають смак їжі, перемішують її в ротовій порожнині, що сприяє змочуванню їжі слиною. </a:t>
            </a:r>
            <a:endParaRPr lang="ru-RU" dirty="0">
              <a:solidFill>
                <a:schemeClr val="tx2">
                  <a:lumMod val="75000"/>
                </a:schemeClr>
              </a:solidFill>
            </a:endParaRPr>
          </a:p>
        </p:txBody>
      </p:sp>
      <p:sp>
        <p:nvSpPr>
          <p:cNvPr id="11" name="Прямоугольник 10"/>
          <p:cNvSpPr/>
          <p:nvPr/>
        </p:nvSpPr>
        <p:spPr>
          <a:xfrm>
            <a:off x="0" y="6143644"/>
            <a:ext cx="9144000" cy="584775"/>
          </a:xfrm>
          <a:prstGeom prst="rect">
            <a:avLst/>
          </a:prstGeom>
        </p:spPr>
        <p:txBody>
          <a:bodyPr wrap="square">
            <a:spAutoFit/>
          </a:bodyPr>
          <a:lstStyle/>
          <a:p>
            <a:r>
              <a:rPr lang="uk-UA" dirty="0" smtClean="0">
                <a:solidFill>
                  <a:schemeClr val="tx2">
                    <a:lumMod val="75000"/>
                  </a:schemeClr>
                </a:solidFill>
                <a:effectLst>
                  <a:outerShdw blurRad="38100" dist="38100" dir="2700000" algn="tl">
                    <a:srgbClr val="000000">
                      <a:alpha val="43137"/>
                    </a:srgbClr>
                  </a:outerShdw>
                </a:effectLst>
              </a:rPr>
              <a:t> </a:t>
            </a:r>
            <a:r>
              <a:rPr lang="uk-UA" sz="1400" dirty="0" smtClean="0">
                <a:solidFill>
                  <a:schemeClr val="tx2">
                    <a:lumMod val="75000"/>
                  </a:schemeClr>
                </a:solidFill>
                <a:effectLst>
                  <a:outerShdw blurRad="38100" dist="38100" dir="2700000" algn="tl">
                    <a:srgbClr val="000000">
                      <a:alpha val="43137"/>
                    </a:srgbClr>
                  </a:outerShdw>
                </a:effectLst>
              </a:rPr>
              <a:t>Мурахоїди, які не мають зубів, довгим і липким язиком добувають комах із глибини мурашника.  Коти за допомогою шорсткого язика очищують шерсть.  </a:t>
            </a:r>
            <a:endParaRPr lang="ru-RU" dirty="0">
              <a:solidFill>
                <a:schemeClr val="tx2">
                  <a:lumMod val="75000"/>
                </a:schemeClr>
              </a:solidFill>
            </a:endParaRPr>
          </a:p>
        </p:txBody>
      </p:sp>
      <p:pic>
        <p:nvPicPr>
          <p:cNvPr id="12" name="Рисунок 11" descr="110.jpg"/>
          <p:cNvPicPr>
            <a:picLocks noChangeAspect="1"/>
          </p:cNvPicPr>
          <p:nvPr/>
        </p:nvPicPr>
        <p:blipFill>
          <a:blip r:embed="rId3"/>
          <a:stretch>
            <a:fillRect/>
          </a:stretch>
        </p:blipFill>
        <p:spPr>
          <a:xfrm>
            <a:off x="0" y="3143248"/>
            <a:ext cx="9144000" cy="2571744"/>
          </a:xfrm>
          <a:prstGeom prst="rect">
            <a:avLst/>
          </a:prstGeom>
        </p:spPr>
      </p:pic>
    </p:spTree>
  </p:cSld>
  <p:clrMapOvr>
    <a:masterClrMapping/>
  </p:clrMapOvr>
  <p:transition spd="slow">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428604"/>
            <a:ext cx="9001156" cy="2800767"/>
          </a:xfrm>
          <a:prstGeom prst="rect">
            <a:avLst/>
          </a:prstGeom>
        </p:spPr>
        <p:txBody>
          <a:bodyPr wrap="square">
            <a:spAutoFit/>
          </a:bodyPr>
          <a:lstStyle/>
          <a:p>
            <a:r>
              <a:rPr lang="uk-UA" sz="1600" dirty="0" smtClean="0">
                <a:solidFill>
                  <a:schemeClr val="tx2">
                    <a:lumMod val="75000"/>
                  </a:schemeClr>
                </a:solidFill>
                <a:effectLst>
                  <a:outerShdw blurRad="38100" dist="38100" dir="2700000" algn="tl">
                    <a:srgbClr val="000000">
                      <a:alpha val="43137"/>
                    </a:srgbClr>
                  </a:outerShdw>
                </a:effectLst>
              </a:rPr>
              <a:t>Розжована,  змочена слиною їжа через глотку і стравохід потрапляє до шлунка. Тут триває перетравлювання їжі, розпочате в ротовій порожнині. Закінчується травлення в кишечнику, де поживні речовини через стінки кровоносних судин надходять у кров. Неперетравлені залишки їжі видаляються на зовні через анальний отвір. У ссавців,окрім слинних залоз, у процесі травлення беруть участь речовини, що виділяються до кишечнику печінкою та під шлунковою залозою. </a:t>
            </a:r>
          </a:p>
          <a:p>
            <a:r>
              <a:rPr lang="uk-UA" sz="1600" dirty="0" smtClean="0">
                <a:solidFill>
                  <a:schemeClr val="tx2">
                    <a:lumMod val="75000"/>
                  </a:schemeClr>
                </a:solidFill>
                <a:effectLst>
                  <a:outerShdw blurRad="38100" dist="38100" dir="2700000" algn="tl">
                    <a:srgbClr val="000000">
                      <a:alpha val="43137"/>
                    </a:srgbClr>
                  </a:outerShdw>
                </a:effectLst>
              </a:rPr>
              <a:t>  У собаки, як і в більшості ссавців, шлунок однокамерний. А в корови і в багатьох інших рослиноїдних шлунок складається з чотирьох відділів : рубця, сітки, книжки і сичуга. Він пристосований для перетравлювання целюлози, яка утворює клітинні стінки рослин. Перетравленню целюлози допомагають і численні бактерії, що населяють шлунок корови.    </a:t>
            </a:r>
            <a:endParaRPr lang="ru-RU" sz="1600" dirty="0">
              <a:solidFill>
                <a:schemeClr val="tx2">
                  <a:lumMod val="75000"/>
                </a:schemeClr>
              </a:solidFill>
            </a:endParaRPr>
          </a:p>
        </p:txBody>
      </p:sp>
      <p:pic>
        <p:nvPicPr>
          <p:cNvPr id="5" name="Рисунок 4" descr="cow%20stomach.jpg"/>
          <p:cNvPicPr>
            <a:picLocks noChangeAspect="1"/>
          </p:cNvPicPr>
          <p:nvPr/>
        </p:nvPicPr>
        <p:blipFill>
          <a:blip r:embed="rId2"/>
          <a:stretch>
            <a:fillRect/>
          </a:stretch>
        </p:blipFill>
        <p:spPr>
          <a:xfrm>
            <a:off x="142844" y="3143248"/>
            <a:ext cx="4167190" cy="2739927"/>
          </a:xfrm>
          <a:prstGeom prst="rect">
            <a:avLst/>
          </a:prstGeom>
        </p:spPr>
      </p:pic>
      <p:pic>
        <p:nvPicPr>
          <p:cNvPr id="6" name="Рисунок 5" descr="63379_1_758x546.jpg"/>
          <p:cNvPicPr>
            <a:picLocks noChangeAspect="1"/>
          </p:cNvPicPr>
          <p:nvPr/>
        </p:nvPicPr>
        <p:blipFill>
          <a:blip r:embed="rId3"/>
          <a:stretch>
            <a:fillRect/>
          </a:stretch>
        </p:blipFill>
        <p:spPr>
          <a:xfrm>
            <a:off x="4560225" y="3143248"/>
            <a:ext cx="3750919" cy="2701850"/>
          </a:xfrm>
          <a:prstGeom prst="rect">
            <a:avLst/>
          </a:prstGeom>
        </p:spPr>
      </p:pic>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ebra.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5.jpg"/>
          <p:cNvPicPr>
            <a:picLocks noGrp="1" noChangeAspect="1"/>
          </p:cNvPicPr>
          <p:nvPr>
            <p:ph idx="1"/>
          </p:nvPr>
        </p:nvPicPr>
        <p:blipFill>
          <a:blip r:embed="rId3"/>
          <a:stretch>
            <a:fillRect/>
          </a:stretch>
        </p:blipFill>
        <p:spPr>
          <a:xfrm>
            <a:off x="0" y="0"/>
            <a:ext cx="9144000" cy="3929066"/>
          </a:xfrm>
        </p:spPr>
      </p:pic>
      <p:sp>
        <p:nvSpPr>
          <p:cNvPr id="6" name="Прямоугольник 5"/>
          <p:cNvSpPr/>
          <p:nvPr/>
        </p:nvSpPr>
        <p:spPr>
          <a:xfrm>
            <a:off x="0" y="3929066"/>
            <a:ext cx="9144000" cy="2677656"/>
          </a:xfrm>
          <a:prstGeom prst="rect">
            <a:avLst/>
          </a:prstGeom>
        </p:spPr>
        <p:txBody>
          <a:bodyPr wrap="square">
            <a:spAutoFit/>
          </a:bodyPr>
          <a:lstStyle/>
          <a:p>
            <a:r>
              <a:rPr lang="uk-UA" sz="1400" dirty="0" smtClean="0">
                <a:solidFill>
                  <a:schemeClr val="tx2">
                    <a:lumMod val="75000"/>
                  </a:schemeClr>
                </a:solidFill>
                <a:effectLst>
                  <a:outerShdw blurRad="38100" dist="38100" dir="2700000" algn="tl">
                    <a:srgbClr val="000000">
                      <a:alpha val="43137"/>
                    </a:srgbClr>
                  </a:outerShdw>
                </a:effectLst>
              </a:rPr>
              <a:t>На малюнку зображено травну, дихальну та видільну системи собаки.</a:t>
            </a:r>
          </a:p>
          <a:p>
            <a:r>
              <a:rPr lang="uk-UA" sz="1400" dirty="0" smtClean="0">
                <a:solidFill>
                  <a:schemeClr val="tx2">
                    <a:lumMod val="75000"/>
                  </a:schemeClr>
                </a:solidFill>
                <a:effectLst>
                  <a:outerShdw blurRad="38100" dist="38100" dir="2700000" algn="tl">
                    <a:srgbClr val="000000">
                      <a:alpha val="43137"/>
                    </a:srgbClr>
                  </a:outerShdw>
                </a:effectLst>
              </a:rPr>
              <a:t> </a:t>
            </a:r>
            <a:r>
              <a:rPr lang="uk-UA" sz="1400" i="1" u="sng" dirty="0" smtClean="0">
                <a:solidFill>
                  <a:schemeClr val="tx2">
                    <a:lumMod val="75000"/>
                  </a:schemeClr>
                </a:solidFill>
                <a:effectLst>
                  <a:outerShdw blurRad="38100" dist="38100" dir="2700000" algn="tl">
                    <a:srgbClr val="000000">
                      <a:alpha val="43137"/>
                    </a:srgbClr>
                  </a:outerShdw>
                </a:effectLst>
              </a:rPr>
              <a:t>Дихальна система </a:t>
            </a:r>
            <a:r>
              <a:rPr lang="uk-UA" sz="1400" dirty="0" smtClean="0">
                <a:solidFill>
                  <a:schemeClr val="tx2">
                    <a:lumMod val="75000"/>
                  </a:schemeClr>
                </a:solidFill>
                <a:effectLst>
                  <a:outerShdw blurRad="38100" dist="38100" dir="2700000" algn="tl">
                    <a:srgbClr val="000000">
                      <a:alpha val="43137"/>
                    </a:srgbClr>
                  </a:outerShdw>
                </a:effectLst>
              </a:rPr>
              <a:t>ссавців – це дихальні шляхи (носова порожнина, гортань, трахея, бронхи) і легені, у яких відбувається газообмін. Легені  у ссавців влаштовані складніше, ніж у плазунів, вони утворені безліччю комірок і мають дуже велику  поверхню газообміну. У собаки поверхня легенів майже  в 100 разів більша за поверхню тіла.</a:t>
            </a:r>
          </a:p>
          <a:p>
            <a:r>
              <a:rPr lang="uk-UA" sz="1400" dirty="0" smtClean="0">
                <a:solidFill>
                  <a:schemeClr val="tx2">
                    <a:lumMod val="75000"/>
                  </a:schemeClr>
                </a:solidFill>
                <a:effectLst>
                  <a:outerShdw blurRad="38100" dist="38100" dir="2700000" algn="tl">
                    <a:srgbClr val="000000">
                      <a:alpha val="43137"/>
                    </a:srgbClr>
                  </a:outerShdw>
                </a:effectLst>
              </a:rPr>
              <a:t>  Міжреберні м</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smtClean="0">
                <a:solidFill>
                  <a:schemeClr val="tx2">
                    <a:lumMod val="75000"/>
                  </a:schemeClr>
                </a:solidFill>
                <a:effectLst>
                  <a:outerShdw blurRad="38100" dist="38100" dir="2700000" algn="tl">
                    <a:srgbClr val="000000">
                      <a:alpha val="43137"/>
                    </a:srgbClr>
                  </a:outerShdw>
                </a:effectLst>
              </a:rPr>
              <a:t>язи і м</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smtClean="0">
                <a:solidFill>
                  <a:schemeClr val="tx2">
                    <a:lumMod val="75000"/>
                  </a:schemeClr>
                </a:solidFill>
                <a:effectLst>
                  <a:outerShdw blurRad="38100" dist="38100" dir="2700000" algn="tl">
                    <a:srgbClr val="000000">
                      <a:alpha val="43137"/>
                    </a:srgbClr>
                  </a:outerShdw>
                </a:effectLst>
              </a:rPr>
              <a:t>язи діафрагми у неї скорочуються, об</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err="1" smtClean="0">
                <a:solidFill>
                  <a:schemeClr val="tx2">
                    <a:lumMod val="75000"/>
                  </a:schemeClr>
                </a:solidFill>
                <a:effectLst>
                  <a:outerShdw blurRad="38100" dist="38100" dir="2700000" algn="tl">
                    <a:srgbClr val="000000">
                      <a:alpha val="43137"/>
                    </a:srgbClr>
                  </a:outerShdw>
                </a:effectLst>
              </a:rPr>
              <a:t>єм</a:t>
            </a:r>
            <a:r>
              <a:rPr lang="uk-UA" sz="1400" dirty="0" smtClean="0">
                <a:solidFill>
                  <a:schemeClr val="tx2">
                    <a:lumMod val="75000"/>
                  </a:schemeClr>
                </a:solidFill>
                <a:effectLst>
                  <a:outerShdw blurRad="38100" dist="38100" dir="2700000" algn="tl">
                    <a:srgbClr val="000000">
                      <a:alpha val="43137"/>
                    </a:srgbClr>
                  </a:outerShdw>
                </a:effectLst>
              </a:rPr>
              <a:t> грудної порожнини збільшується, і повітря надходить у легені. Так відбувається вдих. Під час видиху ці м</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smtClean="0">
                <a:solidFill>
                  <a:schemeClr val="tx2">
                    <a:lumMod val="75000"/>
                  </a:schemeClr>
                </a:solidFill>
                <a:effectLst>
                  <a:outerShdw blurRad="38100" dist="38100" dir="2700000" algn="tl">
                    <a:srgbClr val="000000">
                      <a:alpha val="43137"/>
                    </a:srgbClr>
                  </a:outerShdw>
                </a:effectLst>
              </a:rPr>
              <a:t>язи розслабляються, об</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err="1" smtClean="0">
                <a:solidFill>
                  <a:schemeClr val="tx2">
                    <a:lumMod val="75000"/>
                  </a:schemeClr>
                </a:solidFill>
                <a:effectLst>
                  <a:outerShdw blurRad="38100" dist="38100" dir="2700000" algn="tl">
                    <a:srgbClr val="000000">
                      <a:alpha val="43137"/>
                    </a:srgbClr>
                  </a:outerShdw>
                </a:effectLst>
              </a:rPr>
              <a:t>єм</a:t>
            </a:r>
            <a:r>
              <a:rPr lang="uk-UA" sz="1400" dirty="0" smtClean="0">
                <a:solidFill>
                  <a:schemeClr val="tx2">
                    <a:lumMod val="75000"/>
                  </a:schemeClr>
                </a:solidFill>
                <a:effectLst>
                  <a:outerShdw blurRad="38100" dist="38100" dir="2700000" algn="tl">
                    <a:srgbClr val="000000">
                      <a:alpha val="43137"/>
                    </a:srgbClr>
                  </a:outerShdw>
                </a:effectLst>
              </a:rPr>
              <a:t> грудної порожнини зменшується, і повітря </a:t>
            </a:r>
            <a:r>
              <a:rPr lang="uk-UA" sz="1400" dirty="0" err="1" smtClean="0">
                <a:solidFill>
                  <a:schemeClr val="tx2">
                    <a:lumMod val="75000"/>
                  </a:schemeClr>
                </a:solidFill>
                <a:effectLst>
                  <a:outerShdw blurRad="38100" dist="38100" dir="2700000" algn="tl">
                    <a:srgbClr val="000000">
                      <a:alpha val="43137"/>
                    </a:srgbClr>
                  </a:outerShdw>
                </a:effectLst>
              </a:rPr>
              <a:t>“виштовхується”</a:t>
            </a:r>
            <a:r>
              <a:rPr lang="uk-UA" sz="1400" dirty="0" smtClean="0">
                <a:solidFill>
                  <a:schemeClr val="tx2">
                    <a:lumMod val="75000"/>
                  </a:schemeClr>
                </a:solidFill>
                <a:effectLst>
                  <a:outerShdw blurRad="38100" dist="38100" dir="2700000" algn="tl">
                    <a:srgbClr val="000000">
                      <a:alpha val="43137"/>
                    </a:srgbClr>
                  </a:outerShdw>
                </a:effectLst>
              </a:rPr>
              <a:t> з легенів назовні. Отже, дихають ссавці завдяки злагодженій роботі міжреберних м</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smtClean="0">
                <a:solidFill>
                  <a:schemeClr val="tx2">
                    <a:lumMod val="75000"/>
                  </a:schemeClr>
                </a:solidFill>
                <a:effectLst>
                  <a:outerShdw blurRad="38100" dist="38100" dir="2700000" algn="tl">
                    <a:srgbClr val="000000">
                      <a:alpha val="43137"/>
                    </a:srgbClr>
                  </a:outerShdw>
                </a:effectLst>
              </a:rPr>
              <a:t>язів і м</a:t>
            </a:r>
            <a:r>
              <a:rPr lang="en-US" sz="1400" dirty="0" smtClean="0">
                <a:solidFill>
                  <a:schemeClr val="tx2">
                    <a:lumMod val="75000"/>
                  </a:schemeClr>
                </a:solidFill>
                <a:effectLst>
                  <a:outerShdw blurRad="38100" dist="38100" dir="2700000" algn="tl">
                    <a:srgbClr val="000000">
                      <a:alpha val="43137"/>
                    </a:srgbClr>
                  </a:outerShdw>
                </a:effectLst>
              </a:rPr>
              <a:t>’</a:t>
            </a:r>
            <a:r>
              <a:rPr lang="uk-UA" sz="1400" dirty="0" smtClean="0">
                <a:solidFill>
                  <a:schemeClr val="tx2">
                    <a:lumMod val="75000"/>
                  </a:schemeClr>
                </a:solidFill>
                <a:effectLst>
                  <a:outerShdw blurRad="38100" dist="38100" dir="2700000" algn="tl">
                    <a:srgbClr val="000000">
                      <a:alpha val="43137"/>
                    </a:srgbClr>
                  </a:outerShdw>
                </a:effectLst>
              </a:rPr>
              <a:t>язів діафрагми. </a:t>
            </a:r>
          </a:p>
          <a:p>
            <a:r>
              <a:rPr lang="uk-UA" sz="1400" dirty="0" smtClean="0">
                <a:solidFill>
                  <a:schemeClr val="tx2">
                    <a:lumMod val="75000"/>
                  </a:schemeClr>
                </a:solidFill>
                <a:effectLst>
                  <a:outerShdw blurRad="38100" dist="38100" dir="2700000" algn="tl">
                    <a:srgbClr val="000000">
                      <a:alpha val="43137"/>
                    </a:srgbClr>
                  </a:outerShdw>
                </a:effectLst>
              </a:rPr>
              <a:t>   </a:t>
            </a:r>
            <a:r>
              <a:rPr lang="uk-UA" sz="1400" i="1" u="sng" dirty="0" smtClean="0">
                <a:solidFill>
                  <a:schemeClr val="tx2">
                    <a:lumMod val="75000"/>
                  </a:schemeClr>
                </a:solidFill>
                <a:effectLst>
                  <a:outerShdw blurRad="38100" dist="38100" dir="2700000" algn="tl">
                    <a:srgbClr val="000000">
                      <a:alpha val="43137"/>
                    </a:srgbClr>
                  </a:outerShdw>
                </a:effectLst>
              </a:rPr>
              <a:t>Система виділення </a:t>
            </a:r>
            <a:r>
              <a:rPr lang="uk-UA" sz="1400" dirty="0" smtClean="0">
                <a:solidFill>
                  <a:schemeClr val="tx2">
                    <a:lumMod val="75000"/>
                  </a:schemeClr>
                </a:solidFill>
                <a:effectLst>
                  <a:outerShdw blurRad="38100" dist="38100" dir="2700000" algn="tl">
                    <a:srgbClr val="000000">
                      <a:alpha val="43137"/>
                    </a:srgbClr>
                  </a:outerShdw>
                </a:effectLst>
              </a:rPr>
              <a:t>собаки  складається з двох нирок, розташованих у черевній порожнині. У них утворюється рідка сеча, яка по двох сечоводах надходить до сечового </a:t>
            </a:r>
            <a:r>
              <a:rPr lang="uk-UA" sz="1400" dirty="0" err="1" smtClean="0">
                <a:solidFill>
                  <a:schemeClr val="tx2">
                    <a:lumMod val="75000"/>
                  </a:schemeClr>
                </a:solidFill>
                <a:effectLst>
                  <a:outerShdw blurRad="38100" dist="38100" dir="2700000" algn="tl">
                    <a:srgbClr val="000000">
                      <a:alpha val="43137"/>
                    </a:srgbClr>
                  </a:outerShdw>
                </a:effectLst>
              </a:rPr>
              <a:t>міфура</a:t>
            </a:r>
            <a:r>
              <a:rPr lang="uk-UA" sz="1400" dirty="0" smtClean="0">
                <a:solidFill>
                  <a:schemeClr val="tx2">
                    <a:lumMod val="75000"/>
                  </a:schemeClr>
                </a:solidFill>
                <a:effectLst>
                  <a:outerShdw blurRad="38100" dist="38100" dir="2700000" algn="tl">
                    <a:srgbClr val="000000">
                      <a:alpha val="43137"/>
                    </a:srgbClr>
                  </a:outerShdw>
                </a:effectLst>
              </a:rPr>
              <a:t>. У сечовому </a:t>
            </a:r>
            <a:r>
              <a:rPr lang="uk-UA" sz="1400" dirty="0" err="1" smtClean="0">
                <a:solidFill>
                  <a:schemeClr val="tx2">
                    <a:lumMod val="75000"/>
                  </a:schemeClr>
                </a:solidFill>
                <a:effectLst>
                  <a:outerShdw blurRad="38100" dist="38100" dir="2700000" algn="tl">
                    <a:srgbClr val="000000">
                      <a:alpha val="43137"/>
                    </a:srgbClr>
                  </a:outerShdw>
                </a:effectLst>
              </a:rPr>
              <a:t>міфурі</a:t>
            </a:r>
            <a:r>
              <a:rPr lang="uk-UA" sz="1400" dirty="0" smtClean="0">
                <a:solidFill>
                  <a:schemeClr val="tx2">
                    <a:lumMod val="75000"/>
                  </a:schemeClr>
                </a:solidFill>
                <a:effectLst>
                  <a:outerShdw blurRad="38100" dist="38100" dir="2700000" algn="tl">
                    <a:srgbClr val="000000">
                      <a:alpha val="43137"/>
                    </a:srgbClr>
                  </a:outerShdw>
                </a:effectLst>
              </a:rPr>
              <a:t> сеча накопичується і періодично по сечовому каналу виводиться на зовні.</a:t>
            </a:r>
            <a:endParaRPr lang="uk-UA" sz="1400" dirty="0">
              <a:solidFill>
                <a:schemeClr val="tx2">
                  <a:lumMod val="75000"/>
                </a:schemeClr>
              </a:solidFill>
            </a:endParaRPr>
          </a:p>
        </p:txBody>
      </p:sp>
    </p:spTree>
  </p:cSld>
  <p:clrMapOvr>
    <a:masterClrMapping/>
  </p:clrMapOvr>
  <p:transition spd="slow">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1558</TotalTime>
  <Words>2903</Words>
  <PresentationFormat>Экран (4:3)</PresentationFormat>
  <Paragraphs>76</Paragraphs>
  <Slides>21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Яркая</vt:lpstr>
      <vt:lpstr>Клас       Сcавці</vt:lpstr>
      <vt:lpstr>Слайд 2</vt:lpstr>
      <vt:lpstr>Будова скелета</vt:lpstr>
      <vt:lpstr>Слайд 4</vt:lpstr>
      <vt:lpstr>Слайд 5</vt:lpstr>
      <vt:lpstr>Слайд 6</vt:lpstr>
      <vt:lpstr>Слайд 7</vt:lpstr>
      <vt:lpstr>Слайд 8</vt:lpstr>
      <vt:lpstr>Слайд 9</vt:lpstr>
      <vt:lpstr>Слайд 10</vt:lpstr>
      <vt:lpstr>Розмноження ссавців</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Тарас</dc:creator>
  <cp:lastModifiedBy>Тарас</cp:lastModifiedBy>
  <cp:revision>148</cp:revision>
  <dcterms:created xsi:type="dcterms:W3CDTF">2013-04-03T11:14:42Z</dcterms:created>
  <dcterms:modified xsi:type="dcterms:W3CDTF">2013-04-10T12:56:08Z</dcterms:modified>
</cp:coreProperties>
</file>