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8" r:id="rId3"/>
    <p:sldId id="279" r:id="rId4"/>
    <p:sldId id="259" r:id="rId5"/>
    <p:sldId id="257" r:id="rId6"/>
    <p:sldId id="277" r:id="rId7"/>
    <p:sldId id="285" r:id="rId8"/>
    <p:sldId id="286" r:id="rId9"/>
    <p:sldId id="287" r:id="rId10"/>
    <p:sldId id="262" r:id="rId11"/>
    <p:sldId id="263" r:id="rId12"/>
    <p:sldId id="265" r:id="rId13"/>
    <p:sldId id="264" r:id="rId14"/>
    <p:sldId id="266" r:id="rId15"/>
    <p:sldId id="267" r:id="rId16"/>
    <p:sldId id="280" r:id="rId17"/>
    <p:sldId id="274" r:id="rId18"/>
    <p:sldId id="283" r:id="rId19"/>
    <p:sldId id="281" r:id="rId20"/>
    <p:sldId id="272" r:id="rId21"/>
    <p:sldId id="282" r:id="rId22"/>
    <p:sldId id="2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4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1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3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4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0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7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1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466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305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2D5DD0-620F-4FF2-AAE1-F1E2DDFEAC6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498213-B7F4-44C2-98FE-6AFC72679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0%B8%D1%82%D0%BE%D0%BF%D0%BB%D0%B0%D0%B7%D0%BC%D0%B0" TargetMode="External"/><Relationship Id="rId2" Type="http://schemas.openxmlformats.org/officeDocument/2006/relationships/hyperlink" Target="http://ru.wikipedia.org/wiki/%D0%9E%D1%81%D0%BC%D0%BE%D1%8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Clostridium_botulinum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953" y="1540318"/>
            <a:ext cx="9068586" cy="2590800"/>
          </a:xfrm>
        </p:spPr>
        <p:txBody>
          <a:bodyPr/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Микроорганизмы. Грибы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8832" y="3489851"/>
            <a:ext cx="45668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u="sng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ctr"/>
            <a:r>
              <a:rPr lang="ru-RU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Крейтор</a:t>
            </a:r>
            <a:r>
              <a:rPr lang="ru-R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</a:t>
            </a:r>
          </a:p>
          <a:p>
            <a:pPr algn="ctr"/>
            <a:r>
              <a:rPr lang="ru-RU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Журина</a:t>
            </a:r>
            <a:r>
              <a:rPr lang="ru-RU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Ирина</a:t>
            </a:r>
            <a:endParaRPr lang="ru-RU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3083" y="663261"/>
            <a:ext cx="5573486" cy="489364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тело гриба представлено мицелием.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мицелий из множества тесно переплетенных нитей – трубочек, которые называются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гифами.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Гифы растут своими концами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причем если в среде имеются питательные вещества, то  рост мицелия может продолжаться неограниченное время.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Такое стро­ение позволяет грибам максимально оккупировать субстрат для извлечения из него питательных веществ</a:t>
            </a:r>
          </a:p>
        </p:txBody>
      </p:sp>
      <p:pic>
        <p:nvPicPr>
          <p:cNvPr id="6146" name="Picture 2" descr="http://www.behigh.org/img/art/mycel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3" y="663261"/>
            <a:ext cx="5715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660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504" y="970489"/>
            <a:ext cx="5935183" cy="30469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Гифы грибов бывают одноклеточными с большим числом ядер, представляющих одну гигантскую клетку 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многоклеточными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септированными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разделенными перегородками — септами    на отдельные клет­ки, содержащие от одного до множества ядер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9" y="372908"/>
            <a:ext cx="4149593" cy="5878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4763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587" y="1248023"/>
            <a:ext cx="5270271" cy="4524315"/>
          </a:xfrm>
          <a:prstGeom prst="rect">
            <a:avLst/>
          </a:prstGeom>
          <a:gradFill>
            <a:gsLst>
              <a:gs pos="78680">
                <a:srgbClr val="AED9C9">
                  <a:alpha val="65000"/>
                </a:srgbClr>
              </a:gs>
              <a:gs pos="35000">
                <a:schemeClr val="accent4">
                  <a:tint val="60000"/>
                  <a:satMod val="105000"/>
                  <a:lumMod val="105000"/>
                  <a:alpha val="39000"/>
                </a:schemeClr>
              </a:gs>
              <a:gs pos="100000">
                <a:schemeClr val="accent4">
                  <a:tint val="65000"/>
                  <a:satMod val="100000"/>
                  <a:lumMod val="100000"/>
                </a:schemeClr>
              </a:gs>
              <a:gs pos="100000">
                <a:schemeClr val="accent4">
                  <a:tint val="70000"/>
                  <a:satMod val="100000"/>
                  <a:lumMod val="10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должны утилизировать сложные органические соединения для получения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соединения из-за большой молекулярной массы не могут проникать в клетки через клеточные  оболочки, поэтому грибы выделяют в окружающую среду фер­менты, разрушающие высокомолекулярные полимеры, такие, как:  полисахариды, нуклеиновые кислоты, белки и  др.</a:t>
            </a:r>
          </a:p>
        </p:txBody>
      </p:sp>
      <p:pic>
        <p:nvPicPr>
          <p:cNvPr id="8194" name="Picture 2" descr="http://grebenka.com/Statti_9/18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63" y="1648129"/>
            <a:ext cx="5591743" cy="37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79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247" y="1128155"/>
            <a:ext cx="5617303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Гифы растут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верхушкой.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Осмотрофный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пита­ния заставляет все вегетативное тело гриба максимально погру­зиться в субстрат — субстратный мицелий, а часть мицелия располагается и на поверхности субстрата, образуя поверхностный,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воздушный   мицелий в виде пушистых, паутинно- или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ватообразных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налетов или пленок, окрашенных во все цвета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39" y="665018"/>
            <a:ext cx="4324933" cy="53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356407"/>
            <a:ext cx="11604567" cy="224676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0000"/>
                  <a:satMod val="105000"/>
                  <a:lumMod val="105000"/>
                </a:schemeClr>
              </a:gs>
              <a:gs pos="100000">
                <a:schemeClr val="accent5">
                  <a:tint val="65000"/>
                  <a:satMod val="100000"/>
                  <a:lumMod val="100000"/>
                </a:schemeClr>
              </a:gs>
              <a:gs pos="100000">
                <a:schemeClr val="accent5">
                  <a:tint val="70000"/>
                  <a:satMod val="100000"/>
                  <a:lumMod val="10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Тургорное</a:t>
            </a:r>
            <a:r>
              <a:rPr lang="ru-RU" sz="2800" b="1" dirty="0"/>
              <a:t> давление — внутреннее давление, которое развивается в растительной клетке, когда в нее в результате </a:t>
            </a:r>
            <a:r>
              <a:rPr lang="ru-RU" sz="2800" b="1" dirty="0">
                <a:hlinkClick r:id="rId2" action="ppaction://hlinkfile" tooltip="Осмос"/>
              </a:rPr>
              <a:t>осмоса</a:t>
            </a:r>
            <a:r>
              <a:rPr lang="ru-RU" sz="2800" b="1" dirty="0"/>
              <a:t> входит вода и </a:t>
            </a:r>
            <a:r>
              <a:rPr lang="ru-RU" sz="2800" b="1" dirty="0">
                <a:hlinkClick r:id="rId3" action="ppaction://hlinkfile" tooltip="Цитоплазма"/>
              </a:rPr>
              <a:t>цитоплазма</a:t>
            </a:r>
            <a:r>
              <a:rPr lang="ru-RU" sz="2800" b="1" dirty="0"/>
              <a:t> прижимается к клеточной стенке; это давление препятствует дальнейшему проникновению воды в клетку</a:t>
            </a:r>
            <a:r>
              <a:rPr lang="ru-RU" sz="2800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96" y="2745985"/>
            <a:ext cx="3816424" cy="38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779" y="283644"/>
            <a:ext cx="1004462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 подобно растениям ведут прикрепленный образ жизни, но не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фотосинтезируют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клетки грибов покрыты полисахаридной клеточной стенкой, как у растений, но важным компонентом этой стенки является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хитин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углевод, присущий животным.</a:t>
            </a:r>
          </a:p>
        </p:txBody>
      </p:sp>
      <p:pic>
        <p:nvPicPr>
          <p:cNvPr id="3" name="Picture 2" descr="Копия%20cheese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44" y="2695698"/>
            <a:ext cx="6396505" cy="393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57" y="375289"/>
            <a:ext cx="10249189" cy="1371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как куча компоста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3753" y="1836799"/>
            <a:ext cx="6576951" cy="480131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 всеядна и вездесуща. И самое страшное: порой незаметна. В чистой комнате в каждом кубометре воздуха содержится до 500 спор грибов. Более крупные способны вызвать аллергию, мелкие - лёгочные заболевания, мигрень, отит, бронхит, ринит, астму. Наконец, токсины плесени способны накапливаться в организме и приводить к раку печени. Разумеется, это не тот вид грибков, которые используют при приготовлении элитных сортов сыра и вина. Разница между ними - как между поганкой и благородным белым грибом.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микровраг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готов использовать малейшую оплошность, чтобы проникнуть в наш организм и постараться разрушить его. Один из плесневых грибков обычно растёт в компостных кучах при высокой температуре. Это его среда обитания. Но при ослабленном иммунитете человека он может поразить и его, полагая, что это и есть компостная куча. В 2004 г. только в Париже от этого грибка умерло вдвое больше людей, чем от птичьего гриппа во всём мире.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4" y="1704717"/>
            <a:ext cx="4788895" cy="482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67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776" y="184050"/>
            <a:ext cx="117565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 – возбудители порчи пищевых продуктов</a:t>
            </a:r>
          </a:p>
          <a:p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r="26277"/>
          <a:stretch/>
        </p:blipFill>
        <p:spPr>
          <a:xfrm>
            <a:off x="6420197" y="933766"/>
            <a:ext cx="4636184" cy="55075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932" y="933766"/>
            <a:ext cx="5727864" cy="53553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Мукоровые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грибы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(хлебная плесень, хлебные изделия),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Rhizopus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(головчатая плесень),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Thamnidium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вызывают бурную порчу пищевых продуктов(мягкая гниль ягод).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фузариоз зерна, лука, томатов, картофеля (сухая гниль).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Bothrytis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вызывают заболевания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ботритиозы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(серую гниль) овощей - капуста, морковь, свекла, огурцы.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Alternaria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встречаются на зерне, стоящем в поле, вызывают заболевания моркови (черная гниль), цитрусовых.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Cladosporium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на зерне, стоящем в поле, вызывает порчу страниц книг, сливочного масла, охлажденного мяса.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Oidium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lactis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в кислой среде, развивается на простокваше, сметане, твороге, а также вызывает порчу рассолов квашеных овощей.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0440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93" y="451974"/>
            <a:ext cx="10863943" cy="1371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Себорея</a:t>
            </a:r>
            <a:r>
              <a:rPr lang="ru-RU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парша</a:t>
            </a:r>
            <a:r>
              <a:rPr lang="ru-RU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дерматомикоз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170" name="Picture 2" descr="http://xn----7sbbpetaslhhcmbq0c8czid.xn--p1ai/wp-content/uploads/2013/08/ekzema_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4" y="1560456"/>
            <a:ext cx="3869027" cy="253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ozor.kharkov.ua/content/documents/11083/1108295/mainNews-210x210-55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4" y="2426999"/>
            <a:ext cx="2931520" cy="29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octoribolit.ru/images/Mycosis/Mycosis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04" y="3633850"/>
            <a:ext cx="4403156" cy="280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03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22" y="108203"/>
            <a:ext cx="9286506" cy="1371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Выживет и в катастрофе</a:t>
            </a:r>
          </a:p>
        </p:txBody>
      </p:sp>
      <p:pic>
        <p:nvPicPr>
          <p:cNvPr id="4098" name="Picture 2" descr="http://nm2000.kz/_nw/487/s145938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92" y="1312362"/>
            <a:ext cx="6115355" cy="53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819" y="1312363"/>
            <a:ext cx="5450774" cy="532453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плесенью связано много легенд. Александр Македонский знал о её прожорливости и приказывал пропитывать оливковым маслом деревянные сваи мостов и обшивку кораблей. Ной в тех же целях просмолил ковчег. А чего стоит «проклятие Тутанхамона»! Исследователи, проникшие в начале 20-х годов ХХ века в нетронутую гробницу, умерли один за другим. Потом выяснилось, что в лёгочных тканях найденных мумий жил плесневый грибок, причём один из самых опасных его видов. Кстати, в местах древних поселений учёные часто обнаруживают вполне жизнеспособную плесень.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Из-под саркофага 4-го энергоблока Чернобыльской АЭС было извлечено огромное количество грибков - словно бы радиация была для них источником питания. И уж совсем сенсационным оказался эксперимент «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Биориск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проведённый в 2006 г. на орбите. К обшивке станции прикрепили три капсулы со спорами грибов. «Они находились в условиях открытого космоса 1,5 года, - говорит Наталья Новикова, доктор биологических наук, заведующая лабораторией Института медико-биологических проблем. - И, побывав на орбите, стали более агрессивными! Сейчас планируется эксперимент «Фобос-грунт»: аппарат направится к спутнику Марса, чтобы взять пробы грунта. Всё это время на нём будет находиться и капсула с земными микроорганизмами, в том числе плесневыми грибами».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80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Микроорганизмы. Типы микроорганизмов. Классификация микроорганизмов. Прион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>
            <a:fillRect/>
          </a:stretch>
        </p:blipFill>
        <p:spPr bwMode="auto">
          <a:xfrm>
            <a:off x="7619156" y="2189848"/>
            <a:ext cx="4308187" cy="4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Файл:Clostridium botulinu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7" y="2189848"/>
            <a:ext cx="4681537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403763" y="373966"/>
            <a:ext cx="113409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Микрооргани́змы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микро́бы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название собирательной группы живых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организмов, которые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малы для того, чтобы быть видимыми невооруженным глазом </a:t>
            </a:r>
          </a:p>
          <a:p>
            <a:pPr eaLnBrk="1" hangingPunct="1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(их характерный размер — менее 0,1 мм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Прямоугольник 3"/>
          <p:cNvSpPr>
            <a:spLocks noChangeArrowheads="1"/>
          </p:cNvSpPr>
          <p:nvPr/>
        </p:nvSpPr>
        <p:spPr bwMode="auto">
          <a:xfrm>
            <a:off x="5009530" y="2763832"/>
            <a:ext cx="27688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 этих организмов занимается наука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микробиология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2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68" y="404664"/>
            <a:ext cx="9654446" cy="64293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 хорошая и плохая</a:t>
            </a:r>
            <a: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645653" y="1429789"/>
            <a:ext cx="4822838" cy="4524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Существование хорошей плесени тоже всем известно. Серая гниль, портящая российскую клубнику, во Франции используется для приготовления вин и называется "благородной плесенью". С помощью голубой плесени делают мраморные или голубые сыры - Рокфор,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Стилтон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Горгонзола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 белая плесень придает специфический вкус и аромат сырам Камамбер и Бри.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46" y="1429789"/>
            <a:ext cx="5870069" cy="453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28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405" y="352218"/>
            <a:ext cx="9455048" cy="8683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ru-RU" b="1" dirty="0" smtClean="0">
                <a:ln/>
                <a:solidFill>
                  <a:srgbClr val="A2D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 простой и сыр с плесенью</a:t>
            </a:r>
            <a:endParaRPr lang="ru-RU" b="1" dirty="0">
              <a:ln/>
              <a:solidFill>
                <a:srgbClr val="A2D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3052" y="1309892"/>
            <a:ext cx="7351754" cy="5016891"/>
            <a:chOff x="1444272" y="1084261"/>
            <a:chExt cx="7351754" cy="5016891"/>
          </a:xfrm>
        </p:grpSpPr>
        <p:pic>
          <p:nvPicPr>
            <p:cNvPr id="18438" name="Picture 5" descr="20080506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473" y="3624652"/>
              <a:ext cx="2451079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7" descr="20080506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272" y="3600605"/>
              <a:ext cx="2451081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2" descr="12064684074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946" y="3560761"/>
              <a:ext cx="2451079" cy="24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Picture 3" descr="12071349479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274" y="1130347"/>
              <a:ext cx="2451079" cy="24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4" descr="120639229929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353" y="1111168"/>
              <a:ext cx="2449593" cy="244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 descr="20080506_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946" y="1084261"/>
              <a:ext cx="245108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268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04951" y="522515"/>
            <a:ext cx="7841672" cy="1712706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nefakt.info/wp-content/uploads/2013/06/ple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7" y="2852738"/>
            <a:ext cx="4952010" cy="37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atinfo.ru/data/profile/76219/profile7IToTi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87" y="2852738"/>
            <a:ext cx="5409253" cy="37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08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133374" y="2266951"/>
            <a:ext cx="10171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Микроорганизмы - мельчайшие организмы, различаемые только под микроскопом</a:t>
            </a:r>
          </a:p>
        </p:txBody>
      </p:sp>
      <p:grpSp>
        <p:nvGrpSpPr>
          <p:cNvPr id="13315" name="Group 45"/>
          <p:cNvGrpSpPr>
            <a:grpSpLocks/>
          </p:cNvGrpSpPr>
          <p:nvPr/>
        </p:nvGrpSpPr>
        <p:grpSpPr bwMode="auto">
          <a:xfrm>
            <a:off x="687389" y="333376"/>
            <a:ext cx="10247312" cy="1597025"/>
            <a:chOff x="-527" y="210"/>
            <a:chExt cx="6455" cy="1006"/>
          </a:xfr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13322" name="Text Box 30"/>
            <p:cNvSpPr txBox="1">
              <a:spLocks noChangeArrowheads="1"/>
            </p:cNvSpPr>
            <p:nvPr/>
          </p:nvSpPr>
          <p:spPr bwMode="auto">
            <a:xfrm>
              <a:off x="3890" y="958"/>
              <a:ext cx="2038" cy="250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2000" dirty="0"/>
                <a:t>Сине-зеленые водоросли</a:t>
              </a:r>
            </a:p>
          </p:txBody>
        </p:sp>
        <p:grpSp>
          <p:nvGrpSpPr>
            <p:cNvPr id="13323" name="Group 44"/>
            <p:cNvGrpSpPr>
              <a:grpSpLocks/>
            </p:cNvGrpSpPr>
            <p:nvPr/>
          </p:nvGrpSpPr>
          <p:grpSpPr bwMode="auto">
            <a:xfrm>
              <a:off x="-527" y="210"/>
              <a:ext cx="4632" cy="1006"/>
              <a:chOff x="-527" y="210"/>
              <a:chExt cx="4632" cy="1006"/>
            </a:xfrm>
            <a:grpFill/>
          </p:grpSpPr>
          <p:sp>
            <p:nvSpPr>
              <p:cNvPr id="13328" name="Rectangle 24"/>
              <p:cNvSpPr>
                <a:spLocks noChangeArrowheads="1"/>
              </p:cNvSpPr>
              <p:nvPr/>
            </p:nvSpPr>
            <p:spPr bwMode="auto">
              <a:xfrm>
                <a:off x="1791" y="210"/>
                <a:ext cx="2087" cy="453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13329" name="Text Box 25"/>
              <p:cNvSpPr txBox="1">
                <a:spLocks noChangeArrowheads="1"/>
              </p:cNvSpPr>
              <p:nvPr/>
            </p:nvSpPr>
            <p:spPr bwMode="auto">
              <a:xfrm>
                <a:off x="1837" y="255"/>
                <a:ext cx="1970" cy="327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sz="2800" dirty="0"/>
                  <a:t>Микроорганизмы </a:t>
                </a:r>
              </a:p>
            </p:txBody>
          </p:sp>
          <p:sp>
            <p:nvSpPr>
              <p:cNvPr id="13330" name="Text Box 26"/>
              <p:cNvSpPr txBox="1">
                <a:spLocks noChangeArrowheads="1"/>
              </p:cNvSpPr>
              <p:nvPr/>
            </p:nvSpPr>
            <p:spPr bwMode="auto">
              <a:xfrm>
                <a:off x="-527" y="947"/>
                <a:ext cx="998" cy="25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dirty="0"/>
                  <a:t>Бактерии </a:t>
                </a:r>
              </a:p>
            </p:txBody>
          </p:sp>
          <p:sp>
            <p:nvSpPr>
              <p:cNvPr id="13331" name="Text Box 27"/>
              <p:cNvSpPr txBox="1">
                <a:spLocks noChangeArrowheads="1"/>
              </p:cNvSpPr>
              <p:nvPr/>
            </p:nvSpPr>
            <p:spPr bwMode="auto">
              <a:xfrm>
                <a:off x="782" y="966"/>
                <a:ext cx="726" cy="25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dirty="0"/>
                  <a:t>Вирусы  </a:t>
                </a:r>
              </a:p>
            </p:txBody>
          </p:sp>
          <p:sp>
            <p:nvSpPr>
              <p:cNvPr id="13332" name="Text Box 28"/>
              <p:cNvSpPr txBox="1">
                <a:spLocks noChangeArrowheads="1"/>
              </p:cNvSpPr>
              <p:nvPr/>
            </p:nvSpPr>
            <p:spPr bwMode="auto">
              <a:xfrm>
                <a:off x="1705" y="958"/>
                <a:ext cx="590" cy="25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dirty="0"/>
                  <a:t>Грибы </a:t>
                </a:r>
              </a:p>
            </p:txBody>
          </p:sp>
          <p:sp>
            <p:nvSpPr>
              <p:cNvPr id="13333" name="Text Box 29"/>
              <p:cNvSpPr txBox="1">
                <a:spLocks noChangeArrowheads="1"/>
              </p:cNvSpPr>
              <p:nvPr/>
            </p:nvSpPr>
            <p:spPr bwMode="auto">
              <a:xfrm>
                <a:off x="2492" y="921"/>
                <a:ext cx="1106" cy="28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Простейшие</a:t>
                </a:r>
                <a:r>
                  <a:rPr lang="ru-RU" sz="2400" dirty="0"/>
                  <a:t> </a:t>
                </a:r>
                <a:endParaRPr lang="ru-RU" sz="2000" dirty="0"/>
              </a:p>
            </p:txBody>
          </p:sp>
          <p:sp>
            <p:nvSpPr>
              <p:cNvPr id="13334" name="Line 31"/>
              <p:cNvSpPr>
                <a:spLocks noChangeShapeType="1"/>
              </p:cNvSpPr>
              <p:nvPr/>
            </p:nvSpPr>
            <p:spPr bwMode="auto">
              <a:xfrm flipH="1">
                <a:off x="612" y="663"/>
                <a:ext cx="1905" cy="318"/>
              </a:xfrm>
              <a:prstGeom prst="line">
                <a:avLst/>
              </a:prstGeom>
              <a:grpFill/>
              <a:ln>
                <a:noFill/>
                <a:headEnd/>
                <a:tailEnd type="triangl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Line 32"/>
              <p:cNvSpPr>
                <a:spLocks noChangeShapeType="1"/>
              </p:cNvSpPr>
              <p:nvPr/>
            </p:nvSpPr>
            <p:spPr bwMode="auto">
              <a:xfrm flipH="1">
                <a:off x="1565" y="663"/>
                <a:ext cx="952" cy="318"/>
              </a:xfrm>
              <a:prstGeom prst="line">
                <a:avLst/>
              </a:prstGeom>
              <a:grpFill/>
              <a:ln>
                <a:noFill/>
                <a:headEnd/>
                <a:tailEnd type="triangl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Line 33"/>
              <p:cNvSpPr>
                <a:spLocks noChangeShapeType="1"/>
              </p:cNvSpPr>
              <p:nvPr/>
            </p:nvSpPr>
            <p:spPr bwMode="auto">
              <a:xfrm flipH="1">
                <a:off x="2200" y="663"/>
                <a:ext cx="317" cy="272"/>
              </a:xfrm>
              <a:prstGeom prst="line">
                <a:avLst/>
              </a:prstGeom>
              <a:grpFill/>
              <a:ln>
                <a:noFill/>
                <a:headEnd/>
                <a:tailEnd type="triangl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Line 34"/>
              <p:cNvSpPr>
                <a:spLocks noChangeShapeType="1"/>
              </p:cNvSpPr>
              <p:nvPr/>
            </p:nvSpPr>
            <p:spPr bwMode="auto">
              <a:xfrm>
                <a:off x="2517" y="663"/>
                <a:ext cx="363" cy="272"/>
              </a:xfrm>
              <a:prstGeom prst="line">
                <a:avLst/>
              </a:prstGeom>
              <a:grpFill/>
              <a:ln>
                <a:noFill/>
                <a:headEnd/>
                <a:tailEnd type="triangl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Line 35"/>
              <p:cNvSpPr>
                <a:spLocks noChangeShapeType="1"/>
              </p:cNvSpPr>
              <p:nvPr/>
            </p:nvSpPr>
            <p:spPr bwMode="auto">
              <a:xfrm>
                <a:off x="2562" y="663"/>
                <a:ext cx="1543" cy="363"/>
              </a:xfrm>
              <a:prstGeom prst="line">
                <a:avLst/>
              </a:prstGeom>
              <a:grpFill/>
              <a:ln>
                <a:noFill/>
                <a:headEnd/>
                <a:tailEnd type="triangl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3316" name="Picture 37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7" y="4691390"/>
            <a:ext cx="2309931" cy="17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8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808287"/>
            <a:ext cx="2691183" cy="358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9" descr="thumb_problems_circle-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26" y="4608071"/>
            <a:ext cx="2333563" cy="178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92" y="2808286"/>
            <a:ext cx="2305050" cy="179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7" y="2808288"/>
            <a:ext cx="23098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>
            <a:stCxn id="13337" idx="0"/>
          </p:cNvCxnSpPr>
          <p:nvPr/>
        </p:nvCxnSpPr>
        <p:spPr>
          <a:xfrm flipH="1">
            <a:off x="2066306" y="1052514"/>
            <a:ext cx="3453433" cy="33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3337" idx="0"/>
          </p:cNvCxnSpPr>
          <p:nvPr/>
        </p:nvCxnSpPr>
        <p:spPr>
          <a:xfrm flipH="1">
            <a:off x="3586348" y="1052514"/>
            <a:ext cx="1933391" cy="39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337" idx="0"/>
          </p:cNvCxnSpPr>
          <p:nvPr/>
        </p:nvCxnSpPr>
        <p:spPr>
          <a:xfrm flipH="1">
            <a:off x="5016502" y="1052514"/>
            <a:ext cx="503237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337" idx="0"/>
          </p:cNvCxnSpPr>
          <p:nvPr/>
        </p:nvCxnSpPr>
        <p:spPr>
          <a:xfrm>
            <a:off x="5519739" y="1052514"/>
            <a:ext cx="576263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336" idx="0"/>
          </p:cNvCxnSpPr>
          <p:nvPr/>
        </p:nvCxnSpPr>
        <p:spPr>
          <a:xfrm>
            <a:off x="5519740" y="1052514"/>
            <a:ext cx="3410504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33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66" y="286334"/>
            <a:ext cx="6628411" cy="1371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Плесневые грибы</a:t>
            </a:r>
            <a:endParaRPr lang="ru-RU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49" y="1657934"/>
            <a:ext cx="6011447" cy="45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2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m2000.kz/_nw/487/s846032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91" y="3162232"/>
            <a:ext cx="6945581" cy="32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492" y="283055"/>
            <a:ext cx="6945581" cy="286232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разновидность грибов, которые сочетают в себе признаки растений и животных. Грибы дышат, как растения, всасывая питательные вещества всей своей поверхностью, но при этом не могут поглощать солнечную энергию и углекислоту. Зато, подобно животным, потребляют органические вещества в готовом виде да ещё умеют размножаться половым путём. Кстати, плесень - единственный из простейших организмов, способный на это.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o-link.org.ua/upload/normal/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4" y="1453584"/>
            <a:ext cx="4522639" cy="4522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3773" y="684143"/>
            <a:ext cx="314541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</a:t>
            </a:r>
            <a:r>
              <a:rPr lang="ru-RU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3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" y="158275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23" y="240015"/>
            <a:ext cx="11772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Грибов плесени насчитывается около 1000 видов. </a:t>
            </a:r>
          </a:p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Здесь представлены фотографии лишь малой их части. </a:t>
            </a:r>
          </a:p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Кто бы мог подумать, что эти грибы такие интересные?!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2" name="Picture 2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0" y="1564079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69" y="153882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4" y="157422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5" y="1506558"/>
            <a:ext cx="5715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" y="1555543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4" y="1636845"/>
            <a:ext cx="57150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4" y="1564079"/>
            <a:ext cx="5715000" cy="42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2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" y="158275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23" y="240015"/>
            <a:ext cx="11772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Грибов плесени насчитывается около 1000 видов. </a:t>
            </a:r>
          </a:p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Здесь представлены фотографии лишь малой их части. </a:t>
            </a:r>
          </a:p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Кто бы мог подумать, что эти грибы такие интересные?!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2" name="Picture 2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0" y="1564079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69" y="153882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4" y="157422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5" y="1506558"/>
            <a:ext cx="5715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4" y="1636845"/>
            <a:ext cx="57150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" y="158275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23" y="240015"/>
            <a:ext cx="11772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Грибов плесени насчитывается около 1000 видов. </a:t>
            </a:r>
          </a:p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Здесь представлены фотографии лишь малой их части. </a:t>
            </a:r>
          </a:p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Кто бы мог подумать, что эти грибы такие интересные?!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2" name="Picture 2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0" y="1564079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69" y="153882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4" y="157422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8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8" y="158275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23" y="240015"/>
            <a:ext cx="11772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Грибов плесени насчитывается около 1000 видов. </a:t>
            </a:r>
          </a:p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Здесь представлены фотографии лишь малой их части. </a:t>
            </a:r>
          </a:p>
          <a:p>
            <a:pPr algn="ctr"/>
            <a:r>
              <a:rPr lang="ru-RU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</a:rPr>
              <a:t>Кто бы мог подумать, что эти грибы такие интересные?!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4" name="Picture 4" descr="Грибы плесени. Такие разные и такие удивительные (66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25" y="158275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1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</TotalTime>
  <Words>875</Words>
  <Application>Microsoft Office PowerPoint</Application>
  <PresentationFormat>Широкоэкранный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Garamond</vt:lpstr>
      <vt:lpstr>Tahoma</vt:lpstr>
      <vt:lpstr>Times New Roman</vt:lpstr>
      <vt:lpstr>Savon</vt:lpstr>
      <vt:lpstr>Микроорганизмы. Грибы</vt:lpstr>
      <vt:lpstr>Презентация PowerPoint</vt:lpstr>
      <vt:lpstr>Презентация PowerPoint</vt:lpstr>
      <vt:lpstr>Плесневые грибы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 как куча компоста</vt:lpstr>
      <vt:lpstr>Презентация PowerPoint</vt:lpstr>
      <vt:lpstr>Себорея, парша, дерматомикоз </vt:lpstr>
      <vt:lpstr>Выживет и в катастрофе</vt:lpstr>
      <vt:lpstr> Плесень хорошая и плохая </vt:lpstr>
      <vt:lpstr>Сыр простой и сыр с плесенью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Микроорганизмы. Грибы</dc:title>
  <dc:creator>Anastassia Kreytor</dc:creator>
  <cp:lastModifiedBy>Anastassia Kreytor</cp:lastModifiedBy>
  <cp:revision>11</cp:revision>
  <dcterms:created xsi:type="dcterms:W3CDTF">2014-03-30T21:40:32Z</dcterms:created>
  <dcterms:modified xsi:type="dcterms:W3CDTF">2014-03-30T23:15:24Z</dcterms:modified>
</cp:coreProperties>
</file>