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  <p:sldMasterId id="2147483673" r:id="rId3"/>
    <p:sldMasterId id="2147483675" r:id="rId4"/>
    <p:sldMasterId id="2147483679" r:id="rId5"/>
    <p:sldMasterId id="2147483681" r:id="rId6"/>
    <p:sldMasterId id="2147483696" r:id="rId7"/>
    <p:sldMasterId id="2147483698" r:id="rId8"/>
    <p:sldMasterId id="2147483700" r:id="rId9"/>
    <p:sldMasterId id="2147483707" r:id="rId10"/>
    <p:sldMasterId id="2147483709" r:id="rId11"/>
    <p:sldMasterId id="2147483711" r:id="rId12"/>
  </p:sldMasterIdLst>
  <p:sldIdLst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9966FF"/>
    <a:srgbClr val="CC99FF"/>
    <a:srgbClr val="800000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08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60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8760C1-B83C-4D3C-BD1F-631C344D4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490AC-1F6E-4D7D-A05A-02D851452C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0649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0650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5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650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0650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0650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0650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50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50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0650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0650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1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1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0651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1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1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0651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1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1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0651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1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2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0652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2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2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0652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2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2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0652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2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2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0653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3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3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0653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3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3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0653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3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3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0653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4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654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4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654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4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4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654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4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5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655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5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5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655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5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5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0655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5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5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0656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6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6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0656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6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6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0656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6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6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0656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7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657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57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0657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0657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7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7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0657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7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7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0658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8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8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065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8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0658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8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8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0658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9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9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0659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9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9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0659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9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59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0659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9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60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0660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60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660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0660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60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0660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0660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0660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0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1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1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1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1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661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61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661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0661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1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1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2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3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663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63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663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63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63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059BC2F-C796-44F7-92E4-EFA242513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D8721-56BF-4F63-B8FA-44793552A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019E7-3A0D-4C4F-8AAA-1A21806BF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2A531-A860-4173-B09D-014B85998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A853-3613-4EC3-B114-E247D9848A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11C74-D35C-4DA5-973A-A02FC0293B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8736C-F206-460C-81BD-CBC8C61975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96F4-20B3-47D3-89F5-13A48849A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C05CA-F97E-495F-99C0-7CFC02BE0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F1B2D-F06B-446E-80B5-617A46B7C1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B5D976-87BD-44A6-B5B1-36BE671413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7FC3-23EF-437B-849F-EA485A940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6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6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6EFE33-D6D9-4C64-969E-A4E4621D46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58B9-A45D-4607-9707-3C9000DE3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0D6AD-11DD-42C6-8715-7DF7949C8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375E-8434-4A92-BE87-859BAE49D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D40DD-6CD3-4BDB-8FDC-E88DF1763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FDA83-8B84-4698-9DA1-45908A371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B4EB-18E4-41C0-9371-30F30CB6A3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DA24F-DC77-477E-B1C3-EDE5A3E7B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4C7A0-9AFD-46D5-AC30-D9B390D09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3E5252-BA4F-4206-8033-EEA8E5452F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130F2-5EF8-4C2D-812A-8A31779E4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C753-4C70-45D6-9CE9-F099428386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925BD2-6EED-4E7A-A39D-BE3625D7DE6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1572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157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72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57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573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157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7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573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157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57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7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A9B9-EF09-49D5-BA4C-8525F91170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5F83-563C-4AD9-B100-3FBCD23BA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4084D-02AA-4332-900B-6D69CCF76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A9E54-840E-4D75-BE05-C3969E924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EA7A8-987E-4DF4-8EAB-B4DDBF667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354D5-CE1C-4A10-9CFE-73E7F9C168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BE5E7-BC0A-45BE-8D86-28EB670292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C6AD7-01F2-4929-8C31-C834D5CFC0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DEEA0-99C4-49D6-9EB0-CCA9BE24A8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AB54-4001-4632-96C6-B7EA87FD6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49F8C-C628-4DED-B5A2-88A0F3F8B0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61D54-80F1-4D9E-AEC0-8650F2C89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687C-FB98-4031-8D29-721AC855C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84B7-B5DB-46D7-A010-B6C9CE3C5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4693-6289-49D8-9B27-1B9D029E35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1192-6462-4423-B394-D704D4A73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9D39F-D6CD-4A3A-A2E9-A926CEA4A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21361-AC3C-4E71-9E1D-BA2DECFF5C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567B0-34D4-4D62-ADAD-44C2966695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6E8F-1B76-46D8-BCA8-072C4B8B3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F0573-0A41-4077-9552-D4202366C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B5796F-190F-4EDD-9C93-62DB4F5B50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8E759-245D-49AC-840B-35E447951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A745E-24FD-459D-8B9F-2437A692F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906B-AE5D-4D51-8581-20E3365DB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96665-C7E1-4D90-B1E0-CF25C30CFD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05FCE-840E-418F-BD9D-A79552A00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7A99-3A65-4310-B21C-9FC2A6D7C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CB158-099B-4A68-AD60-9199B7A1A3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02CE6-A1D2-403C-B4E8-21FDDC9E4C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A20C1-6950-4BC9-96F4-4CA7BA06D2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2DD79-2B05-4FF4-B18A-F0881827A2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57D24-7B26-42B5-8E5D-E4A036D40F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93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40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94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4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0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41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F22C89-4CA1-460C-85C9-FE4412CBCE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41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B8C2-1408-43F2-9731-ABAB8882C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67FD9-2485-47F8-BD2C-0E37DDB497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DFE5C-F52F-4BB5-8A5D-4E5CC6AD5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9192B-A61D-402F-898D-BCECA0E51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9E0C4-D073-47D2-92EB-4617CA7621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691A18-2C89-4DAC-865A-686B882CF3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AB9AC-EE15-46F0-8C0D-61F47E72A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D99B-0F61-4F22-920A-7E6148861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BC93-3F97-4030-9231-24475C307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374F3-2AE1-4DCF-9F5B-776C42BC25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20D33-0233-47D7-88DC-925E84FF4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DED80B-3F58-47C3-A465-270218BB16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662E97-31AE-44F5-A003-9CD8CA3F98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74EBD-6C42-4756-A37D-17CF7CF16D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F9F4B1-A00F-43FD-8DB5-3EFF909141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BAF22B-25E7-49DD-B1A5-6D600D66A0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781CF6-988E-474D-8F99-ADC3D0700A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DED244-7F30-43EF-84CA-FAE1DC3B8A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CC714-91A8-44D5-B235-4E91E94AF3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97985E-12F5-4CAC-BB5D-6099A16A59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DB4628-C2A3-4681-985F-C2EA260BBB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05768-52B0-489C-9D3B-241FDE4BC0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5B6B82-6CED-47A8-8722-47B88F823A0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758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60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76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7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773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774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774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167D478-DD59-453F-BA50-7CED72216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FA7C-59FE-4E98-A1C7-E4FB721D1C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0832-FDD4-4F1C-B49E-403C17F15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515-31FA-4054-8430-2225724EA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9EDD4-7ED8-4CC8-B93C-FE2E85F4554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874D-D72B-4226-8C9C-B7AC8FFE3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53A7-E58E-40E4-B9A9-69EE7822A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6DCB9-7460-43A2-895A-606BBAE00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B57C9-F29C-4B68-9637-667B60AB1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FB03F-98CB-4F33-8888-C7609AE25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29AA1-9C96-4A43-9217-3F2C34E6A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7C72-498D-465B-8727-E11F656345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47BD68-437F-45D8-8C39-72F51AA4E42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D968E-526B-486E-AB3E-EAFFA564FC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F5C16-65F9-40C7-9537-AEA917824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84B0E-B0D0-457A-A5AC-3E16CB860B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EE572-BF83-4717-997F-0D0639F3D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D294-D504-4C86-ABF9-4FCC7A308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A340-AA2A-4CC9-92FE-345D8DFED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8DB5-2740-4022-9193-575579542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F97A6-70F8-42B0-8432-3B414990B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BA24A-D3B9-4506-B711-6A0028512D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5D05A-47C4-4B48-A96A-99A155B55C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724F8-0E96-4390-B4B8-9EE116873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1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90691B-550A-496B-84CE-143359532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3227E-5368-4A2D-A007-6ED9B19C0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0FEDCB-D0FE-42E0-BE51-BFB42C3D73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CD257-B41C-4267-AF26-451ABD3E1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99C52-784D-4EDD-BC33-A56A485D73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BDE02-6661-460D-8DD7-AF9FE6704E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7DE7E-9552-47EC-A736-BBDBC2B17F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49BB4-4E16-4709-A30C-61F154CB7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F6CF-FF81-49BC-AAB3-0DE1E05FD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7F2D-2DE6-4ADE-98C7-A15D4C002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7E60F-838D-4619-9E59-3B8E3EB01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5A4E-A6D6-4BD4-A75B-C83F9394E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2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524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4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4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583BB6-D08B-42E8-9A16-715AAF978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DC645A-B226-42A2-95B2-52A450AFC7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7EED-7D86-4CB0-96C9-F1B3D11B3F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EE01D-3D35-4DA9-84EE-158A245B1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E0DF-7E07-4BA4-BFF7-FADA8F133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2DD19-E5A7-421C-B7E6-71368F272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04CA-24C4-4BCE-8D72-374590A15D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9299E-9CEF-4900-BA7C-E750D7C35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355A-BB95-45D5-9008-754D9C4B43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0AD85-3F11-4BF6-8C10-F7FEAAD1E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01FF-16E9-43D0-BAF2-A8E4ADFE17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54B6-1323-46B9-949F-1B89F9D4B1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58DC4F-8F0D-40DE-8AEC-43879018D23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506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0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547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547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7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47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48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548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548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548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8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48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548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549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49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49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549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49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49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549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49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49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549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0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0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550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0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0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550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0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0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550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0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1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551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1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1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551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1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1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551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1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552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2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2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552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2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2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552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2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2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552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3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3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553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3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3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553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3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3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553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3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4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554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4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4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55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4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554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4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4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555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5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55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5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555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555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5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5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555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5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6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556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6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6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556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6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6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556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6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6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557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7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7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557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7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7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557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7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7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557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8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8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558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8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8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558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8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558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8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8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9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0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560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61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61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561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561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C3E961C-A4E5-4056-BE38-9C1FCFD2E18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16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16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6902674-6F70-4920-944A-78B8CFFDCD9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09EA8C0-E249-4802-B459-4D4A236F9D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46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6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469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46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47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47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47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47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7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71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47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472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47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472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47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73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47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47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25D7DF1-B8F3-4DAC-9299-2DA2F4C5B24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6C62AB6-18E0-448D-9953-3E22489C4DC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83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37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83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3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83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836081C-605F-4DCB-B28A-D974D957CC6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46D7D4-1B86-4AEA-837C-29EB1552D6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5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656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656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7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65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458942D6-5E8B-42DE-87E7-904AA2A475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  <p:pic>
          <p:nvPicPr>
            <p:cNvPr id="88068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3A1785D-69D8-463F-A4AE-A1088815FF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11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2FA2B5-C702-4614-B175-B054D1D8396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42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2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9551614-4927-4324-A7F3-33ADAC3985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42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80010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6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ПТИЦЫ 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762000" y="3276600"/>
            <a:ext cx="7620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98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pattFill prst="pct90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Внешное строение птиц.</a:t>
            </a:r>
          </a:p>
          <a:p>
            <a:pPr algn="ctr"/>
            <a:r>
              <a:rPr lang="ru-RU" sz="3600" i="1" kern="10">
                <a:ln w="9525">
                  <a:pattFill prst="pct90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Систематические группы птиц.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926" t="6735" r="55556" b="59593"/>
          <a:stretch>
            <a:fillRect/>
          </a:stretch>
        </p:blipFill>
        <p:spPr>
          <a:xfrm>
            <a:off x="152400" y="304800"/>
            <a:ext cx="4267200" cy="3733800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 l="626" t="6667" r="66249" b="65834"/>
          <a:stretch>
            <a:fillRect/>
          </a:stretch>
        </p:blipFill>
        <p:spPr bwMode="auto">
          <a:xfrm>
            <a:off x="4419600" y="35814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381000"/>
            <a:ext cx="4495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Arial" charset="0"/>
              </a:rPr>
              <a:t>Птицы часто подолгу стоят на одной ноге </a:t>
            </a:r>
          </a:p>
          <a:p>
            <a:pPr algn="ctr"/>
            <a:r>
              <a:rPr lang="ru-RU" sz="1400">
                <a:solidFill>
                  <a:srgbClr val="000000"/>
                </a:solidFill>
                <a:latin typeface="Arial" charset="0"/>
              </a:rPr>
              <a:t>и могут спать стоя  — столь совершенно устройство </a:t>
            </a:r>
          </a:p>
          <a:p>
            <a:pPr algn="ctr"/>
            <a:r>
              <a:rPr lang="ru-RU" sz="1400">
                <a:solidFill>
                  <a:srgbClr val="000000"/>
                </a:solidFill>
                <a:latin typeface="Arial" charset="0"/>
              </a:rPr>
              <a:t>их конечностей (Кряква). </a:t>
            </a:r>
            <a:br>
              <a:rPr lang="ru-RU" sz="1400">
                <a:solidFill>
                  <a:srgbClr val="000000"/>
                </a:solidFill>
                <a:latin typeface="Arial" charset="0"/>
              </a:rPr>
            </a:br>
            <a:r>
              <a:rPr lang="ru-RU" sz="1400">
                <a:solidFill>
                  <a:srgbClr val="000000"/>
                </a:solidFill>
                <a:latin typeface="Arial" charset="0"/>
              </a:rPr>
              <a:t>  Некоторые птицы могут бегать по воде (Лысуха).</a:t>
            </a:r>
            <a:r>
              <a:rPr lang="ru-RU" sz="1400">
                <a:latin typeface="Arial" charset="0"/>
              </a:rPr>
              <a:t> 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0" y="5334000"/>
            <a:ext cx="472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Arial" charset="0"/>
              </a:rPr>
              <a:t>Ходьба и бег у птиц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 l="67592" t="29016" b="44028"/>
          <a:stretch>
            <a:fillRect/>
          </a:stretch>
        </p:blipFill>
        <p:spPr>
          <a:xfrm>
            <a:off x="4419600" y="3733800"/>
            <a:ext cx="4724400" cy="2743200"/>
          </a:xfrm>
        </p:spPr>
      </p:pic>
      <p:pic>
        <p:nvPicPr>
          <p:cNvPr id="1331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31482" t="30304" r="32407" b="39391"/>
          <a:stretch>
            <a:fillRect/>
          </a:stretch>
        </p:blipFill>
        <p:spPr>
          <a:xfrm>
            <a:off x="152400" y="1600200"/>
            <a:ext cx="4419600" cy="2895600"/>
          </a:xfrm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381000"/>
            <a:ext cx="4572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u="sng">
                <a:latin typeface="Arial" charset="0"/>
              </a:rPr>
              <a:t>ПРИМЕНЕНИЕ НОГ</a:t>
            </a:r>
            <a:r>
              <a:rPr lang="ru-RU">
                <a:latin typeface="Arial" charset="0"/>
              </a:rPr>
              <a:t>   </a:t>
            </a:r>
          </a:p>
          <a:p>
            <a:pPr algn="ctr"/>
            <a:r>
              <a:rPr lang="ru-RU">
                <a:latin typeface="Arial" charset="0"/>
              </a:rPr>
              <a:t>  Из-за того, что передние конечности</a:t>
            </a:r>
          </a:p>
          <a:p>
            <a:pPr algn="ctr"/>
            <a:r>
              <a:rPr lang="ru-RU">
                <a:latin typeface="Arial" charset="0"/>
              </a:rPr>
              <a:t> превратились </a:t>
            </a:r>
          </a:p>
          <a:p>
            <a:pPr algn="ctr"/>
            <a:r>
              <a:rPr lang="ru-RU">
                <a:latin typeface="Arial" charset="0"/>
              </a:rPr>
              <a:t>в крылья, </a:t>
            </a:r>
          </a:p>
          <a:p>
            <a:pPr algn="ctr"/>
            <a:r>
              <a:rPr lang="ru-RU">
                <a:latin typeface="Arial" charset="0"/>
              </a:rPr>
              <a:t>ноги у птиц часто </a:t>
            </a:r>
          </a:p>
          <a:p>
            <a:pPr algn="ctr"/>
            <a:r>
              <a:rPr lang="ru-RU">
                <a:latin typeface="Arial" charset="0"/>
              </a:rPr>
              <a:t>берут на себя ту работу,</a:t>
            </a:r>
          </a:p>
          <a:p>
            <a:pPr algn="ctr"/>
            <a:r>
              <a:rPr lang="ru-RU">
                <a:latin typeface="Arial" charset="0"/>
              </a:rPr>
              <a:t> которую у четвероногих животных </a:t>
            </a:r>
          </a:p>
          <a:p>
            <a:pPr algn="ctr"/>
            <a:r>
              <a:rPr lang="ru-RU">
                <a:latin typeface="Arial" charset="0"/>
              </a:rPr>
              <a:t>обычно выполняют передние конечности. </a:t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ПОКРОВЫ ПТИЦ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У птиц, как и у пресмыкающихся, кожа сухая. Но она тонкая и покрыта перьями, а на ногах — чешуйками. Перья — величайшее «изобретение» птиц. Перья очень сложно устроены, зато сочетают в себе сразу три качества — механическую защиту, теплоизоляцию и аэродинамические способности. </a:t>
            </a:r>
            <a:r>
              <a:rPr lang="ru-RU" sz="2400" b="1"/>
              <a:t>Перо</a:t>
            </a:r>
            <a:r>
              <a:rPr lang="ru-RU" sz="2400"/>
              <a:t> — </a:t>
            </a:r>
            <a:r>
              <a:rPr lang="ru-RU" sz="2400" b="1" i="1" u="sng"/>
              <a:t>это легкая роговая пластинка, но не сплошная, а расчлененная и cамосшивающаяся</a:t>
            </a:r>
            <a:r>
              <a:rPr lang="ru-RU" sz="2400"/>
              <a:t>. Своим очином перо сидит в перьевой сумке, в которой есть нервы и мышцы, управляющие движением пера.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257800" y="228600"/>
            <a:ext cx="3429000" cy="6172200"/>
          </a:xfrm>
        </p:spPr>
        <p:txBody>
          <a:bodyPr/>
          <a:lstStyle/>
          <a:p>
            <a:r>
              <a:rPr lang="ru-RU" sz="1800"/>
              <a:t>Перья делают тело обтекаемым и обеспечивают полет. По своему назначению они делятся на полетные перья (маховые и рулевые) и кроющие (головы, тела, крыльев, хвоста).</a:t>
            </a:r>
            <a:br>
              <a:rPr lang="ru-RU" sz="1800"/>
            </a:br>
            <a:r>
              <a:rPr lang="ru-RU" sz="1800"/>
              <a:t> Когда птице холодно, она распушает оперение, уменьшая его </a:t>
            </a:r>
            <a:r>
              <a:rPr lang="ru-RU" sz="1800">
                <a:solidFill>
                  <a:srgbClr val="FF0000"/>
                </a:solidFill>
              </a:rPr>
              <a:t>теплопроводность</a:t>
            </a:r>
            <a:r>
              <a:rPr lang="ru-RU" sz="1800"/>
              <a:t>. Когда птице жарко, она прижимает оперение, увеличивая его </a:t>
            </a:r>
            <a:r>
              <a:rPr lang="ru-RU" sz="1800">
                <a:solidFill>
                  <a:srgbClr val="FF0000"/>
                </a:solidFill>
              </a:rPr>
              <a:t>теплопроводность</a:t>
            </a:r>
            <a:r>
              <a:rPr lang="ru-RU" sz="40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1292" t="6735" r="76724" b="33463"/>
          <a:stretch>
            <a:fillRect/>
          </a:stretch>
        </p:blipFill>
        <p:spPr>
          <a:xfrm>
            <a:off x="457200" y="0"/>
            <a:ext cx="3886200" cy="4191000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1968" t="6667" r="76875" b="75833"/>
          <a:stretch>
            <a:fillRect/>
          </a:stretch>
        </p:blipFill>
        <p:spPr bwMode="auto">
          <a:xfrm>
            <a:off x="1981200" y="44196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0375" y="228600"/>
            <a:ext cx="8382000" cy="868363"/>
          </a:xfrm>
        </p:spPr>
        <p:txBody>
          <a:bodyPr/>
          <a:lstStyle/>
          <a:p>
            <a:r>
              <a:rPr lang="ru-RU" sz="1400"/>
              <a:t>По строению перья подразделяются на несколько</a:t>
            </a:r>
            <a:r>
              <a:rPr lang="ru-RU" sz="4000"/>
              <a:t> </a:t>
            </a:r>
            <a:r>
              <a:rPr lang="ru-RU" sz="1400"/>
              <a:t>типов. Полетные и контурные перья жесткие. У них есть бородки первого и второго порядка. Пуховые перья и пух мягкие, у них нет бородок второго порядка; их назначение — удержание тепла. Щетинки и нитевидные перья служат для осязания.</a:t>
            </a:r>
            <a:r>
              <a:rPr lang="ru-RU" sz="4000"/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926" t="6735" r="54630" b="47807"/>
          <a:stretch>
            <a:fillRect/>
          </a:stretch>
        </p:blipFill>
        <p:spPr>
          <a:xfrm>
            <a:off x="990600" y="1600200"/>
            <a:ext cx="7162800" cy="5029200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0556" t="29524" r="10185" b="30711"/>
          <a:stretch>
            <a:fillRect/>
          </a:stretch>
        </p:blipFill>
        <p:spPr>
          <a:xfrm>
            <a:off x="152400" y="1295400"/>
            <a:ext cx="8991600" cy="5029200"/>
          </a:xfrm>
          <a:ln>
            <a:solidFill>
              <a:srgbClr val="000000"/>
            </a:solidFill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228600"/>
            <a:ext cx="3733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Arial" charset="0"/>
              </a:rPr>
              <a:t>Отряд Воробьинообразные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Отряд Совообразные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6735" r="28703" b="32655"/>
          <a:stretch>
            <a:fillRect/>
          </a:stretch>
        </p:blipFill>
        <p:spPr>
          <a:xfrm>
            <a:off x="457200" y="1524000"/>
            <a:ext cx="7924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Отряд Гусеобразные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6735" r="25000" b="36021"/>
          <a:stretch>
            <a:fillRect/>
          </a:stretch>
        </p:blipFill>
        <p:spPr>
          <a:xfrm>
            <a:off x="457200" y="1524000"/>
            <a:ext cx="8229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Отряд Аистообразные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926" t="6735" r="31482" b="32655"/>
          <a:stretch>
            <a:fillRect/>
          </a:stretch>
        </p:blipFill>
        <p:spPr>
          <a:xfrm>
            <a:off x="533400" y="1524000"/>
            <a:ext cx="80772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Отряд Журавлеобразные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926" t="6735" r="49074" b="30971"/>
          <a:stretch>
            <a:fillRect/>
          </a:stretch>
        </p:blipFill>
        <p:spPr>
          <a:xfrm>
            <a:off x="533400" y="1524000"/>
            <a:ext cx="7924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924800" cy="685800"/>
          </a:xfrm>
        </p:spPr>
        <p:txBody>
          <a:bodyPr/>
          <a:lstStyle/>
          <a:p>
            <a:r>
              <a:rPr lang="ru-RU" sz="1800" b="0"/>
              <a:t>Птицы — покрытые перьями яйцекладущие наземные позвоночные животные. Температура их тела всегда высокая, и они активны независимо от изменений температуры окружающей среды</a:t>
            </a:r>
            <a:r>
              <a:rPr lang="ru-RU" sz="540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626" t="7510" r="47472" b="36784"/>
          <a:stretch>
            <a:fillRect/>
          </a:stretch>
        </p:blipFill>
        <p:spPr bwMode="auto">
          <a:xfrm>
            <a:off x="1371600" y="1371600"/>
            <a:ext cx="624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Отряд СТРАУСООБРАЗНЫЕ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926" t="6735" r="58333" b="34338"/>
          <a:stretch>
            <a:fillRect/>
          </a:stretch>
        </p:blipFill>
        <p:spPr>
          <a:xfrm>
            <a:off x="533400" y="1447800"/>
            <a:ext cx="6553200" cy="52578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ВНЕШНЕЕ СТРОЕНИЕ СИЗОГО ГОЛУБЯ И ДРУГИХ ПТИЦ</a:t>
            </a:r>
            <a:r>
              <a:rPr lang="ru-RU" sz="400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777" t="6735" r="19444" b="57909"/>
          <a:stretch>
            <a:fillRect/>
          </a:stretch>
        </p:blipFill>
        <p:spPr>
          <a:xfrm>
            <a:off x="1063625" y="2319338"/>
            <a:ext cx="7546975" cy="318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8002587" cy="792163"/>
          </a:xfrm>
        </p:spPr>
        <p:txBody>
          <a:bodyPr/>
          <a:lstStyle/>
          <a:p>
            <a:r>
              <a:rPr lang="ru-RU" sz="1800" b="1"/>
              <a:t>ПРЕДНАЗНАЧЕНИЕ КЛЮВА</a:t>
            </a:r>
            <a:r>
              <a:rPr lang="ru-RU" sz="4000" b="1"/>
              <a:t> </a:t>
            </a:r>
            <a:r>
              <a:rPr lang="ru-RU" sz="4000"/>
              <a:t>  </a:t>
            </a:r>
            <a:br>
              <a:rPr lang="ru-RU" sz="4000"/>
            </a:br>
            <a:r>
              <a:rPr lang="ru-RU" sz="1400"/>
              <a:t>Роговые чехлы, одевающие клюв, менее тверды, чем зубы, но зато они легче, могут принимать любую форму, растут всю жизнь и самозатачиваются. Из-за того, что передние конечности птиц превратились в крылья, шея и голова с клювом отчасти взяли на себя их работу</a:t>
            </a:r>
            <a:endParaRPr lang="ru-RU" sz="400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30556" t="30305" r="1852" b="12451"/>
          <a:stretch>
            <a:fillRect/>
          </a:stretch>
        </p:blipFill>
        <p:spPr>
          <a:xfrm>
            <a:off x="228600" y="1447800"/>
            <a:ext cx="8610600" cy="5181600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Разнообразие клювов у птиц связано с разной пищей.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31084" t="13469" r="2779" b="14377"/>
          <a:stretch>
            <a:fillRect/>
          </a:stretch>
        </p:blipFill>
        <p:spPr>
          <a:xfrm>
            <a:off x="1295400" y="1524000"/>
            <a:ext cx="6934200" cy="4876800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0556" t="15152" r="3703" b="5717"/>
          <a:stretch>
            <a:fillRect/>
          </a:stretch>
        </p:blipFill>
        <p:spPr>
          <a:xfrm>
            <a:off x="609600" y="304800"/>
            <a:ext cx="79248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ru-RU" sz="2800" b="1"/>
              <a:t>РАЗНООБРАЗИЕ НОГ У ПТИЦ СВЯЗАНО С РАЗНЫМ ОБРАЗОМ ЖИЗНИ</a:t>
            </a:r>
            <a:r>
              <a:rPr lang="ru-RU" sz="4000" b="1"/>
              <a:t> </a:t>
            </a:r>
            <a:br>
              <a:rPr lang="ru-RU" sz="4000" b="1"/>
            </a:br>
            <a:endParaRPr lang="ru-RU" sz="4000" b="1"/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0870" t="25797" r="2779" b="14676"/>
          <a:stretch>
            <a:fillRect/>
          </a:stretch>
        </p:blipFill>
        <p:spPr>
          <a:xfrm>
            <a:off x="609600" y="1219200"/>
            <a:ext cx="8153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0556" t="26938" r="2777" b="10768"/>
          <a:stretch>
            <a:fillRect/>
          </a:stretch>
        </p:blipFill>
        <p:spPr>
          <a:xfrm>
            <a:off x="457200" y="304800"/>
            <a:ext cx="8382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ХОДЬБА И БЕГ ПТИЦ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Когда птица идет шагом, она попеременно переставляет ноги, одна из которых всегда опирается о землю. При беге ноги действуют так же, но есть фаза свободного полета. Некоторые птицы скачут по земле, одновременно отталкиваясь обеими ногами.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кеан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Течение 6">
    <a:dk1>
      <a:srgbClr val="5E4444"/>
    </a:dk1>
    <a:lt1>
      <a:srgbClr val="F7F3F3"/>
    </a:lt1>
    <a:dk2>
      <a:srgbClr val="8A6362"/>
    </a:dk2>
    <a:lt2>
      <a:srgbClr val="D8C1BA"/>
    </a:lt2>
    <a:accent1>
      <a:srgbClr val="CC6600"/>
    </a:accent1>
    <a:accent2>
      <a:srgbClr val="C16059"/>
    </a:accent2>
    <a:accent3>
      <a:srgbClr val="C4B7B7"/>
    </a:accent3>
    <a:accent4>
      <a:srgbClr val="D3D0D0"/>
    </a:accent4>
    <a:accent5>
      <a:srgbClr val="E2B8AA"/>
    </a:accent5>
    <a:accent6>
      <a:srgbClr val="AF5650"/>
    </a:accent6>
    <a:hlink>
      <a:srgbClr val="FFCC00"/>
    </a:hlink>
    <a:folHlink>
      <a:srgbClr val="CBB557"/>
    </a:folHlink>
  </a:clrScheme>
</a:themeOverride>
</file>

<file path=ppt/theme/themeOverride3.xml><?xml version="1.0" encoding="utf-8"?>
<a:themeOverride xmlns:a="http://schemas.openxmlformats.org/drawingml/2006/main">
  <a:clrScheme name="Вершина горы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</a:themeOverride>
</file>

<file path=ppt/theme/themeOverride4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5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</a:themeOverride>
</file>

<file path=ppt/theme/themeOverride6.xml><?xml version="1.0" encoding="utf-8"?>
<a:themeOverride xmlns:a="http://schemas.openxmlformats.org/drawingml/2006/main">
  <a:clrScheme name="Салют 4">
    <a:dk1>
      <a:srgbClr val="00603B"/>
    </a:dk1>
    <a:lt1>
      <a:srgbClr val="FFCC00"/>
    </a:lt1>
    <a:dk2>
      <a:srgbClr val="000000"/>
    </a:dk2>
    <a:lt2>
      <a:srgbClr val="FFFFFF"/>
    </a:lt2>
    <a:accent1>
      <a:srgbClr val="39A6DD"/>
    </a:accent1>
    <a:accent2>
      <a:srgbClr val="07FB18"/>
    </a:accent2>
    <a:accent3>
      <a:srgbClr val="AAAAAA"/>
    </a:accent3>
    <a:accent4>
      <a:srgbClr val="DAAE00"/>
    </a:accent4>
    <a:accent5>
      <a:srgbClr val="AED0EB"/>
    </a:accent5>
    <a:accent6>
      <a:srgbClr val="06E315"/>
    </a:accent6>
    <a:hlink>
      <a:srgbClr val="FF3399"/>
    </a:hlink>
    <a:folHlink>
      <a:srgbClr val="753BCB"/>
    </a:folHlink>
  </a:clrScheme>
</a:themeOverride>
</file>

<file path=ppt/theme/themeOverride7.xml><?xml version="1.0" encoding="utf-8"?>
<a:themeOverride xmlns:a="http://schemas.openxmlformats.org/drawingml/2006/main">
  <a:clrScheme name="Граница 3">
    <a:dk1>
      <a:srgbClr val="860000"/>
    </a:dk1>
    <a:lt1>
      <a:srgbClr val="FFFFFF"/>
    </a:lt1>
    <a:dk2>
      <a:srgbClr val="800000"/>
    </a:dk2>
    <a:lt2>
      <a:srgbClr val="FFFFCC"/>
    </a:lt2>
    <a:accent1>
      <a:srgbClr val="FF6600"/>
    </a:accent1>
    <a:accent2>
      <a:srgbClr val="FF9933"/>
    </a:accent2>
    <a:accent3>
      <a:srgbClr val="C0AAAA"/>
    </a:accent3>
    <a:accent4>
      <a:srgbClr val="DADADA"/>
    </a:accent4>
    <a:accent5>
      <a:srgbClr val="FFB8AA"/>
    </a:accent5>
    <a:accent6>
      <a:srgbClr val="E78A2D"/>
    </a:accent6>
    <a:hlink>
      <a:srgbClr val="FFCC00"/>
    </a:hlink>
    <a:folHlink>
      <a:srgbClr val="CC9900"/>
    </a:folHlink>
  </a:clrScheme>
</a:themeOverride>
</file>

<file path=ppt/theme/themeOverride8.xml><?xml version="1.0" encoding="utf-8"?>
<a:themeOverride xmlns:a="http://schemas.openxmlformats.org/drawingml/2006/main">
  <a:clrScheme name="Клен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156</TotalTime>
  <Words>245</Words>
  <Application>Microsoft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Arial</vt:lpstr>
      <vt:lpstr>Garamond</vt:lpstr>
      <vt:lpstr>Times New Roman</vt:lpstr>
      <vt:lpstr>Wingdings</vt:lpstr>
      <vt:lpstr>Tahoma</vt:lpstr>
      <vt:lpstr>Arial Black</vt:lpstr>
      <vt:lpstr>Comic Sans MS</vt:lpstr>
      <vt:lpstr>Течение</vt:lpstr>
      <vt:lpstr>Океан</vt:lpstr>
      <vt:lpstr>Текстура</vt:lpstr>
      <vt:lpstr>Вершина горы</vt:lpstr>
      <vt:lpstr>Занавес</vt:lpstr>
      <vt:lpstr>Граница</vt:lpstr>
      <vt:lpstr>План</vt:lpstr>
      <vt:lpstr>Равновесие</vt:lpstr>
      <vt:lpstr>Трава</vt:lpstr>
      <vt:lpstr>Салют</vt:lpstr>
      <vt:lpstr>Клен</vt:lpstr>
      <vt:lpstr>Пастель</vt:lpstr>
      <vt:lpstr>Слайд 1</vt:lpstr>
      <vt:lpstr>Птицы — покрытые перьями яйцекладущие наземные позвоночные животные. Температура их тела всегда высокая, и они активны независимо от изменений температуры окружающей среды </vt:lpstr>
      <vt:lpstr>ВНЕШНЕЕ СТРОЕНИЕ СИЗОГО ГОЛУБЯ И ДРУГИХ ПТИЦ </vt:lpstr>
      <vt:lpstr>ПРЕДНАЗНАЧЕНИЕ КЛЮВА    Роговые чехлы, одевающие клюв, менее тверды, чем зубы, но зато они легче, могут принимать любую форму, растут всю жизнь и самозатачиваются. Из-за того, что передние конечности птиц превратились в крылья, шея и голова с клювом отчасти взяли на себя их работу</vt:lpstr>
      <vt:lpstr>Разнообразие клювов у птиц связано с разной пищей. </vt:lpstr>
      <vt:lpstr>Слайд 6</vt:lpstr>
      <vt:lpstr>РАЗНООБРАЗИЕ НОГ У ПТИЦ СВЯЗАНО С РАЗНЫМ ОБРАЗОМ ЖИЗНИ  </vt:lpstr>
      <vt:lpstr>Слайд 8</vt:lpstr>
      <vt:lpstr>ХОДЬБА И БЕГ ПТИЦ </vt:lpstr>
      <vt:lpstr>Слайд 10</vt:lpstr>
      <vt:lpstr>Слайд 11</vt:lpstr>
      <vt:lpstr>ПОКРОВЫ ПТИЦ</vt:lpstr>
      <vt:lpstr>Перья делают тело обтекаемым и обеспечивают полет. По своему назначению они делятся на полетные перья (маховые и рулевые) и кроющие (головы, тела, крыльев, хвоста).  Когда птице холодно, она распушает оперение, уменьшая его теплопроводность. Когда птице жарко, она прижимает оперение, увеличивая его теплопроводность </vt:lpstr>
      <vt:lpstr>По строению перья подразделяются на несколько типов. Полетные и контурные перья жесткие. У них есть бородки первого и второго порядка. Пуховые перья и пух мягкие, у них нет бородок второго порядка; их назначение — удержание тепла. Щетинки и нитевидные перья служат для осязания. </vt:lpstr>
      <vt:lpstr>Слайд 15</vt:lpstr>
      <vt:lpstr>Отряд Совообразные </vt:lpstr>
      <vt:lpstr>Отряд Гусеобразные </vt:lpstr>
      <vt:lpstr>Отряд Аистообразные </vt:lpstr>
      <vt:lpstr>Отряд Журавлеобразные </vt:lpstr>
      <vt:lpstr>Отряд СТРАУСООБРАЗНЫЕ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Dash</cp:lastModifiedBy>
  <cp:revision>6</cp:revision>
  <cp:lastPrinted>1601-01-01T00:00:00Z</cp:lastPrinted>
  <dcterms:created xsi:type="dcterms:W3CDTF">1601-01-01T00:00:00Z</dcterms:created>
  <dcterms:modified xsi:type="dcterms:W3CDTF">2011-03-31T19:31:53Z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